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diagrams/colors2.xml" ContentType="application/vnd.openxmlformats-officedocument.drawingml.diagramColors+xml"/>
  <Override PartName="/ppt/diagrams/layout2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5" r:id="rId1"/>
  </p:sldMasterIdLst>
  <p:sldIdLst>
    <p:sldId id="270" r:id="rId2"/>
    <p:sldId id="274" r:id="rId3"/>
    <p:sldId id="275" r:id="rId4"/>
    <p:sldId id="269" r:id="rId5"/>
    <p:sldId id="263" r:id="rId6"/>
    <p:sldId id="271" r:id="rId7"/>
    <p:sldId id="258" r:id="rId8"/>
    <p:sldId id="272" r:id="rId9"/>
    <p:sldId id="273" r:id="rId10"/>
    <p:sldId id="277" r:id="rId11"/>
    <p:sldId id="276" r:id="rId12"/>
    <p:sldId id="278" r:id="rId13"/>
    <p:sldId id="279" r:id="rId14"/>
    <p:sldId id="259" r:id="rId15"/>
    <p:sldId id="260" r:id="rId16"/>
    <p:sldId id="265" r:id="rId17"/>
    <p:sldId id="266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84" autoAdjust="0"/>
    <p:restoredTop sz="94670" autoAdjust="0"/>
  </p:normalViewPr>
  <p:slideViewPr>
    <p:cSldViewPr>
      <p:cViewPr varScale="1">
        <p:scale>
          <a:sx n="109" d="100"/>
          <a:sy n="109" d="100"/>
        </p:scale>
        <p:origin x="156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5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dirty="0" smtClean="0"/>
              <a:t>řešené případy - </a:t>
            </a:r>
            <a:r>
              <a:rPr lang="en-US" dirty="0" smtClean="0"/>
              <a:t>2018</a:t>
            </a:r>
            <a:endParaRPr lang="en-US" dirty="0"/>
          </a:p>
        </c:rich>
      </c:tx>
      <c:layout>
        <c:manualLayout>
          <c:xMode val="edge"/>
          <c:yMode val="edge"/>
          <c:x val="0.28237654320987654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rok 2018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4"/>
                <c:pt idx="0">
                  <c:v>počet případů s incidentem</c:v>
                </c:pt>
                <c:pt idx="1">
                  <c:v>počet případů s vykázáním</c:v>
                </c:pt>
                <c:pt idx="2">
                  <c:v>celkem vykázaných osob</c:v>
                </c:pt>
                <c:pt idx="3">
                  <c:v>celkem ohrožených osob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39</c:v>
                </c:pt>
                <c:pt idx="1">
                  <c:v>13</c:v>
                </c:pt>
                <c:pt idx="2">
                  <c:v>13</c:v>
                </c:pt>
                <c:pt idx="3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E5-4AB5-919D-E6D9C9FAF31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9.2592592592592587E-3"/>
          <c:y val="0.26466309916283115"/>
          <c:w val="0.37654320987654322"/>
          <c:h val="0.5729955800709749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EB32E6-5816-4E5F-B32A-C62F915A3A61}" type="doc">
      <dgm:prSet loTypeId="urn:microsoft.com/office/officeart/2005/8/layout/hierarchy6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655CE4D8-3B34-4571-A00A-9B264E61E6ED}">
      <dgm:prSet phldrT="[Text]" custT="1"/>
      <dgm:spPr/>
      <dgm:t>
        <a:bodyPr/>
        <a:lstStyle/>
        <a:p>
          <a:r>
            <a:rPr lang="cs-CZ" sz="2000" b="1" smtClean="0"/>
            <a:t>Náměstek ředitele pro SKPV</a:t>
          </a:r>
        </a:p>
        <a:p>
          <a:r>
            <a:rPr lang="cs-CZ" sz="1800" smtClean="0"/>
            <a:t>Gestor zajišťování metodické činnosti na úseku obětí trestných činů a domácího násilí </a:t>
          </a:r>
        </a:p>
        <a:p>
          <a:endParaRPr lang="cs-CZ" sz="1000" dirty="0"/>
        </a:p>
      </dgm:t>
    </dgm:pt>
    <dgm:pt modelId="{93004A13-29A9-4AE9-9E79-C9137E800072}" type="parTrans" cxnId="{4FFA6884-8213-46D6-9CCC-40266B52CA75}">
      <dgm:prSet/>
      <dgm:spPr/>
      <dgm:t>
        <a:bodyPr/>
        <a:lstStyle/>
        <a:p>
          <a:endParaRPr lang="cs-CZ"/>
        </a:p>
      </dgm:t>
    </dgm:pt>
    <dgm:pt modelId="{7377FFC0-DF0B-4CE0-9AE6-528A75772DAA}" type="sibTrans" cxnId="{4FFA6884-8213-46D6-9CCC-40266B52CA75}">
      <dgm:prSet/>
      <dgm:spPr/>
      <dgm:t>
        <a:bodyPr/>
        <a:lstStyle/>
        <a:p>
          <a:endParaRPr lang="cs-CZ"/>
        </a:p>
      </dgm:t>
    </dgm:pt>
    <dgm:pt modelId="{312D9671-0389-4E25-B56E-F358AB414D0B}">
      <dgm:prSet phldrT="[Text]" custT="1"/>
      <dgm:spPr/>
      <dgm:t>
        <a:bodyPr/>
        <a:lstStyle/>
        <a:p>
          <a:r>
            <a:rPr lang="cs-CZ" sz="1800" b="0" smtClean="0"/>
            <a:t>Metodik KŘ  po linii SKPV</a:t>
          </a:r>
        </a:p>
        <a:p>
          <a:r>
            <a:rPr lang="cs-CZ" sz="1400" b="0" smtClean="0"/>
            <a:t>v oblasti obětí TČ a DN</a:t>
          </a:r>
          <a:endParaRPr lang="cs-CZ" sz="1400" b="0" dirty="0"/>
        </a:p>
      </dgm:t>
    </dgm:pt>
    <dgm:pt modelId="{D0F06955-04D4-42F2-89D3-81BC8E377293}" type="parTrans" cxnId="{8A3891DC-AE9F-49C5-85CE-FB626E7862A9}">
      <dgm:prSet/>
      <dgm:spPr/>
      <dgm:t>
        <a:bodyPr/>
        <a:lstStyle/>
        <a:p>
          <a:endParaRPr lang="cs-CZ"/>
        </a:p>
      </dgm:t>
    </dgm:pt>
    <dgm:pt modelId="{4CB99823-5500-475A-BF1F-06B19B619D63}" type="sibTrans" cxnId="{8A3891DC-AE9F-49C5-85CE-FB626E7862A9}">
      <dgm:prSet/>
      <dgm:spPr/>
      <dgm:t>
        <a:bodyPr/>
        <a:lstStyle/>
        <a:p>
          <a:endParaRPr lang="cs-CZ"/>
        </a:p>
      </dgm:t>
    </dgm:pt>
    <dgm:pt modelId="{4A69A670-6540-467F-8FB5-7691339362A4}">
      <dgm:prSet phldrT="[Text]" custT="1"/>
      <dgm:spPr/>
      <dgm:t>
        <a:bodyPr/>
        <a:lstStyle/>
        <a:p>
          <a:r>
            <a:rPr lang="cs-CZ" sz="1800" smtClean="0"/>
            <a:t>Metodik  ÚO 1.OOK</a:t>
          </a:r>
        </a:p>
        <a:p>
          <a:r>
            <a:rPr lang="cs-CZ" sz="1400" smtClean="0"/>
            <a:t>v oblasti obětí TČ a domácího násilí</a:t>
          </a:r>
          <a:endParaRPr lang="cs-CZ" sz="1400" dirty="0"/>
        </a:p>
      </dgm:t>
    </dgm:pt>
    <dgm:pt modelId="{F942BECD-EDF4-40F3-B825-71E6181415B3}" type="parTrans" cxnId="{3E21A669-A8A1-4E98-82DE-4DE3191FAC11}">
      <dgm:prSet/>
      <dgm:spPr/>
      <dgm:t>
        <a:bodyPr/>
        <a:lstStyle/>
        <a:p>
          <a:endParaRPr lang="cs-CZ"/>
        </a:p>
      </dgm:t>
    </dgm:pt>
    <dgm:pt modelId="{C64793A5-4E4C-4D27-8640-F85571AFCF35}" type="sibTrans" cxnId="{3E21A669-A8A1-4E98-82DE-4DE3191FAC11}">
      <dgm:prSet/>
      <dgm:spPr/>
      <dgm:t>
        <a:bodyPr/>
        <a:lstStyle/>
        <a:p>
          <a:endParaRPr lang="cs-CZ"/>
        </a:p>
      </dgm:t>
    </dgm:pt>
    <dgm:pt modelId="{E2918A5C-AB0E-4D86-844A-4B73C8355723}">
      <dgm:prSet phldrT="[Text]" custT="1"/>
      <dgm:spPr/>
      <dgm:t>
        <a:bodyPr/>
        <a:lstStyle/>
        <a:p>
          <a:r>
            <a:rPr lang="cs-CZ" sz="1800" smtClean="0"/>
            <a:t>Metodik ÚO</a:t>
          </a:r>
        </a:p>
        <a:p>
          <a:r>
            <a:rPr lang="cs-CZ" sz="1800" smtClean="0"/>
            <a:t> 2. OOK</a:t>
          </a:r>
        </a:p>
        <a:p>
          <a:r>
            <a:rPr lang="cs-CZ" sz="1400" smtClean="0"/>
            <a:t>v oblasti obětí TČ a domácího násilí</a:t>
          </a:r>
          <a:endParaRPr lang="cs-CZ" sz="1400" dirty="0"/>
        </a:p>
      </dgm:t>
    </dgm:pt>
    <dgm:pt modelId="{2557F29D-2E40-41E0-8950-B68BE40DBE81}" type="parTrans" cxnId="{C482E674-969E-4554-8A91-5216844A232D}">
      <dgm:prSet/>
      <dgm:spPr/>
      <dgm:t>
        <a:bodyPr/>
        <a:lstStyle/>
        <a:p>
          <a:endParaRPr lang="cs-CZ"/>
        </a:p>
      </dgm:t>
    </dgm:pt>
    <dgm:pt modelId="{1425AEDA-5E74-4D36-84AC-A0DE3FB0A87E}" type="sibTrans" cxnId="{C482E674-969E-4554-8A91-5216844A232D}">
      <dgm:prSet/>
      <dgm:spPr/>
      <dgm:t>
        <a:bodyPr/>
        <a:lstStyle/>
        <a:p>
          <a:endParaRPr lang="cs-CZ"/>
        </a:p>
      </dgm:t>
    </dgm:pt>
    <dgm:pt modelId="{49A55824-469F-4944-92C1-20BE9397EA98}">
      <dgm:prSet phldrT="[Text]" custT="1"/>
      <dgm:spPr/>
      <dgm:t>
        <a:bodyPr/>
        <a:lstStyle/>
        <a:p>
          <a:r>
            <a:rPr lang="cs-CZ" sz="1800" dirty="0" smtClean="0"/>
            <a:t>Metodik KŘ po linii pořádkové policie</a:t>
          </a:r>
        </a:p>
        <a:p>
          <a:r>
            <a:rPr lang="cs-CZ" sz="1400" dirty="0" smtClean="0"/>
            <a:t>v oblasti obětí TČ a DN</a:t>
          </a:r>
          <a:endParaRPr lang="cs-CZ" sz="1400" dirty="0"/>
        </a:p>
      </dgm:t>
    </dgm:pt>
    <dgm:pt modelId="{0CF3BCD2-9BC2-4CE7-900F-7B09B4536E99}" type="parTrans" cxnId="{3EE8A261-BF26-4525-ADA9-C237E365D716}">
      <dgm:prSet/>
      <dgm:spPr/>
      <dgm:t>
        <a:bodyPr/>
        <a:lstStyle/>
        <a:p>
          <a:endParaRPr lang="cs-CZ"/>
        </a:p>
      </dgm:t>
    </dgm:pt>
    <dgm:pt modelId="{47FC3760-E798-4522-AEB9-C4218655B938}" type="sibTrans" cxnId="{3EE8A261-BF26-4525-ADA9-C237E365D716}">
      <dgm:prSet/>
      <dgm:spPr/>
      <dgm:t>
        <a:bodyPr/>
        <a:lstStyle/>
        <a:p>
          <a:endParaRPr lang="cs-CZ"/>
        </a:p>
      </dgm:t>
    </dgm:pt>
    <dgm:pt modelId="{F0EF5338-D69E-4794-95C5-CB9380C84C80}">
      <dgm:prSet phldrT="[Text]" custT="1"/>
      <dgm:spPr/>
      <dgm:t>
        <a:bodyPr/>
        <a:lstStyle/>
        <a:p>
          <a:endParaRPr lang="cs-CZ" sz="1400" dirty="0" smtClean="0"/>
        </a:p>
        <a:p>
          <a:r>
            <a:rPr lang="cs-CZ" sz="1400" dirty="0" smtClean="0"/>
            <a:t>  </a:t>
          </a:r>
        </a:p>
        <a:p>
          <a:r>
            <a:rPr lang="cs-CZ" sz="1800" dirty="0" smtClean="0"/>
            <a:t>Metodik ÚO po linii pořádkové policie</a:t>
          </a:r>
        </a:p>
        <a:p>
          <a:r>
            <a:rPr lang="cs-CZ" sz="1400" dirty="0" smtClean="0"/>
            <a:t>v oblasti obětí TČ a domácího násilí</a:t>
          </a:r>
        </a:p>
        <a:p>
          <a:endParaRPr lang="cs-CZ" sz="1400" dirty="0" smtClean="0"/>
        </a:p>
        <a:p>
          <a:endParaRPr lang="cs-CZ" sz="1000" dirty="0"/>
        </a:p>
      </dgm:t>
    </dgm:pt>
    <dgm:pt modelId="{62A7E211-16DB-41FD-9D8E-DF4DA2DFE0F8}" type="parTrans" cxnId="{8ABC6272-BE1A-4BED-AFEF-8D37B5991DF6}">
      <dgm:prSet/>
      <dgm:spPr/>
      <dgm:t>
        <a:bodyPr/>
        <a:lstStyle/>
        <a:p>
          <a:endParaRPr lang="cs-CZ"/>
        </a:p>
      </dgm:t>
    </dgm:pt>
    <dgm:pt modelId="{04B1FC73-9033-4E32-A1D3-E6837C4D343A}" type="sibTrans" cxnId="{8ABC6272-BE1A-4BED-AFEF-8D37B5991DF6}">
      <dgm:prSet/>
      <dgm:spPr/>
      <dgm:t>
        <a:bodyPr/>
        <a:lstStyle/>
        <a:p>
          <a:endParaRPr lang="cs-CZ"/>
        </a:p>
      </dgm:t>
    </dgm:pt>
    <dgm:pt modelId="{7BAFE1BF-72FE-407E-B153-A49C550D65D5}">
      <dgm:prSet/>
      <dgm:spPr/>
      <dgm:t>
        <a:bodyPr/>
        <a:lstStyle/>
        <a:p>
          <a:endParaRPr lang="cs-CZ"/>
        </a:p>
      </dgm:t>
    </dgm:pt>
    <dgm:pt modelId="{A426FE38-1100-4B08-AAF1-88EF8F0DFAB1}" type="parTrans" cxnId="{32E77A75-2040-43ED-98D1-FD0B880FAB63}">
      <dgm:prSet/>
      <dgm:spPr/>
      <dgm:t>
        <a:bodyPr/>
        <a:lstStyle/>
        <a:p>
          <a:endParaRPr lang="cs-CZ"/>
        </a:p>
      </dgm:t>
    </dgm:pt>
    <dgm:pt modelId="{CCAF6A02-3910-4250-B696-ADD1502346AC}" type="sibTrans" cxnId="{32E77A75-2040-43ED-98D1-FD0B880FAB63}">
      <dgm:prSet/>
      <dgm:spPr/>
      <dgm:t>
        <a:bodyPr/>
        <a:lstStyle/>
        <a:p>
          <a:endParaRPr lang="cs-CZ"/>
        </a:p>
      </dgm:t>
    </dgm:pt>
    <dgm:pt modelId="{F3BECD0E-1052-48A0-AA11-5108FB05A080}" type="pres">
      <dgm:prSet presAssocID="{87EB32E6-5816-4E5F-B32A-C62F915A3A6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1C3E5D1-BF06-4927-875B-721A2076D321}" type="pres">
      <dgm:prSet presAssocID="{87EB32E6-5816-4E5F-B32A-C62F915A3A61}" presName="hierFlow" presStyleCnt="0"/>
      <dgm:spPr/>
      <dgm:t>
        <a:bodyPr/>
        <a:lstStyle/>
        <a:p>
          <a:endParaRPr lang="cs-CZ"/>
        </a:p>
      </dgm:t>
    </dgm:pt>
    <dgm:pt modelId="{80C48216-2B84-4433-9A3E-E38EA1E50BFE}" type="pres">
      <dgm:prSet presAssocID="{87EB32E6-5816-4E5F-B32A-C62F915A3A61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C76D460E-3760-47FF-B40B-8BB7D4221349}" type="pres">
      <dgm:prSet presAssocID="{655CE4D8-3B34-4571-A00A-9B264E61E6ED}" presName="Name14" presStyleCnt="0"/>
      <dgm:spPr/>
      <dgm:t>
        <a:bodyPr/>
        <a:lstStyle/>
        <a:p>
          <a:endParaRPr lang="cs-CZ"/>
        </a:p>
      </dgm:t>
    </dgm:pt>
    <dgm:pt modelId="{5C59EA26-5A49-4694-8EF0-5E16207EE308}" type="pres">
      <dgm:prSet presAssocID="{655CE4D8-3B34-4571-A00A-9B264E61E6ED}" presName="level1Shape" presStyleLbl="node0" presStyleIdx="0" presStyleCnt="1" custScaleX="220489" custScaleY="91585" custLinFactNeighborX="-33915" custLinFactNeighborY="3237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8999488-3501-4E61-8B9C-F4B51BF1F7A0}" type="pres">
      <dgm:prSet presAssocID="{655CE4D8-3B34-4571-A00A-9B264E61E6ED}" presName="hierChild2" presStyleCnt="0"/>
      <dgm:spPr/>
      <dgm:t>
        <a:bodyPr/>
        <a:lstStyle/>
        <a:p>
          <a:endParaRPr lang="cs-CZ"/>
        </a:p>
      </dgm:t>
    </dgm:pt>
    <dgm:pt modelId="{D86241D2-8ECD-48A9-875F-AF217E5BD019}" type="pres">
      <dgm:prSet presAssocID="{D0F06955-04D4-42F2-89D3-81BC8E377293}" presName="Name19" presStyleLbl="parChTrans1D2" presStyleIdx="0" presStyleCnt="2"/>
      <dgm:spPr/>
      <dgm:t>
        <a:bodyPr/>
        <a:lstStyle/>
        <a:p>
          <a:endParaRPr lang="cs-CZ"/>
        </a:p>
      </dgm:t>
    </dgm:pt>
    <dgm:pt modelId="{109D5FE4-AD17-483A-91F1-C00B367D5193}" type="pres">
      <dgm:prSet presAssocID="{312D9671-0389-4E25-B56E-F358AB414D0B}" presName="Name21" presStyleCnt="0"/>
      <dgm:spPr/>
      <dgm:t>
        <a:bodyPr/>
        <a:lstStyle/>
        <a:p>
          <a:endParaRPr lang="cs-CZ"/>
        </a:p>
      </dgm:t>
    </dgm:pt>
    <dgm:pt modelId="{6694DC88-6B7A-4EF6-B1FE-592966D71EE6}" type="pres">
      <dgm:prSet presAssocID="{312D9671-0389-4E25-B56E-F358AB414D0B}" presName="level2Shape" presStyleLbl="node2" presStyleIdx="0" presStyleCnt="2" custScaleX="104154" custScaleY="60910" custLinFactNeighborX="-11280" custLinFactNeighborY="-12958"/>
      <dgm:spPr/>
      <dgm:t>
        <a:bodyPr/>
        <a:lstStyle/>
        <a:p>
          <a:endParaRPr lang="cs-CZ"/>
        </a:p>
      </dgm:t>
    </dgm:pt>
    <dgm:pt modelId="{D3F1818F-98CC-4FF5-A2F2-A65BB1DA1FE7}" type="pres">
      <dgm:prSet presAssocID="{312D9671-0389-4E25-B56E-F358AB414D0B}" presName="hierChild3" presStyleCnt="0"/>
      <dgm:spPr/>
      <dgm:t>
        <a:bodyPr/>
        <a:lstStyle/>
        <a:p>
          <a:endParaRPr lang="cs-CZ"/>
        </a:p>
      </dgm:t>
    </dgm:pt>
    <dgm:pt modelId="{F0FE2D0C-07C5-4101-B478-CDF28AFDC1B9}" type="pres">
      <dgm:prSet presAssocID="{F942BECD-EDF4-40F3-B825-71E6181415B3}" presName="Name19" presStyleLbl="parChTrans1D3" presStyleIdx="0" presStyleCnt="3"/>
      <dgm:spPr/>
      <dgm:t>
        <a:bodyPr/>
        <a:lstStyle/>
        <a:p>
          <a:endParaRPr lang="cs-CZ"/>
        </a:p>
      </dgm:t>
    </dgm:pt>
    <dgm:pt modelId="{AEBE367E-5011-4D83-906F-5898A1E5998B}" type="pres">
      <dgm:prSet presAssocID="{4A69A670-6540-467F-8FB5-7691339362A4}" presName="Name21" presStyleCnt="0"/>
      <dgm:spPr/>
      <dgm:t>
        <a:bodyPr/>
        <a:lstStyle/>
        <a:p>
          <a:endParaRPr lang="cs-CZ"/>
        </a:p>
      </dgm:t>
    </dgm:pt>
    <dgm:pt modelId="{3ECA8253-8D9D-4E93-B62F-B88A4A8333F2}" type="pres">
      <dgm:prSet presAssocID="{4A69A670-6540-467F-8FB5-7691339362A4}" presName="level2Shape" presStyleLbl="node3" presStyleIdx="0" presStyleCnt="3" custScaleX="63542" custScaleY="83738" custLinFactNeighborX="-1978" custLinFactNeighborY="-16230"/>
      <dgm:spPr/>
      <dgm:t>
        <a:bodyPr/>
        <a:lstStyle/>
        <a:p>
          <a:endParaRPr lang="cs-CZ"/>
        </a:p>
      </dgm:t>
    </dgm:pt>
    <dgm:pt modelId="{B64F61F6-499D-4F3F-8B2A-D1B3324D6B09}" type="pres">
      <dgm:prSet presAssocID="{4A69A670-6540-467F-8FB5-7691339362A4}" presName="hierChild3" presStyleCnt="0"/>
      <dgm:spPr/>
      <dgm:t>
        <a:bodyPr/>
        <a:lstStyle/>
        <a:p>
          <a:endParaRPr lang="cs-CZ"/>
        </a:p>
      </dgm:t>
    </dgm:pt>
    <dgm:pt modelId="{EB7359D6-8B43-4551-BE04-EBB98C4A3ABC}" type="pres">
      <dgm:prSet presAssocID="{2557F29D-2E40-41E0-8950-B68BE40DBE81}" presName="Name19" presStyleLbl="parChTrans1D3" presStyleIdx="1" presStyleCnt="3"/>
      <dgm:spPr/>
      <dgm:t>
        <a:bodyPr/>
        <a:lstStyle/>
        <a:p>
          <a:endParaRPr lang="cs-CZ"/>
        </a:p>
      </dgm:t>
    </dgm:pt>
    <dgm:pt modelId="{DB2BAC0D-09B0-49CE-B6BC-1B1D621A3B19}" type="pres">
      <dgm:prSet presAssocID="{E2918A5C-AB0E-4D86-844A-4B73C8355723}" presName="Name21" presStyleCnt="0"/>
      <dgm:spPr/>
      <dgm:t>
        <a:bodyPr/>
        <a:lstStyle/>
        <a:p>
          <a:endParaRPr lang="cs-CZ"/>
        </a:p>
      </dgm:t>
    </dgm:pt>
    <dgm:pt modelId="{5E44CA44-6BE8-4A58-9BE2-EE3635DAC662}" type="pres">
      <dgm:prSet presAssocID="{E2918A5C-AB0E-4D86-844A-4B73C8355723}" presName="level2Shape" presStyleLbl="node3" presStyleIdx="1" presStyleCnt="3" custScaleX="70637" custScaleY="79888" custLinFactNeighborX="2117" custLinFactNeighborY="-16230"/>
      <dgm:spPr/>
      <dgm:t>
        <a:bodyPr/>
        <a:lstStyle/>
        <a:p>
          <a:endParaRPr lang="cs-CZ"/>
        </a:p>
      </dgm:t>
    </dgm:pt>
    <dgm:pt modelId="{DCCA8C69-53DB-4C89-B946-A4A1FBD42268}" type="pres">
      <dgm:prSet presAssocID="{E2918A5C-AB0E-4D86-844A-4B73C8355723}" presName="hierChild3" presStyleCnt="0"/>
      <dgm:spPr/>
      <dgm:t>
        <a:bodyPr/>
        <a:lstStyle/>
        <a:p>
          <a:endParaRPr lang="cs-CZ"/>
        </a:p>
      </dgm:t>
    </dgm:pt>
    <dgm:pt modelId="{F5D269E8-8C0B-4413-B13A-528A78E2CF7E}" type="pres">
      <dgm:prSet presAssocID="{0CF3BCD2-9BC2-4CE7-900F-7B09B4536E99}" presName="Name19" presStyleLbl="parChTrans1D2" presStyleIdx="1" presStyleCnt="2"/>
      <dgm:spPr/>
      <dgm:t>
        <a:bodyPr/>
        <a:lstStyle/>
        <a:p>
          <a:endParaRPr lang="cs-CZ"/>
        </a:p>
      </dgm:t>
    </dgm:pt>
    <dgm:pt modelId="{B655495C-EB62-47DE-83F7-01985E8FCB06}" type="pres">
      <dgm:prSet presAssocID="{49A55824-469F-4944-92C1-20BE9397EA98}" presName="Name21" presStyleCnt="0"/>
      <dgm:spPr/>
      <dgm:t>
        <a:bodyPr/>
        <a:lstStyle/>
        <a:p>
          <a:endParaRPr lang="cs-CZ"/>
        </a:p>
      </dgm:t>
    </dgm:pt>
    <dgm:pt modelId="{6DC62683-51F2-4454-9D8B-14E040FC76A0}" type="pres">
      <dgm:prSet presAssocID="{49A55824-469F-4944-92C1-20BE9397EA98}" presName="level2Shape" presStyleLbl="node2" presStyleIdx="1" presStyleCnt="2" custScaleX="119329" custScaleY="69068" custLinFactNeighborX="-7551" custLinFactNeighborY="-12958"/>
      <dgm:spPr/>
      <dgm:t>
        <a:bodyPr/>
        <a:lstStyle/>
        <a:p>
          <a:endParaRPr lang="cs-CZ"/>
        </a:p>
      </dgm:t>
    </dgm:pt>
    <dgm:pt modelId="{8DAF1F1A-4B39-4BD4-A01B-5E242CD018DC}" type="pres">
      <dgm:prSet presAssocID="{49A55824-469F-4944-92C1-20BE9397EA98}" presName="hierChild3" presStyleCnt="0"/>
      <dgm:spPr/>
      <dgm:t>
        <a:bodyPr/>
        <a:lstStyle/>
        <a:p>
          <a:endParaRPr lang="cs-CZ"/>
        </a:p>
      </dgm:t>
    </dgm:pt>
    <dgm:pt modelId="{DC4BF7EF-BD98-4813-A11A-39C046391811}" type="pres">
      <dgm:prSet presAssocID="{62A7E211-16DB-41FD-9D8E-DF4DA2DFE0F8}" presName="Name19" presStyleLbl="parChTrans1D3" presStyleIdx="2" presStyleCnt="3"/>
      <dgm:spPr/>
      <dgm:t>
        <a:bodyPr/>
        <a:lstStyle/>
        <a:p>
          <a:endParaRPr lang="cs-CZ"/>
        </a:p>
      </dgm:t>
    </dgm:pt>
    <dgm:pt modelId="{FAE82B62-0AC1-4BC5-8AD0-FDB49EC4D5D1}" type="pres">
      <dgm:prSet presAssocID="{F0EF5338-D69E-4794-95C5-CB9380C84C80}" presName="Name21" presStyleCnt="0"/>
      <dgm:spPr/>
      <dgm:t>
        <a:bodyPr/>
        <a:lstStyle/>
        <a:p>
          <a:endParaRPr lang="cs-CZ"/>
        </a:p>
      </dgm:t>
    </dgm:pt>
    <dgm:pt modelId="{09A32C9D-8369-4EA1-AABE-3D9719A6710A}" type="pres">
      <dgm:prSet presAssocID="{F0EF5338-D69E-4794-95C5-CB9380C84C80}" presName="level2Shape" presStyleLbl="node3" presStyleIdx="2" presStyleCnt="3" custScaleX="88200" custScaleY="83834" custLinFactNeighborX="-6273" custLinFactNeighborY="-25766"/>
      <dgm:spPr/>
      <dgm:t>
        <a:bodyPr/>
        <a:lstStyle/>
        <a:p>
          <a:endParaRPr lang="cs-CZ"/>
        </a:p>
      </dgm:t>
    </dgm:pt>
    <dgm:pt modelId="{CACBCFDA-C73A-4826-A7DE-CC07F031FC8E}" type="pres">
      <dgm:prSet presAssocID="{F0EF5338-D69E-4794-95C5-CB9380C84C80}" presName="hierChild3" presStyleCnt="0"/>
      <dgm:spPr/>
      <dgm:t>
        <a:bodyPr/>
        <a:lstStyle/>
        <a:p>
          <a:endParaRPr lang="cs-CZ"/>
        </a:p>
      </dgm:t>
    </dgm:pt>
    <dgm:pt modelId="{9D1222C3-294B-4217-AC63-59ECC3F3C7A8}" type="pres">
      <dgm:prSet presAssocID="{A426FE38-1100-4B08-AAF1-88EF8F0DFAB1}" presName="Name19" presStyleLbl="parChTrans1D4" presStyleIdx="0" presStyleCnt="1"/>
      <dgm:spPr/>
      <dgm:t>
        <a:bodyPr/>
        <a:lstStyle/>
        <a:p>
          <a:endParaRPr lang="cs-CZ"/>
        </a:p>
      </dgm:t>
    </dgm:pt>
    <dgm:pt modelId="{ED5A91B7-DF77-4AFE-84FB-F484BE2AB965}" type="pres">
      <dgm:prSet presAssocID="{7BAFE1BF-72FE-407E-B153-A49C550D65D5}" presName="Name21" presStyleCnt="0"/>
      <dgm:spPr/>
      <dgm:t>
        <a:bodyPr/>
        <a:lstStyle/>
        <a:p>
          <a:endParaRPr lang="cs-CZ"/>
        </a:p>
      </dgm:t>
    </dgm:pt>
    <dgm:pt modelId="{4F761CB8-1552-46FD-83AE-5ACC03BC4E57}" type="pres">
      <dgm:prSet presAssocID="{7BAFE1BF-72FE-407E-B153-A49C550D65D5}" presName="level2Shape" presStyleLbl="node4" presStyleIdx="0" presStyleCnt="1" custScaleX="81372" custScaleY="59354" custLinFactNeighborX="-9687" custLinFactNeighborY="-51310"/>
      <dgm:spPr/>
      <dgm:t>
        <a:bodyPr/>
        <a:lstStyle/>
        <a:p>
          <a:endParaRPr lang="cs-CZ"/>
        </a:p>
      </dgm:t>
    </dgm:pt>
    <dgm:pt modelId="{CB8A3FE6-8915-4009-9B77-66D369F03BC3}" type="pres">
      <dgm:prSet presAssocID="{7BAFE1BF-72FE-407E-B153-A49C550D65D5}" presName="hierChild3" presStyleCnt="0"/>
      <dgm:spPr/>
      <dgm:t>
        <a:bodyPr/>
        <a:lstStyle/>
        <a:p>
          <a:endParaRPr lang="cs-CZ"/>
        </a:p>
      </dgm:t>
    </dgm:pt>
    <dgm:pt modelId="{4D850932-BB05-432D-AC3B-0DC4F8F8671C}" type="pres">
      <dgm:prSet presAssocID="{87EB32E6-5816-4E5F-B32A-C62F915A3A61}" presName="bgShapesFlow" presStyleCnt="0"/>
      <dgm:spPr/>
      <dgm:t>
        <a:bodyPr/>
        <a:lstStyle/>
        <a:p>
          <a:endParaRPr lang="cs-CZ"/>
        </a:p>
      </dgm:t>
    </dgm:pt>
  </dgm:ptLst>
  <dgm:cxnLst>
    <dgm:cxn modelId="{8A3891DC-AE9F-49C5-85CE-FB626E7862A9}" srcId="{655CE4D8-3B34-4571-A00A-9B264E61E6ED}" destId="{312D9671-0389-4E25-B56E-F358AB414D0B}" srcOrd="0" destOrd="0" parTransId="{D0F06955-04D4-42F2-89D3-81BC8E377293}" sibTransId="{4CB99823-5500-475A-BF1F-06B19B619D63}"/>
    <dgm:cxn modelId="{3E21A669-A8A1-4E98-82DE-4DE3191FAC11}" srcId="{312D9671-0389-4E25-B56E-F358AB414D0B}" destId="{4A69A670-6540-467F-8FB5-7691339362A4}" srcOrd="0" destOrd="0" parTransId="{F942BECD-EDF4-40F3-B825-71E6181415B3}" sibTransId="{C64793A5-4E4C-4D27-8640-F85571AFCF35}"/>
    <dgm:cxn modelId="{679B6D19-7205-4D50-AA83-A3D0D4C2A53C}" type="presOf" srcId="{4A69A670-6540-467F-8FB5-7691339362A4}" destId="{3ECA8253-8D9D-4E93-B62F-B88A4A8333F2}" srcOrd="0" destOrd="0" presId="urn:microsoft.com/office/officeart/2005/8/layout/hierarchy6"/>
    <dgm:cxn modelId="{D440C1A3-32F1-4E52-B057-2A753EE910BE}" type="presOf" srcId="{E2918A5C-AB0E-4D86-844A-4B73C8355723}" destId="{5E44CA44-6BE8-4A58-9BE2-EE3635DAC662}" srcOrd="0" destOrd="0" presId="urn:microsoft.com/office/officeart/2005/8/layout/hierarchy6"/>
    <dgm:cxn modelId="{32E77A75-2040-43ED-98D1-FD0B880FAB63}" srcId="{F0EF5338-D69E-4794-95C5-CB9380C84C80}" destId="{7BAFE1BF-72FE-407E-B153-A49C550D65D5}" srcOrd="0" destOrd="0" parTransId="{A426FE38-1100-4B08-AAF1-88EF8F0DFAB1}" sibTransId="{CCAF6A02-3910-4250-B696-ADD1502346AC}"/>
    <dgm:cxn modelId="{62B2C7E0-4959-48B9-AEFA-1CADC7C9FA53}" type="presOf" srcId="{0CF3BCD2-9BC2-4CE7-900F-7B09B4536E99}" destId="{F5D269E8-8C0B-4413-B13A-528A78E2CF7E}" srcOrd="0" destOrd="0" presId="urn:microsoft.com/office/officeart/2005/8/layout/hierarchy6"/>
    <dgm:cxn modelId="{3BF858AD-7216-430E-8EE7-68F928D591AA}" type="presOf" srcId="{F942BECD-EDF4-40F3-B825-71E6181415B3}" destId="{F0FE2D0C-07C5-4101-B478-CDF28AFDC1B9}" srcOrd="0" destOrd="0" presId="urn:microsoft.com/office/officeart/2005/8/layout/hierarchy6"/>
    <dgm:cxn modelId="{06D4E086-AE81-4B9E-80EE-DCBBA0111C27}" type="presOf" srcId="{87EB32E6-5816-4E5F-B32A-C62F915A3A61}" destId="{F3BECD0E-1052-48A0-AA11-5108FB05A080}" srcOrd="0" destOrd="0" presId="urn:microsoft.com/office/officeart/2005/8/layout/hierarchy6"/>
    <dgm:cxn modelId="{73E5F756-69EA-49A3-A864-49BE106AC218}" type="presOf" srcId="{62A7E211-16DB-41FD-9D8E-DF4DA2DFE0F8}" destId="{DC4BF7EF-BD98-4813-A11A-39C046391811}" srcOrd="0" destOrd="0" presId="urn:microsoft.com/office/officeart/2005/8/layout/hierarchy6"/>
    <dgm:cxn modelId="{6DDE9303-D974-461F-9049-89E3EFFFDB55}" type="presOf" srcId="{312D9671-0389-4E25-B56E-F358AB414D0B}" destId="{6694DC88-6B7A-4EF6-B1FE-592966D71EE6}" srcOrd="0" destOrd="0" presId="urn:microsoft.com/office/officeart/2005/8/layout/hierarchy6"/>
    <dgm:cxn modelId="{80792D29-081F-4BC7-AB58-1380A95F9C50}" type="presOf" srcId="{D0F06955-04D4-42F2-89D3-81BC8E377293}" destId="{D86241D2-8ECD-48A9-875F-AF217E5BD019}" srcOrd="0" destOrd="0" presId="urn:microsoft.com/office/officeart/2005/8/layout/hierarchy6"/>
    <dgm:cxn modelId="{C482E674-969E-4554-8A91-5216844A232D}" srcId="{312D9671-0389-4E25-B56E-F358AB414D0B}" destId="{E2918A5C-AB0E-4D86-844A-4B73C8355723}" srcOrd="1" destOrd="0" parTransId="{2557F29D-2E40-41E0-8950-B68BE40DBE81}" sibTransId="{1425AEDA-5E74-4D36-84AC-A0DE3FB0A87E}"/>
    <dgm:cxn modelId="{8ABC6272-BE1A-4BED-AFEF-8D37B5991DF6}" srcId="{49A55824-469F-4944-92C1-20BE9397EA98}" destId="{F0EF5338-D69E-4794-95C5-CB9380C84C80}" srcOrd="0" destOrd="0" parTransId="{62A7E211-16DB-41FD-9D8E-DF4DA2DFE0F8}" sibTransId="{04B1FC73-9033-4E32-A1D3-E6837C4D343A}"/>
    <dgm:cxn modelId="{C559AD13-0F92-447E-A311-5ABA1C1DC850}" type="presOf" srcId="{2557F29D-2E40-41E0-8950-B68BE40DBE81}" destId="{EB7359D6-8B43-4551-BE04-EBB98C4A3ABC}" srcOrd="0" destOrd="0" presId="urn:microsoft.com/office/officeart/2005/8/layout/hierarchy6"/>
    <dgm:cxn modelId="{330661DA-E8B8-46FE-8F93-711AD14DCD11}" type="presOf" srcId="{7BAFE1BF-72FE-407E-B153-A49C550D65D5}" destId="{4F761CB8-1552-46FD-83AE-5ACC03BC4E57}" srcOrd="0" destOrd="0" presId="urn:microsoft.com/office/officeart/2005/8/layout/hierarchy6"/>
    <dgm:cxn modelId="{125E323A-8B67-4779-92FD-4F8303C7264F}" type="presOf" srcId="{A426FE38-1100-4B08-AAF1-88EF8F0DFAB1}" destId="{9D1222C3-294B-4217-AC63-59ECC3F3C7A8}" srcOrd="0" destOrd="0" presId="urn:microsoft.com/office/officeart/2005/8/layout/hierarchy6"/>
    <dgm:cxn modelId="{4601BBA3-636C-4E4A-A84B-057BDAD04293}" type="presOf" srcId="{655CE4D8-3B34-4571-A00A-9B264E61E6ED}" destId="{5C59EA26-5A49-4694-8EF0-5E16207EE308}" srcOrd="0" destOrd="0" presId="urn:microsoft.com/office/officeart/2005/8/layout/hierarchy6"/>
    <dgm:cxn modelId="{69FB9936-C5F2-46FF-9C44-E8B566ACF9EA}" type="presOf" srcId="{49A55824-469F-4944-92C1-20BE9397EA98}" destId="{6DC62683-51F2-4454-9D8B-14E040FC76A0}" srcOrd="0" destOrd="0" presId="urn:microsoft.com/office/officeart/2005/8/layout/hierarchy6"/>
    <dgm:cxn modelId="{789A3B6D-6B51-470F-8DCF-9E147DDA767E}" type="presOf" srcId="{F0EF5338-D69E-4794-95C5-CB9380C84C80}" destId="{09A32C9D-8369-4EA1-AABE-3D9719A6710A}" srcOrd="0" destOrd="0" presId="urn:microsoft.com/office/officeart/2005/8/layout/hierarchy6"/>
    <dgm:cxn modelId="{3EE8A261-BF26-4525-ADA9-C237E365D716}" srcId="{655CE4D8-3B34-4571-A00A-9B264E61E6ED}" destId="{49A55824-469F-4944-92C1-20BE9397EA98}" srcOrd="1" destOrd="0" parTransId="{0CF3BCD2-9BC2-4CE7-900F-7B09B4536E99}" sibTransId="{47FC3760-E798-4522-AEB9-C4218655B938}"/>
    <dgm:cxn modelId="{4FFA6884-8213-46D6-9CCC-40266B52CA75}" srcId="{87EB32E6-5816-4E5F-B32A-C62F915A3A61}" destId="{655CE4D8-3B34-4571-A00A-9B264E61E6ED}" srcOrd="0" destOrd="0" parTransId="{93004A13-29A9-4AE9-9E79-C9137E800072}" sibTransId="{7377FFC0-DF0B-4CE0-9AE6-528A75772DAA}"/>
    <dgm:cxn modelId="{726355D2-AABF-4E28-9E24-BFC98BF0A4BC}" type="presParOf" srcId="{F3BECD0E-1052-48A0-AA11-5108FB05A080}" destId="{91C3E5D1-BF06-4927-875B-721A2076D321}" srcOrd="0" destOrd="0" presId="urn:microsoft.com/office/officeart/2005/8/layout/hierarchy6"/>
    <dgm:cxn modelId="{4BC965F3-B6B2-42E1-8804-087618ECE663}" type="presParOf" srcId="{91C3E5D1-BF06-4927-875B-721A2076D321}" destId="{80C48216-2B84-4433-9A3E-E38EA1E50BFE}" srcOrd="0" destOrd="0" presId="urn:microsoft.com/office/officeart/2005/8/layout/hierarchy6"/>
    <dgm:cxn modelId="{51CBB534-6DE2-4583-B611-5969748E51DD}" type="presParOf" srcId="{80C48216-2B84-4433-9A3E-E38EA1E50BFE}" destId="{C76D460E-3760-47FF-B40B-8BB7D4221349}" srcOrd="0" destOrd="0" presId="urn:microsoft.com/office/officeart/2005/8/layout/hierarchy6"/>
    <dgm:cxn modelId="{98EAE2C1-37E1-47CF-9352-A3E458F28622}" type="presParOf" srcId="{C76D460E-3760-47FF-B40B-8BB7D4221349}" destId="{5C59EA26-5A49-4694-8EF0-5E16207EE308}" srcOrd="0" destOrd="0" presId="urn:microsoft.com/office/officeart/2005/8/layout/hierarchy6"/>
    <dgm:cxn modelId="{89A968E2-4058-4B0C-986C-4A2A125855CD}" type="presParOf" srcId="{C76D460E-3760-47FF-B40B-8BB7D4221349}" destId="{68999488-3501-4E61-8B9C-F4B51BF1F7A0}" srcOrd="1" destOrd="0" presId="urn:microsoft.com/office/officeart/2005/8/layout/hierarchy6"/>
    <dgm:cxn modelId="{9F7DA362-C775-4AE8-856C-4DB618BA371D}" type="presParOf" srcId="{68999488-3501-4E61-8B9C-F4B51BF1F7A0}" destId="{D86241D2-8ECD-48A9-875F-AF217E5BD019}" srcOrd="0" destOrd="0" presId="urn:microsoft.com/office/officeart/2005/8/layout/hierarchy6"/>
    <dgm:cxn modelId="{9CDE4A15-AB79-4A98-BEE6-2571EE9B09C9}" type="presParOf" srcId="{68999488-3501-4E61-8B9C-F4B51BF1F7A0}" destId="{109D5FE4-AD17-483A-91F1-C00B367D5193}" srcOrd="1" destOrd="0" presId="urn:microsoft.com/office/officeart/2005/8/layout/hierarchy6"/>
    <dgm:cxn modelId="{C015AE31-6A03-4C41-9809-BE296AC5073C}" type="presParOf" srcId="{109D5FE4-AD17-483A-91F1-C00B367D5193}" destId="{6694DC88-6B7A-4EF6-B1FE-592966D71EE6}" srcOrd="0" destOrd="0" presId="urn:microsoft.com/office/officeart/2005/8/layout/hierarchy6"/>
    <dgm:cxn modelId="{8CFCC82D-B58C-423F-B86E-F476264BC8B7}" type="presParOf" srcId="{109D5FE4-AD17-483A-91F1-C00B367D5193}" destId="{D3F1818F-98CC-4FF5-A2F2-A65BB1DA1FE7}" srcOrd="1" destOrd="0" presId="urn:microsoft.com/office/officeart/2005/8/layout/hierarchy6"/>
    <dgm:cxn modelId="{4B855A16-5F17-47FA-A533-EDBBCFF85952}" type="presParOf" srcId="{D3F1818F-98CC-4FF5-A2F2-A65BB1DA1FE7}" destId="{F0FE2D0C-07C5-4101-B478-CDF28AFDC1B9}" srcOrd="0" destOrd="0" presId="urn:microsoft.com/office/officeart/2005/8/layout/hierarchy6"/>
    <dgm:cxn modelId="{8965ABE9-69FF-4635-B4B6-A5B7D9A4D210}" type="presParOf" srcId="{D3F1818F-98CC-4FF5-A2F2-A65BB1DA1FE7}" destId="{AEBE367E-5011-4D83-906F-5898A1E5998B}" srcOrd="1" destOrd="0" presId="urn:microsoft.com/office/officeart/2005/8/layout/hierarchy6"/>
    <dgm:cxn modelId="{343DCAB9-FE59-4611-9188-EDC6E16567E4}" type="presParOf" srcId="{AEBE367E-5011-4D83-906F-5898A1E5998B}" destId="{3ECA8253-8D9D-4E93-B62F-B88A4A8333F2}" srcOrd="0" destOrd="0" presId="urn:microsoft.com/office/officeart/2005/8/layout/hierarchy6"/>
    <dgm:cxn modelId="{5D5DC79A-6CFA-41AF-8752-9326BF05EBE5}" type="presParOf" srcId="{AEBE367E-5011-4D83-906F-5898A1E5998B}" destId="{B64F61F6-499D-4F3F-8B2A-D1B3324D6B09}" srcOrd="1" destOrd="0" presId="urn:microsoft.com/office/officeart/2005/8/layout/hierarchy6"/>
    <dgm:cxn modelId="{AB19A6E5-CDA4-4930-B642-48506108CF91}" type="presParOf" srcId="{D3F1818F-98CC-4FF5-A2F2-A65BB1DA1FE7}" destId="{EB7359D6-8B43-4551-BE04-EBB98C4A3ABC}" srcOrd="2" destOrd="0" presId="urn:microsoft.com/office/officeart/2005/8/layout/hierarchy6"/>
    <dgm:cxn modelId="{317DF9CA-2CFF-41FF-A7F6-7BF99F09D975}" type="presParOf" srcId="{D3F1818F-98CC-4FF5-A2F2-A65BB1DA1FE7}" destId="{DB2BAC0D-09B0-49CE-B6BC-1B1D621A3B19}" srcOrd="3" destOrd="0" presId="urn:microsoft.com/office/officeart/2005/8/layout/hierarchy6"/>
    <dgm:cxn modelId="{B98B8821-0F1F-425B-996D-C7CC43EA0329}" type="presParOf" srcId="{DB2BAC0D-09B0-49CE-B6BC-1B1D621A3B19}" destId="{5E44CA44-6BE8-4A58-9BE2-EE3635DAC662}" srcOrd="0" destOrd="0" presId="urn:microsoft.com/office/officeart/2005/8/layout/hierarchy6"/>
    <dgm:cxn modelId="{AFC855C5-3D67-402D-9837-0A2DDD577EDA}" type="presParOf" srcId="{DB2BAC0D-09B0-49CE-B6BC-1B1D621A3B19}" destId="{DCCA8C69-53DB-4C89-B946-A4A1FBD42268}" srcOrd="1" destOrd="0" presId="urn:microsoft.com/office/officeart/2005/8/layout/hierarchy6"/>
    <dgm:cxn modelId="{7ECBF435-B70E-423A-B713-0C659DD8E2F9}" type="presParOf" srcId="{68999488-3501-4E61-8B9C-F4B51BF1F7A0}" destId="{F5D269E8-8C0B-4413-B13A-528A78E2CF7E}" srcOrd="2" destOrd="0" presId="urn:microsoft.com/office/officeart/2005/8/layout/hierarchy6"/>
    <dgm:cxn modelId="{35B5A1C8-2B55-42C1-BFE9-00EE10C369DD}" type="presParOf" srcId="{68999488-3501-4E61-8B9C-F4B51BF1F7A0}" destId="{B655495C-EB62-47DE-83F7-01985E8FCB06}" srcOrd="3" destOrd="0" presId="urn:microsoft.com/office/officeart/2005/8/layout/hierarchy6"/>
    <dgm:cxn modelId="{1EE082C7-5178-47F0-9EBB-F00313833D40}" type="presParOf" srcId="{B655495C-EB62-47DE-83F7-01985E8FCB06}" destId="{6DC62683-51F2-4454-9D8B-14E040FC76A0}" srcOrd="0" destOrd="0" presId="urn:microsoft.com/office/officeart/2005/8/layout/hierarchy6"/>
    <dgm:cxn modelId="{6CC3A9C8-08C3-465F-98DE-443709B016AB}" type="presParOf" srcId="{B655495C-EB62-47DE-83F7-01985E8FCB06}" destId="{8DAF1F1A-4B39-4BD4-A01B-5E242CD018DC}" srcOrd="1" destOrd="0" presId="urn:microsoft.com/office/officeart/2005/8/layout/hierarchy6"/>
    <dgm:cxn modelId="{08AE9B1D-8AE3-468B-B15D-F478FDF9F081}" type="presParOf" srcId="{8DAF1F1A-4B39-4BD4-A01B-5E242CD018DC}" destId="{DC4BF7EF-BD98-4813-A11A-39C046391811}" srcOrd="0" destOrd="0" presId="urn:microsoft.com/office/officeart/2005/8/layout/hierarchy6"/>
    <dgm:cxn modelId="{C0744C7E-45F3-4559-A70D-CCB4177B80EB}" type="presParOf" srcId="{8DAF1F1A-4B39-4BD4-A01B-5E242CD018DC}" destId="{FAE82B62-0AC1-4BC5-8AD0-FDB49EC4D5D1}" srcOrd="1" destOrd="0" presId="urn:microsoft.com/office/officeart/2005/8/layout/hierarchy6"/>
    <dgm:cxn modelId="{BCEBB26C-D28B-446E-A4F1-A4AE8E7EC1F9}" type="presParOf" srcId="{FAE82B62-0AC1-4BC5-8AD0-FDB49EC4D5D1}" destId="{09A32C9D-8369-4EA1-AABE-3D9719A6710A}" srcOrd="0" destOrd="0" presId="urn:microsoft.com/office/officeart/2005/8/layout/hierarchy6"/>
    <dgm:cxn modelId="{26153253-F94A-4200-ADF6-30181733F3D9}" type="presParOf" srcId="{FAE82B62-0AC1-4BC5-8AD0-FDB49EC4D5D1}" destId="{CACBCFDA-C73A-4826-A7DE-CC07F031FC8E}" srcOrd="1" destOrd="0" presId="urn:microsoft.com/office/officeart/2005/8/layout/hierarchy6"/>
    <dgm:cxn modelId="{9C4B2271-8133-4646-BAB9-9EC0C1CA2D73}" type="presParOf" srcId="{CACBCFDA-C73A-4826-A7DE-CC07F031FC8E}" destId="{9D1222C3-294B-4217-AC63-59ECC3F3C7A8}" srcOrd="0" destOrd="0" presId="urn:microsoft.com/office/officeart/2005/8/layout/hierarchy6"/>
    <dgm:cxn modelId="{90AA57ED-7377-4330-B0C3-9360A4C50826}" type="presParOf" srcId="{CACBCFDA-C73A-4826-A7DE-CC07F031FC8E}" destId="{ED5A91B7-DF77-4AFE-84FB-F484BE2AB965}" srcOrd="1" destOrd="0" presId="urn:microsoft.com/office/officeart/2005/8/layout/hierarchy6"/>
    <dgm:cxn modelId="{E11086A6-4297-44F8-BC19-9B5C03FFAC81}" type="presParOf" srcId="{ED5A91B7-DF77-4AFE-84FB-F484BE2AB965}" destId="{4F761CB8-1552-46FD-83AE-5ACC03BC4E57}" srcOrd="0" destOrd="0" presId="urn:microsoft.com/office/officeart/2005/8/layout/hierarchy6"/>
    <dgm:cxn modelId="{3E9BF843-F7A3-42D8-B0A0-B3874B48EF3D}" type="presParOf" srcId="{ED5A91B7-DF77-4AFE-84FB-F484BE2AB965}" destId="{CB8A3FE6-8915-4009-9B77-66D369F03BC3}" srcOrd="1" destOrd="0" presId="urn:microsoft.com/office/officeart/2005/8/layout/hierarchy6"/>
    <dgm:cxn modelId="{C5B6D98B-09B3-4817-8F76-DF66A0E3F82D}" type="presParOf" srcId="{F3BECD0E-1052-48A0-AA11-5108FB05A080}" destId="{4D850932-BB05-432D-AC3B-0DC4F8F8671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F3113A-34AF-4A7D-AED4-C01BF07494ED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4AD145B6-4704-4FDA-8CC5-38348E189A69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1400" dirty="0" smtClean="0">
              <a:solidFill>
                <a:srgbClr val="0070C0"/>
              </a:solidFill>
            </a:rPr>
            <a:t>Gestor problematiky</a:t>
          </a:r>
        </a:p>
        <a:p>
          <a:pPr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dirty="0" smtClean="0"/>
            <a:t>Náměstek ředitele pro SKPV </a:t>
          </a:r>
        </a:p>
        <a:p>
          <a:pPr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dirty="0" smtClean="0"/>
            <a:t>plk. Mgr. Miroslav </a:t>
          </a:r>
          <a:r>
            <a:rPr lang="cs-CZ" sz="1400" dirty="0" err="1" smtClean="0"/>
            <a:t>Hodl</a:t>
          </a:r>
          <a:endParaRPr lang="cs-CZ" sz="1400" dirty="0" smtClean="0"/>
        </a:p>
      </dgm:t>
    </dgm:pt>
    <dgm:pt modelId="{C651FE34-CBDB-4701-908B-2E5BB3AF263E}" type="parTrans" cxnId="{8435C0E0-5B25-4917-869C-34DA1714BC99}">
      <dgm:prSet/>
      <dgm:spPr/>
      <dgm:t>
        <a:bodyPr/>
        <a:lstStyle/>
        <a:p>
          <a:endParaRPr lang="cs-CZ"/>
        </a:p>
      </dgm:t>
    </dgm:pt>
    <dgm:pt modelId="{5B270338-71D5-4D9E-AC9C-0B459C7A27B3}" type="sibTrans" cxnId="{8435C0E0-5B25-4917-869C-34DA1714BC99}">
      <dgm:prSet/>
      <dgm:spPr/>
      <dgm:t>
        <a:bodyPr/>
        <a:lstStyle/>
        <a:p>
          <a:endParaRPr lang="cs-CZ"/>
        </a:p>
      </dgm:t>
    </dgm:pt>
    <dgm:pt modelId="{477879AA-24FA-49DD-B254-6166FE4AB808}">
      <dgm:prSet phldrT="[Text]" custT="1"/>
      <dgm:spPr/>
      <dgm:t>
        <a:bodyPr/>
        <a:lstStyle/>
        <a:p>
          <a:r>
            <a:rPr lang="cs-CZ" sz="1200" b="0" dirty="0" smtClean="0">
              <a:solidFill>
                <a:srgbClr val="0070C0"/>
              </a:solidFill>
            </a:rPr>
            <a:t>po linii SKPV</a:t>
          </a:r>
        </a:p>
        <a:p>
          <a:r>
            <a:rPr lang="cs-CZ" sz="1200" dirty="0" smtClean="0"/>
            <a:t>kpt. PhDr. Mgr. Petr Gregor – odbor obecné kriminality</a:t>
          </a:r>
        </a:p>
      </dgm:t>
    </dgm:pt>
    <dgm:pt modelId="{25285F14-9BF8-4BDF-BDE3-00395F106A5E}" type="parTrans" cxnId="{467AD7EE-C456-4759-9ABF-6BE124BD04FA}">
      <dgm:prSet/>
      <dgm:spPr/>
      <dgm:t>
        <a:bodyPr/>
        <a:lstStyle/>
        <a:p>
          <a:endParaRPr lang="cs-CZ"/>
        </a:p>
      </dgm:t>
    </dgm:pt>
    <dgm:pt modelId="{C2F2A17C-7375-433D-8E56-0F7525F03CD4}" type="sibTrans" cxnId="{467AD7EE-C456-4759-9ABF-6BE124BD04FA}">
      <dgm:prSet/>
      <dgm:spPr/>
      <dgm:t>
        <a:bodyPr/>
        <a:lstStyle/>
        <a:p>
          <a:endParaRPr lang="cs-CZ"/>
        </a:p>
      </dgm:t>
    </dgm:pt>
    <dgm:pt modelId="{B769F890-4E9E-41F4-907F-7965F3949EF2}">
      <dgm:prSet phldrT="[Text]" custT="1"/>
      <dgm:spPr/>
      <dgm:t>
        <a:bodyPr/>
        <a:lstStyle/>
        <a:p>
          <a:r>
            <a:rPr lang="cs-CZ" sz="1200" dirty="0" smtClean="0">
              <a:solidFill>
                <a:srgbClr val="0070C0"/>
              </a:solidFill>
            </a:rPr>
            <a:t>po linii pořádkové policie</a:t>
          </a:r>
        </a:p>
        <a:p>
          <a:r>
            <a:rPr lang="cs-CZ" sz="1200" dirty="0" smtClean="0"/>
            <a:t>kpt. Mgr. Blanka Bláhová – odbor služby pořádkové policie</a:t>
          </a:r>
          <a:endParaRPr lang="cs-CZ" sz="1200" dirty="0"/>
        </a:p>
      </dgm:t>
    </dgm:pt>
    <dgm:pt modelId="{27029E73-D18E-415F-84E1-ED76A8E4F4C2}" type="parTrans" cxnId="{281766D1-9B92-47C4-8559-4080F0C7BD33}">
      <dgm:prSet/>
      <dgm:spPr/>
      <dgm:t>
        <a:bodyPr/>
        <a:lstStyle/>
        <a:p>
          <a:endParaRPr lang="cs-CZ"/>
        </a:p>
      </dgm:t>
    </dgm:pt>
    <dgm:pt modelId="{F4B87C39-200C-43EA-8AD4-7D7DDD9B1CA5}" type="sibTrans" cxnId="{281766D1-9B92-47C4-8559-4080F0C7BD33}">
      <dgm:prSet/>
      <dgm:spPr/>
      <dgm:t>
        <a:bodyPr/>
        <a:lstStyle/>
        <a:p>
          <a:endParaRPr lang="cs-CZ"/>
        </a:p>
      </dgm:t>
    </dgm:pt>
    <dgm:pt modelId="{7AA4D3C5-D1A9-494D-ACE1-C3D2B8AAA391}">
      <dgm:prSet custT="1"/>
      <dgm:spPr/>
      <dgm:t>
        <a:bodyPr/>
        <a:lstStyle/>
        <a:p>
          <a:r>
            <a:rPr lang="cs-CZ" sz="1200" dirty="0" smtClean="0">
              <a:solidFill>
                <a:srgbClr val="0070C0"/>
              </a:solidFill>
            </a:rPr>
            <a:t>ÚO Karlovy Vary</a:t>
          </a:r>
          <a:r>
            <a:rPr lang="cs-CZ" sz="1200" dirty="0" smtClean="0"/>
            <a:t>	</a:t>
          </a:r>
        </a:p>
        <a:p>
          <a:r>
            <a:rPr lang="cs-CZ" sz="1200" dirty="0" smtClean="0"/>
            <a:t>prap. Zuzana Dudová, obvodního oddělení Karlovy Vary,</a:t>
          </a:r>
        </a:p>
        <a:p>
          <a:r>
            <a:rPr lang="cs-CZ" sz="1200" dirty="0" smtClean="0"/>
            <a:t>por. Bc. Hana </a:t>
          </a:r>
          <a:r>
            <a:rPr lang="cs-CZ" sz="1200" dirty="0" err="1" smtClean="0"/>
            <a:t>Goubejová</a:t>
          </a:r>
          <a:r>
            <a:rPr lang="cs-CZ" sz="1200" dirty="0" smtClean="0"/>
            <a:t>, 1. oddělení obecné kriminality,</a:t>
          </a:r>
        </a:p>
        <a:p>
          <a:r>
            <a:rPr lang="cs-CZ" sz="1200" dirty="0" smtClean="0"/>
            <a:t>por. Bc. Věra Ječmenová, </a:t>
          </a:r>
          <a:r>
            <a:rPr lang="cs-CZ" sz="1200" dirty="0" err="1" smtClean="0"/>
            <a:t>DiS</a:t>
          </a:r>
          <a:r>
            <a:rPr lang="cs-CZ" sz="1200" dirty="0" smtClean="0"/>
            <a:t>., 2. oddělení obecné kriminality</a:t>
          </a:r>
        </a:p>
        <a:p>
          <a:endParaRPr lang="cs-CZ" sz="500" dirty="0"/>
        </a:p>
      </dgm:t>
    </dgm:pt>
    <dgm:pt modelId="{288AE27C-5628-4173-AE57-644F223D2FED}" type="parTrans" cxnId="{3F090234-5D27-4871-9B5A-C6FE3C373D57}">
      <dgm:prSet/>
      <dgm:spPr/>
      <dgm:t>
        <a:bodyPr/>
        <a:lstStyle/>
        <a:p>
          <a:endParaRPr lang="cs-CZ"/>
        </a:p>
      </dgm:t>
    </dgm:pt>
    <dgm:pt modelId="{9CD62D9E-82DF-4406-BBAB-A60DCB9BEF00}" type="sibTrans" cxnId="{3F090234-5D27-4871-9B5A-C6FE3C373D57}">
      <dgm:prSet/>
      <dgm:spPr/>
      <dgm:t>
        <a:bodyPr/>
        <a:lstStyle/>
        <a:p>
          <a:endParaRPr lang="cs-CZ"/>
        </a:p>
      </dgm:t>
    </dgm:pt>
    <dgm:pt modelId="{BB236A67-F120-457E-B162-D8019D46B78A}">
      <dgm:prSet custT="1"/>
      <dgm:spPr/>
      <dgm:t>
        <a:bodyPr/>
        <a:lstStyle/>
        <a:p>
          <a:endParaRPr lang="cs-CZ" sz="1200" dirty="0" smtClean="0">
            <a:solidFill>
              <a:srgbClr val="0070C0"/>
            </a:solidFill>
          </a:endParaRPr>
        </a:p>
        <a:p>
          <a:r>
            <a:rPr lang="cs-CZ" sz="1200" dirty="0" smtClean="0">
              <a:solidFill>
                <a:srgbClr val="0070C0"/>
              </a:solidFill>
            </a:rPr>
            <a:t>ÚO Sokolov</a:t>
          </a:r>
        </a:p>
        <a:p>
          <a:r>
            <a:rPr lang="cs-CZ" sz="1200" dirty="0" smtClean="0"/>
            <a:t>nprap. Lubomír </a:t>
          </a:r>
          <a:r>
            <a:rPr lang="cs-CZ" sz="1200" dirty="0" err="1" smtClean="0"/>
            <a:t>Matejovič</a:t>
          </a:r>
          <a:r>
            <a:rPr lang="cs-CZ" sz="1200" dirty="0" smtClean="0"/>
            <a:t>, obvodního oddělení Sokolov,</a:t>
          </a:r>
        </a:p>
        <a:p>
          <a:r>
            <a:rPr lang="cs-CZ" sz="1200" dirty="0" smtClean="0"/>
            <a:t>nprap. Pavel Arnošt, 1. oddělení obecné kriminality,</a:t>
          </a:r>
        </a:p>
        <a:p>
          <a:r>
            <a:rPr lang="cs-CZ" sz="1200" dirty="0" smtClean="0"/>
            <a:t>nprap. Robert </a:t>
          </a:r>
          <a:r>
            <a:rPr lang="cs-CZ" sz="1200" dirty="0" err="1" smtClean="0"/>
            <a:t>Pitoňák</a:t>
          </a:r>
          <a:r>
            <a:rPr lang="cs-CZ" sz="1200" dirty="0" smtClean="0"/>
            <a:t>, 2. oddělení obecné kriminality</a:t>
          </a:r>
        </a:p>
        <a:p>
          <a:endParaRPr lang="cs-CZ" sz="1000" dirty="0"/>
        </a:p>
      </dgm:t>
    </dgm:pt>
    <dgm:pt modelId="{5151884F-9962-4B63-9FB1-3784BAA9F69C}" type="parTrans" cxnId="{DC40F8BB-2993-4046-AC85-17D4821ABB03}">
      <dgm:prSet/>
      <dgm:spPr/>
      <dgm:t>
        <a:bodyPr/>
        <a:lstStyle/>
        <a:p>
          <a:endParaRPr lang="cs-CZ"/>
        </a:p>
      </dgm:t>
    </dgm:pt>
    <dgm:pt modelId="{3EE69A81-47F6-42A4-B807-8F18BD780B5B}" type="sibTrans" cxnId="{DC40F8BB-2993-4046-AC85-17D4821ABB03}">
      <dgm:prSet/>
      <dgm:spPr/>
      <dgm:t>
        <a:bodyPr/>
        <a:lstStyle/>
        <a:p>
          <a:endParaRPr lang="cs-CZ"/>
        </a:p>
      </dgm:t>
    </dgm:pt>
    <dgm:pt modelId="{32663A37-5F47-4B5E-8202-CA78C3BDCA99}">
      <dgm:prSet custT="1"/>
      <dgm:spPr/>
      <dgm:t>
        <a:bodyPr/>
        <a:lstStyle/>
        <a:p>
          <a:r>
            <a:rPr lang="cs-CZ" sz="1200" dirty="0" smtClean="0">
              <a:solidFill>
                <a:srgbClr val="0070C0"/>
              </a:solidFill>
            </a:rPr>
            <a:t>ÚO Cheb</a:t>
          </a:r>
        </a:p>
        <a:p>
          <a:r>
            <a:rPr lang="cs-CZ" sz="1200" dirty="0" smtClean="0"/>
            <a:t>prap. Richard Jecha, obvodního oddělení Cheb,</a:t>
          </a:r>
        </a:p>
        <a:p>
          <a:r>
            <a:rPr lang="cs-CZ" sz="1200" dirty="0" smtClean="0"/>
            <a:t>por. Bc. Petr Buřič, 1. oddělení obecné kriminality,</a:t>
          </a:r>
        </a:p>
        <a:p>
          <a:r>
            <a:rPr lang="cs-CZ" sz="1200" dirty="0" smtClean="0"/>
            <a:t>por. Ing. Miroslav Martinek, 2. oddělení obecné kriminality</a:t>
          </a:r>
          <a:endParaRPr lang="cs-CZ" sz="1200" dirty="0"/>
        </a:p>
      </dgm:t>
    </dgm:pt>
    <dgm:pt modelId="{FFD08C0E-E3EF-4B08-9C0A-3C5BF7A7EF71}" type="parTrans" cxnId="{F0EE6FB7-81D9-4E3C-9BC0-752BAE974F75}">
      <dgm:prSet/>
      <dgm:spPr/>
      <dgm:t>
        <a:bodyPr/>
        <a:lstStyle/>
        <a:p>
          <a:endParaRPr lang="cs-CZ"/>
        </a:p>
      </dgm:t>
    </dgm:pt>
    <dgm:pt modelId="{81B0D574-E7C4-4726-9A0F-630AAEB8F24A}" type="sibTrans" cxnId="{F0EE6FB7-81D9-4E3C-9BC0-752BAE974F75}">
      <dgm:prSet/>
      <dgm:spPr/>
      <dgm:t>
        <a:bodyPr/>
        <a:lstStyle/>
        <a:p>
          <a:endParaRPr lang="cs-CZ"/>
        </a:p>
      </dgm:t>
    </dgm:pt>
    <dgm:pt modelId="{289DC795-EA73-474B-A563-59513C9CDED9}" type="pres">
      <dgm:prSet presAssocID="{23F3113A-34AF-4A7D-AED4-C01BF07494E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DE19F55A-9086-4A6D-BD7D-E800E734D1CD}" type="pres">
      <dgm:prSet presAssocID="{4AD145B6-4704-4FDA-8CC5-38348E189A69}" presName="hierRoot1" presStyleCnt="0">
        <dgm:presLayoutVars>
          <dgm:hierBranch val="init"/>
        </dgm:presLayoutVars>
      </dgm:prSet>
      <dgm:spPr/>
    </dgm:pt>
    <dgm:pt modelId="{85FE28E8-81AC-4B38-A6AC-8711AED72A0E}" type="pres">
      <dgm:prSet presAssocID="{4AD145B6-4704-4FDA-8CC5-38348E189A69}" presName="rootComposite1" presStyleCnt="0"/>
      <dgm:spPr/>
    </dgm:pt>
    <dgm:pt modelId="{5688D2DD-25EA-4BCD-89FB-909CA9D05452}" type="pres">
      <dgm:prSet presAssocID="{4AD145B6-4704-4FDA-8CC5-38348E189A69}" presName="rootText1" presStyleLbl="node0" presStyleIdx="0" presStyleCnt="1" custScaleX="137540" custScaleY="274280" custLinFactNeighborX="-14603" custLinFactNeighborY="-566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A67F876-8857-4A87-9C30-D91A7E8CEAC4}" type="pres">
      <dgm:prSet presAssocID="{4AD145B6-4704-4FDA-8CC5-38348E189A69}" presName="rootConnector1" presStyleLbl="node1" presStyleIdx="0" presStyleCnt="0"/>
      <dgm:spPr/>
      <dgm:t>
        <a:bodyPr/>
        <a:lstStyle/>
        <a:p>
          <a:endParaRPr lang="cs-CZ"/>
        </a:p>
      </dgm:t>
    </dgm:pt>
    <dgm:pt modelId="{3168A592-0AD6-42A4-8F1F-0F867AEEF667}" type="pres">
      <dgm:prSet presAssocID="{4AD145B6-4704-4FDA-8CC5-38348E189A69}" presName="hierChild2" presStyleCnt="0"/>
      <dgm:spPr/>
    </dgm:pt>
    <dgm:pt modelId="{FBAAAB09-5175-4D5A-8811-51034122402B}" type="pres">
      <dgm:prSet presAssocID="{25285F14-9BF8-4BDF-BDE3-00395F106A5E}" presName="Name64" presStyleLbl="parChTrans1D2" presStyleIdx="0" presStyleCnt="5"/>
      <dgm:spPr/>
      <dgm:t>
        <a:bodyPr/>
        <a:lstStyle/>
        <a:p>
          <a:endParaRPr lang="cs-CZ"/>
        </a:p>
      </dgm:t>
    </dgm:pt>
    <dgm:pt modelId="{EA9F137B-64AC-4612-A2AB-B822AA1CF61F}" type="pres">
      <dgm:prSet presAssocID="{477879AA-24FA-49DD-B254-6166FE4AB808}" presName="hierRoot2" presStyleCnt="0">
        <dgm:presLayoutVars>
          <dgm:hierBranch val="init"/>
        </dgm:presLayoutVars>
      </dgm:prSet>
      <dgm:spPr/>
    </dgm:pt>
    <dgm:pt modelId="{B1826635-F185-46D8-865A-BB5B13448B0C}" type="pres">
      <dgm:prSet presAssocID="{477879AA-24FA-49DD-B254-6166FE4AB808}" presName="rootComposite" presStyleCnt="0"/>
      <dgm:spPr/>
    </dgm:pt>
    <dgm:pt modelId="{070AB024-59C4-45AF-98C3-D187BF05E71B}" type="pres">
      <dgm:prSet presAssocID="{477879AA-24FA-49DD-B254-6166FE4AB808}" presName="rootText" presStyleLbl="node2" presStyleIdx="0" presStyleCnt="5" custScaleX="472878" custScaleY="133087" custLinFactNeighborX="-2423" custLinFactNeighborY="105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606D91D-65F7-44A6-9539-23C989D46530}" type="pres">
      <dgm:prSet presAssocID="{477879AA-24FA-49DD-B254-6166FE4AB808}" presName="rootConnector" presStyleLbl="node2" presStyleIdx="0" presStyleCnt="5"/>
      <dgm:spPr/>
      <dgm:t>
        <a:bodyPr/>
        <a:lstStyle/>
        <a:p>
          <a:endParaRPr lang="cs-CZ"/>
        </a:p>
      </dgm:t>
    </dgm:pt>
    <dgm:pt modelId="{26E4517D-C7B0-4ABD-A341-39E4507A9C62}" type="pres">
      <dgm:prSet presAssocID="{477879AA-24FA-49DD-B254-6166FE4AB808}" presName="hierChild4" presStyleCnt="0"/>
      <dgm:spPr/>
    </dgm:pt>
    <dgm:pt modelId="{0AACC663-0D42-4666-BE68-6BEBC80C7A51}" type="pres">
      <dgm:prSet presAssocID="{477879AA-24FA-49DD-B254-6166FE4AB808}" presName="hierChild5" presStyleCnt="0"/>
      <dgm:spPr/>
    </dgm:pt>
    <dgm:pt modelId="{64A272F2-B9C6-460A-A0CC-EDF877AD736E}" type="pres">
      <dgm:prSet presAssocID="{27029E73-D18E-415F-84E1-ED76A8E4F4C2}" presName="Name64" presStyleLbl="parChTrans1D2" presStyleIdx="1" presStyleCnt="5"/>
      <dgm:spPr/>
      <dgm:t>
        <a:bodyPr/>
        <a:lstStyle/>
        <a:p>
          <a:endParaRPr lang="cs-CZ"/>
        </a:p>
      </dgm:t>
    </dgm:pt>
    <dgm:pt modelId="{B1DE942F-59BE-4211-A601-724F940A169D}" type="pres">
      <dgm:prSet presAssocID="{B769F890-4E9E-41F4-907F-7965F3949EF2}" presName="hierRoot2" presStyleCnt="0">
        <dgm:presLayoutVars>
          <dgm:hierBranch val="init"/>
        </dgm:presLayoutVars>
      </dgm:prSet>
      <dgm:spPr/>
    </dgm:pt>
    <dgm:pt modelId="{09809709-D23C-4950-B0C6-21C360A0E530}" type="pres">
      <dgm:prSet presAssocID="{B769F890-4E9E-41F4-907F-7965F3949EF2}" presName="rootComposite" presStyleCnt="0"/>
      <dgm:spPr/>
    </dgm:pt>
    <dgm:pt modelId="{4F231DCD-7C57-42F5-BAF7-9030DA4B15C5}" type="pres">
      <dgm:prSet presAssocID="{B769F890-4E9E-41F4-907F-7965F3949EF2}" presName="rootText" presStyleLbl="node2" presStyleIdx="1" presStyleCnt="5" custScaleX="472114" custScaleY="125156" custLinFactNeighborX="-2251" custLinFactNeighborY="-1847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0DED072-BEC9-4845-B409-685CE2ACFED8}" type="pres">
      <dgm:prSet presAssocID="{B769F890-4E9E-41F4-907F-7965F3949EF2}" presName="rootConnector" presStyleLbl="node2" presStyleIdx="1" presStyleCnt="5"/>
      <dgm:spPr/>
      <dgm:t>
        <a:bodyPr/>
        <a:lstStyle/>
        <a:p>
          <a:endParaRPr lang="cs-CZ"/>
        </a:p>
      </dgm:t>
    </dgm:pt>
    <dgm:pt modelId="{6EFA1039-A4B4-40D8-8C99-45FAD444F4D4}" type="pres">
      <dgm:prSet presAssocID="{B769F890-4E9E-41F4-907F-7965F3949EF2}" presName="hierChild4" presStyleCnt="0"/>
      <dgm:spPr/>
    </dgm:pt>
    <dgm:pt modelId="{238AB9D2-4E72-4972-843E-38F2FE0BFD58}" type="pres">
      <dgm:prSet presAssocID="{B769F890-4E9E-41F4-907F-7965F3949EF2}" presName="hierChild5" presStyleCnt="0"/>
      <dgm:spPr/>
    </dgm:pt>
    <dgm:pt modelId="{616E0E72-9D61-464C-A8AD-FEB0670E8CEE}" type="pres">
      <dgm:prSet presAssocID="{288AE27C-5628-4173-AE57-644F223D2FED}" presName="Name64" presStyleLbl="parChTrans1D2" presStyleIdx="2" presStyleCnt="5"/>
      <dgm:spPr/>
      <dgm:t>
        <a:bodyPr/>
        <a:lstStyle/>
        <a:p>
          <a:endParaRPr lang="cs-CZ"/>
        </a:p>
      </dgm:t>
    </dgm:pt>
    <dgm:pt modelId="{EBE5670C-5C22-4E44-8663-A5ADD5A01928}" type="pres">
      <dgm:prSet presAssocID="{7AA4D3C5-D1A9-494D-ACE1-C3D2B8AAA391}" presName="hierRoot2" presStyleCnt="0">
        <dgm:presLayoutVars>
          <dgm:hierBranch val="init"/>
        </dgm:presLayoutVars>
      </dgm:prSet>
      <dgm:spPr/>
    </dgm:pt>
    <dgm:pt modelId="{8C8239D9-5397-4954-912F-184142CA3EA7}" type="pres">
      <dgm:prSet presAssocID="{7AA4D3C5-D1A9-494D-ACE1-C3D2B8AAA391}" presName="rootComposite" presStyleCnt="0"/>
      <dgm:spPr/>
    </dgm:pt>
    <dgm:pt modelId="{23F6C2A9-40E7-4D40-8A20-C8305F1A5674}" type="pres">
      <dgm:prSet presAssocID="{7AA4D3C5-D1A9-494D-ACE1-C3D2B8AAA391}" presName="rootText" presStyleLbl="node2" presStyleIdx="2" presStyleCnt="5" custScaleX="471394" custScaleY="238090" custLinFactNeighborX="-2657" custLinFactNeighborY="-2935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77B5BB5-7C5F-4B96-93D0-94E52DB7DBDE}" type="pres">
      <dgm:prSet presAssocID="{7AA4D3C5-D1A9-494D-ACE1-C3D2B8AAA391}" presName="rootConnector" presStyleLbl="node2" presStyleIdx="2" presStyleCnt="5"/>
      <dgm:spPr/>
      <dgm:t>
        <a:bodyPr/>
        <a:lstStyle/>
        <a:p>
          <a:endParaRPr lang="cs-CZ"/>
        </a:p>
      </dgm:t>
    </dgm:pt>
    <dgm:pt modelId="{70973B1D-FA41-40D7-9899-0E3D813156FD}" type="pres">
      <dgm:prSet presAssocID="{7AA4D3C5-D1A9-494D-ACE1-C3D2B8AAA391}" presName="hierChild4" presStyleCnt="0"/>
      <dgm:spPr/>
    </dgm:pt>
    <dgm:pt modelId="{395ED35A-2435-49D9-B97A-CB78F61CE3F6}" type="pres">
      <dgm:prSet presAssocID="{7AA4D3C5-D1A9-494D-ACE1-C3D2B8AAA391}" presName="hierChild5" presStyleCnt="0"/>
      <dgm:spPr/>
    </dgm:pt>
    <dgm:pt modelId="{D0A5E3AC-A4E6-4817-8E8E-1780B382E948}" type="pres">
      <dgm:prSet presAssocID="{5151884F-9962-4B63-9FB1-3784BAA9F69C}" presName="Name64" presStyleLbl="parChTrans1D2" presStyleIdx="3" presStyleCnt="5"/>
      <dgm:spPr/>
      <dgm:t>
        <a:bodyPr/>
        <a:lstStyle/>
        <a:p>
          <a:endParaRPr lang="cs-CZ"/>
        </a:p>
      </dgm:t>
    </dgm:pt>
    <dgm:pt modelId="{479892C0-BB54-4136-B5A3-4609BD7CF435}" type="pres">
      <dgm:prSet presAssocID="{BB236A67-F120-457E-B162-D8019D46B78A}" presName="hierRoot2" presStyleCnt="0">
        <dgm:presLayoutVars>
          <dgm:hierBranch val="init"/>
        </dgm:presLayoutVars>
      </dgm:prSet>
      <dgm:spPr/>
    </dgm:pt>
    <dgm:pt modelId="{5D766A34-1DDC-432E-95CC-6EEAB7BEE8D0}" type="pres">
      <dgm:prSet presAssocID="{BB236A67-F120-457E-B162-D8019D46B78A}" presName="rootComposite" presStyleCnt="0"/>
      <dgm:spPr/>
    </dgm:pt>
    <dgm:pt modelId="{0F90683B-377F-4BCA-842A-469E8E7EFFE3}" type="pres">
      <dgm:prSet presAssocID="{BB236A67-F120-457E-B162-D8019D46B78A}" presName="rootText" presStyleLbl="node2" presStyleIdx="3" presStyleCnt="5" custScaleX="471301" custScaleY="222283" custLinFactNeighborX="-2447" custLinFactNeighborY="-3714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D870273-F380-47E4-8799-79CCA69EFDE7}" type="pres">
      <dgm:prSet presAssocID="{BB236A67-F120-457E-B162-D8019D46B78A}" presName="rootConnector" presStyleLbl="node2" presStyleIdx="3" presStyleCnt="5"/>
      <dgm:spPr/>
      <dgm:t>
        <a:bodyPr/>
        <a:lstStyle/>
        <a:p>
          <a:endParaRPr lang="cs-CZ"/>
        </a:p>
      </dgm:t>
    </dgm:pt>
    <dgm:pt modelId="{C2D8629B-972F-4B91-811A-A298867A56EE}" type="pres">
      <dgm:prSet presAssocID="{BB236A67-F120-457E-B162-D8019D46B78A}" presName="hierChild4" presStyleCnt="0"/>
      <dgm:spPr/>
    </dgm:pt>
    <dgm:pt modelId="{C72C9411-118F-46B9-B8C2-F9488B901847}" type="pres">
      <dgm:prSet presAssocID="{BB236A67-F120-457E-B162-D8019D46B78A}" presName="hierChild5" presStyleCnt="0"/>
      <dgm:spPr/>
    </dgm:pt>
    <dgm:pt modelId="{88525DBE-E0BC-46F7-90E0-80DC0B4FC9E1}" type="pres">
      <dgm:prSet presAssocID="{FFD08C0E-E3EF-4B08-9C0A-3C5BF7A7EF71}" presName="Name64" presStyleLbl="parChTrans1D2" presStyleIdx="4" presStyleCnt="5"/>
      <dgm:spPr/>
      <dgm:t>
        <a:bodyPr/>
        <a:lstStyle/>
        <a:p>
          <a:endParaRPr lang="cs-CZ"/>
        </a:p>
      </dgm:t>
    </dgm:pt>
    <dgm:pt modelId="{9D289A24-6A11-44D0-9B0F-173E669A3693}" type="pres">
      <dgm:prSet presAssocID="{32663A37-5F47-4B5E-8202-CA78C3BDCA99}" presName="hierRoot2" presStyleCnt="0">
        <dgm:presLayoutVars>
          <dgm:hierBranch val="init"/>
        </dgm:presLayoutVars>
      </dgm:prSet>
      <dgm:spPr/>
    </dgm:pt>
    <dgm:pt modelId="{F9C734E0-B315-47F6-A721-17331C05ADC9}" type="pres">
      <dgm:prSet presAssocID="{32663A37-5F47-4B5E-8202-CA78C3BDCA99}" presName="rootComposite" presStyleCnt="0"/>
      <dgm:spPr/>
    </dgm:pt>
    <dgm:pt modelId="{5EC03EBB-8249-43BA-BD3D-E0EEC675D7DE}" type="pres">
      <dgm:prSet presAssocID="{32663A37-5F47-4B5E-8202-CA78C3BDCA99}" presName="rootText" presStyleLbl="node2" presStyleIdx="4" presStyleCnt="5" custScaleX="471150" custScaleY="208784" custLinFactNeighborX="-2391" custLinFactNeighborY="-34277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523CDCB-78AD-402E-89C6-B0899840804D}" type="pres">
      <dgm:prSet presAssocID="{32663A37-5F47-4B5E-8202-CA78C3BDCA99}" presName="rootConnector" presStyleLbl="node2" presStyleIdx="4" presStyleCnt="5"/>
      <dgm:spPr/>
      <dgm:t>
        <a:bodyPr/>
        <a:lstStyle/>
        <a:p>
          <a:endParaRPr lang="cs-CZ"/>
        </a:p>
      </dgm:t>
    </dgm:pt>
    <dgm:pt modelId="{9F55B5B7-2CA5-4B93-BFC7-6E4C016914F3}" type="pres">
      <dgm:prSet presAssocID="{32663A37-5F47-4B5E-8202-CA78C3BDCA99}" presName="hierChild4" presStyleCnt="0"/>
      <dgm:spPr/>
    </dgm:pt>
    <dgm:pt modelId="{60B9EAA3-C331-41B4-B627-7B6014E9800F}" type="pres">
      <dgm:prSet presAssocID="{32663A37-5F47-4B5E-8202-CA78C3BDCA99}" presName="hierChild5" presStyleCnt="0"/>
      <dgm:spPr/>
    </dgm:pt>
    <dgm:pt modelId="{81920536-682B-4BB6-86C8-52D0C0071899}" type="pres">
      <dgm:prSet presAssocID="{4AD145B6-4704-4FDA-8CC5-38348E189A69}" presName="hierChild3" presStyleCnt="0"/>
      <dgm:spPr/>
    </dgm:pt>
  </dgm:ptLst>
  <dgm:cxnLst>
    <dgm:cxn modelId="{3AF350DD-DD8B-4C15-A21C-001EC0F54AB5}" type="presOf" srcId="{477879AA-24FA-49DD-B254-6166FE4AB808}" destId="{4606D91D-65F7-44A6-9539-23C989D46530}" srcOrd="1" destOrd="0" presId="urn:microsoft.com/office/officeart/2009/3/layout/HorizontalOrganizationChart"/>
    <dgm:cxn modelId="{B0580A76-C41A-4449-AB74-24A31249BF93}" type="presOf" srcId="{B769F890-4E9E-41F4-907F-7965F3949EF2}" destId="{4F231DCD-7C57-42F5-BAF7-9030DA4B15C5}" srcOrd="0" destOrd="0" presId="urn:microsoft.com/office/officeart/2009/3/layout/HorizontalOrganizationChart"/>
    <dgm:cxn modelId="{DC40F8BB-2993-4046-AC85-17D4821ABB03}" srcId="{4AD145B6-4704-4FDA-8CC5-38348E189A69}" destId="{BB236A67-F120-457E-B162-D8019D46B78A}" srcOrd="3" destOrd="0" parTransId="{5151884F-9962-4B63-9FB1-3784BAA9F69C}" sibTransId="{3EE69A81-47F6-42A4-B807-8F18BD780B5B}"/>
    <dgm:cxn modelId="{25A2D368-B577-48A8-96A1-DD93ECEB9B32}" type="presOf" srcId="{B769F890-4E9E-41F4-907F-7965F3949EF2}" destId="{00DED072-BEC9-4845-B409-685CE2ACFED8}" srcOrd="1" destOrd="0" presId="urn:microsoft.com/office/officeart/2009/3/layout/HorizontalOrganizationChart"/>
    <dgm:cxn modelId="{9B4049C7-F7FD-4618-9CC3-38335C090408}" type="presOf" srcId="{23F3113A-34AF-4A7D-AED4-C01BF07494ED}" destId="{289DC795-EA73-474B-A563-59513C9CDED9}" srcOrd="0" destOrd="0" presId="urn:microsoft.com/office/officeart/2009/3/layout/HorizontalOrganizationChart"/>
    <dgm:cxn modelId="{281766D1-9B92-47C4-8559-4080F0C7BD33}" srcId="{4AD145B6-4704-4FDA-8CC5-38348E189A69}" destId="{B769F890-4E9E-41F4-907F-7965F3949EF2}" srcOrd="1" destOrd="0" parTransId="{27029E73-D18E-415F-84E1-ED76A8E4F4C2}" sibTransId="{F4B87C39-200C-43EA-8AD4-7D7DDD9B1CA5}"/>
    <dgm:cxn modelId="{E6B99C9D-6375-4F4F-BBEC-59CA7BCD4868}" type="presOf" srcId="{FFD08C0E-E3EF-4B08-9C0A-3C5BF7A7EF71}" destId="{88525DBE-E0BC-46F7-90E0-80DC0B4FC9E1}" srcOrd="0" destOrd="0" presId="urn:microsoft.com/office/officeart/2009/3/layout/HorizontalOrganizationChart"/>
    <dgm:cxn modelId="{61760555-8AB3-43ED-B136-0180A28CB692}" type="presOf" srcId="{25285F14-9BF8-4BDF-BDE3-00395F106A5E}" destId="{FBAAAB09-5175-4D5A-8811-51034122402B}" srcOrd="0" destOrd="0" presId="urn:microsoft.com/office/officeart/2009/3/layout/HorizontalOrganizationChart"/>
    <dgm:cxn modelId="{1B0B5991-8E4B-4411-AFA5-9F631959FC8B}" type="presOf" srcId="{4AD145B6-4704-4FDA-8CC5-38348E189A69}" destId="{5688D2DD-25EA-4BCD-89FB-909CA9D05452}" srcOrd="0" destOrd="0" presId="urn:microsoft.com/office/officeart/2009/3/layout/HorizontalOrganizationChart"/>
    <dgm:cxn modelId="{D9D4DB2E-C78A-4DA8-B2A0-1DFAB94959F9}" type="presOf" srcId="{32663A37-5F47-4B5E-8202-CA78C3BDCA99}" destId="{5EC03EBB-8249-43BA-BD3D-E0EEC675D7DE}" srcOrd="0" destOrd="0" presId="urn:microsoft.com/office/officeart/2009/3/layout/HorizontalOrganizationChart"/>
    <dgm:cxn modelId="{8435C0E0-5B25-4917-869C-34DA1714BC99}" srcId="{23F3113A-34AF-4A7D-AED4-C01BF07494ED}" destId="{4AD145B6-4704-4FDA-8CC5-38348E189A69}" srcOrd="0" destOrd="0" parTransId="{C651FE34-CBDB-4701-908B-2E5BB3AF263E}" sibTransId="{5B270338-71D5-4D9E-AC9C-0B459C7A27B3}"/>
    <dgm:cxn modelId="{2E04C264-2D8B-4BF1-ABEB-3015AEE5640A}" type="presOf" srcId="{4AD145B6-4704-4FDA-8CC5-38348E189A69}" destId="{EA67F876-8857-4A87-9C30-D91A7E8CEAC4}" srcOrd="1" destOrd="0" presId="urn:microsoft.com/office/officeart/2009/3/layout/HorizontalOrganizationChart"/>
    <dgm:cxn modelId="{ABEE8CE2-8835-4E0E-8296-238889BED3E0}" type="presOf" srcId="{5151884F-9962-4B63-9FB1-3784BAA9F69C}" destId="{D0A5E3AC-A4E6-4817-8E8E-1780B382E948}" srcOrd="0" destOrd="0" presId="urn:microsoft.com/office/officeart/2009/3/layout/HorizontalOrganizationChart"/>
    <dgm:cxn modelId="{9B46CF3A-575D-4E03-8B4B-462DEFF30F78}" type="presOf" srcId="{7AA4D3C5-D1A9-494D-ACE1-C3D2B8AAA391}" destId="{577B5BB5-7C5F-4B96-93D0-94E52DB7DBDE}" srcOrd="1" destOrd="0" presId="urn:microsoft.com/office/officeart/2009/3/layout/HorizontalOrganizationChart"/>
    <dgm:cxn modelId="{FBF68B0A-CCFF-4409-94B9-934FFCCFE8F3}" type="presOf" srcId="{BB236A67-F120-457E-B162-D8019D46B78A}" destId="{FD870273-F380-47E4-8799-79CCA69EFDE7}" srcOrd="1" destOrd="0" presId="urn:microsoft.com/office/officeart/2009/3/layout/HorizontalOrganizationChart"/>
    <dgm:cxn modelId="{0CE3BEEB-B5DB-4566-9BD7-99E94CCF0ECE}" type="presOf" srcId="{288AE27C-5628-4173-AE57-644F223D2FED}" destId="{616E0E72-9D61-464C-A8AD-FEB0670E8CEE}" srcOrd="0" destOrd="0" presId="urn:microsoft.com/office/officeart/2009/3/layout/HorizontalOrganizationChart"/>
    <dgm:cxn modelId="{3F090234-5D27-4871-9B5A-C6FE3C373D57}" srcId="{4AD145B6-4704-4FDA-8CC5-38348E189A69}" destId="{7AA4D3C5-D1A9-494D-ACE1-C3D2B8AAA391}" srcOrd="2" destOrd="0" parTransId="{288AE27C-5628-4173-AE57-644F223D2FED}" sibTransId="{9CD62D9E-82DF-4406-BBAB-A60DCB9BEF00}"/>
    <dgm:cxn modelId="{B5D4DBAB-D18D-4F59-8990-D28147CC29DE}" type="presOf" srcId="{32663A37-5F47-4B5E-8202-CA78C3BDCA99}" destId="{6523CDCB-78AD-402E-89C6-B0899840804D}" srcOrd="1" destOrd="0" presId="urn:microsoft.com/office/officeart/2009/3/layout/HorizontalOrganizationChart"/>
    <dgm:cxn modelId="{3ABE9982-8EA7-48C0-BED6-6F00B41D8F1E}" type="presOf" srcId="{27029E73-D18E-415F-84E1-ED76A8E4F4C2}" destId="{64A272F2-B9C6-460A-A0CC-EDF877AD736E}" srcOrd="0" destOrd="0" presId="urn:microsoft.com/office/officeart/2009/3/layout/HorizontalOrganizationChart"/>
    <dgm:cxn modelId="{467AD7EE-C456-4759-9ABF-6BE124BD04FA}" srcId="{4AD145B6-4704-4FDA-8CC5-38348E189A69}" destId="{477879AA-24FA-49DD-B254-6166FE4AB808}" srcOrd="0" destOrd="0" parTransId="{25285F14-9BF8-4BDF-BDE3-00395F106A5E}" sibTransId="{C2F2A17C-7375-433D-8E56-0F7525F03CD4}"/>
    <dgm:cxn modelId="{63B15813-BB94-4EE5-BDE4-11C95DD21380}" type="presOf" srcId="{7AA4D3C5-D1A9-494D-ACE1-C3D2B8AAA391}" destId="{23F6C2A9-40E7-4D40-8A20-C8305F1A5674}" srcOrd="0" destOrd="0" presId="urn:microsoft.com/office/officeart/2009/3/layout/HorizontalOrganizationChart"/>
    <dgm:cxn modelId="{F0EE6FB7-81D9-4E3C-9BC0-752BAE974F75}" srcId="{4AD145B6-4704-4FDA-8CC5-38348E189A69}" destId="{32663A37-5F47-4B5E-8202-CA78C3BDCA99}" srcOrd="4" destOrd="0" parTransId="{FFD08C0E-E3EF-4B08-9C0A-3C5BF7A7EF71}" sibTransId="{81B0D574-E7C4-4726-9A0F-630AAEB8F24A}"/>
    <dgm:cxn modelId="{0316A02F-38BC-450C-B497-08629A230446}" type="presOf" srcId="{477879AA-24FA-49DD-B254-6166FE4AB808}" destId="{070AB024-59C4-45AF-98C3-D187BF05E71B}" srcOrd="0" destOrd="0" presId="urn:microsoft.com/office/officeart/2009/3/layout/HorizontalOrganizationChart"/>
    <dgm:cxn modelId="{2641FFC2-63F5-487E-AA49-F5B4A7A8E229}" type="presOf" srcId="{BB236A67-F120-457E-B162-D8019D46B78A}" destId="{0F90683B-377F-4BCA-842A-469E8E7EFFE3}" srcOrd="0" destOrd="0" presId="urn:microsoft.com/office/officeart/2009/3/layout/HorizontalOrganizationChart"/>
    <dgm:cxn modelId="{2023F53A-256C-4140-AC21-CF43DF7EFE9E}" type="presParOf" srcId="{289DC795-EA73-474B-A563-59513C9CDED9}" destId="{DE19F55A-9086-4A6D-BD7D-E800E734D1CD}" srcOrd="0" destOrd="0" presId="urn:microsoft.com/office/officeart/2009/3/layout/HorizontalOrganizationChart"/>
    <dgm:cxn modelId="{F557898D-B859-49F3-95B5-6B417981C410}" type="presParOf" srcId="{DE19F55A-9086-4A6D-BD7D-E800E734D1CD}" destId="{85FE28E8-81AC-4B38-A6AC-8711AED72A0E}" srcOrd="0" destOrd="0" presId="urn:microsoft.com/office/officeart/2009/3/layout/HorizontalOrganizationChart"/>
    <dgm:cxn modelId="{D7257247-C8C3-4708-8D6A-E802EC90F963}" type="presParOf" srcId="{85FE28E8-81AC-4B38-A6AC-8711AED72A0E}" destId="{5688D2DD-25EA-4BCD-89FB-909CA9D05452}" srcOrd="0" destOrd="0" presId="urn:microsoft.com/office/officeart/2009/3/layout/HorizontalOrganizationChart"/>
    <dgm:cxn modelId="{FD1C9A0D-9735-42DE-BAE7-05C277343611}" type="presParOf" srcId="{85FE28E8-81AC-4B38-A6AC-8711AED72A0E}" destId="{EA67F876-8857-4A87-9C30-D91A7E8CEAC4}" srcOrd="1" destOrd="0" presId="urn:microsoft.com/office/officeart/2009/3/layout/HorizontalOrganizationChart"/>
    <dgm:cxn modelId="{80711D88-08FA-4441-B4C6-70E3FAA27958}" type="presParOf" srcId="{DE19F55A-9086-4A6D-BD7D-E800E734D1CD}" destId="{3168A592-0AD6-42A4-8F1F-0F867AEEF667}" srcOrd="1" destOrd="0" presId="urn:microsoft.com/office/officeart/2009/3/layout/HorizontalOrganizationChart"/>
    <dgm:cxn modelId="{AA38C13D-B640-4A94-9B0B-EB76A945FF4B}" type="presParOf" srcId="{3168A592-0AD6-42A4-8F1F-0F867AEEF667}" destId="{FBAAAB09-5175-4D5A-8811-51034122402B}" srcOrd="0" destOrd="0" presId="urn:microsoft.com/office/officeart/2009/3/layout/HorizontalOrganizationChart"/>
    <dgm:cxn modelId="{AF17FF90-A0F8-4039-8837-D660C4169AD8}" type="presParOf" srcId="{3168A592-0AD6-42A4-8F1F-0F867AEEF667}" destId="{EA9F137B-64AC-4612-A2AB-B822AA1CF61F}" srcOrd="1" destOrd="0" presId="urn:microsoft.com/office/officeart/2009/3/layout/HorizontalOrganizationChart"/>
    <dgm:cxn modelId="{3C2013B9-D696-4DE8-9AD8-3F9E47778F16}" type="presParOf" srcId="{EA9F137B-64AC-4612-A2AB-B822AA1CF61F}" destId="{B1826635-F185-46D8-865A-BB5B13448B0C}" srcOrd="0" destOrd="0" presId="urn:microsoft.com/office/officeart/2009/3/layout/HorizontalOrganizationChart"/>
    <dgm:cxn modelId="{D8D1B7B5-1D2C-408E-8A00-F049AFFE0A9A}" type="presParOf" srcId="{B1826635-F185-46D8-865A-BB5B13448B0C}" destId="{070AB024-59C4-45AF-98C3-D187BF05E71B}" srcOrd="0" destOrd="0" presId="urn:microsoft.com/office/officeart/2009/3/layout/HorizontalOrganizationChart"/>
    <dgm:cxn modelId="{E9EE6E19-315F-4835-9438-E2EA1667A9EF}" type="presParOf" srcId="{B1826635-F185-46D8-865A-BB5B13448B0C}" destId="{4606D91D-65F7-44A6-9539-23C989D46530}" srcOrd="1" destOrd="0" presId="urn:microsoft.com/office/officeart/2009/3/layout/HorizontalOrganizationChart"/>
    <dgm:cxn modelId="{89C6E075-11C1-4991-808A-EC1F2608EB30}" type="presParOf" srcId="{EA9F137B-64AC-4612-A2AB-B822AA1CF61F}" destId="{26E4517D-C7B0-4ABD-A341-39E4507A9C62}" srcOrd="1" destOrd="0" presId="urn:microsoft.com/office/officeart/2009/3/layout/HorizontalOrganizationChart"/>
    <dgm:cxn modelId="{3355647C-B80D-436C-B1D6-2AEEE0B60B2E}" type="presParOf" srcId="{EA9F137B-64AC-4612-A2AB-B822AA1CF61F}" destId="{0AACC663-0D42-4666-BE68-6BEBC80C7A51}" srcOrd="2" destOrd="0" presId="urn:microsoft.com/office/officeart/2009/3/layout/HorizontalOrganizationChart"/>
    <dgm:cxn modelId="{86CCA814-F003-4CA8-951C-96429A849EDF}" type="presParOf" srcId="{3168A592-0AD6-42A4-8F1F-0F867AEEF667}" destId="{64A272F2-B9C6-460A-A0CC-EDF877AD736E}" srcOrd="2" destOrd="0" presId="urn:microsoft.com/office/officeart/2009/3/layout/HorizontalOrganizationChart"/>
    <dgm:cxn modelId="{12D5ECB6-5BEC-43CE-B42E-64FB53CE92D1}" type="presParOf" srcId="{3168A592-0AD6-42A4-8F1F-0F867AEEF667}" destId="{B1DE942F-59BE-4211-A601-724F940A169D}" srcOrd="3" destOrd="0" presId="urn:microsoft.com/office/officeart/2009/3/layout/HorizontalOrganizationChart"/>
    <dgm:cxn modelId="{7868B058-C393-4F84-B6B4-92E4AB96AFFE}" type="presParOf" srcId="{B1DE942F-59BE-4211-A601-724F940A169D}" destId="{09809709-D23C-4950-B0C6-21C360A0E530}" srcOrd="0" destOrd="0" presId="urn:microsoft.com/office/officeart/2009/3/layout/HorizontalOrganizationChart"/>
    <dgm:cxn modelId="{BCD60454-949E-4824-84AD-4E677EA538CA}" type="presParOf" srcId="{09809709-D23C-4950-B0C6-21C360A0E530}" destId="{4F231DCD-7C57-42F5-BAF7-9030DA4B15C5}" srcOrd="0" destOrd="0" presId="urn:microsoft.com/office/officeart/2009/3/layout/HorizontalOrganizationChart"/>
    <dgm:cxn modelId="{D9A7AF0E-968D-4E43-BA01-BBF76C6F41B7}" type="presParOf" srcId="{09809709-D23C-4950-B0C6-21C360A0E530}" destId="{00DED072-BEC9-4845-B409-685CE2ACFED8}" srcOrd="1" destOrd="0" presId="urn:microsoft.com/office/officeart/2009/3/layout/HorizontalOrganizationChart"/>
    <dgm:cxn modelId="{2305B3FB-AC0C-47C6-8FD9-6E581B0E1935}" type="presParOf" srcId="{B1DE942F-59BE-4211-A601-724F940A169D}" destId="{6EFA1039-A4B4-40D8-8C99-45FAD444F4D4}" srcOrd="1" destOrd="0" presId="urn:microsoft.com/office/officeart/2009/3/layout/HorizontalOrganizationChart"/>
    <dgm:cxn modelId="{0B51E632-2716-4AF8-8BEB-4BF871C84546}" type="presParOf" srcId="{B1DE942F-59BE-4211-A601-724F940A169D}" destId="{238AB9D2-4E72-4972-843E-38F2FE0BFD58}" srcOrd="2" destOrd="0" presId="urn:microsoft.com/office/officeart/2009/3/layout/HorizontalOrganizationChart"/>
    <dgm:cxn modelId="{6A2C5F27-1C92-4B66-AC5D-42CBD0AF12FD}" type="presParOf" srcId="{3168A592-0AD6-42A4-8F1F-0F867AEEF667}" destId="{616E0E72-9D61-464C-A8AD-FEB0670E8CEE}" srcOrd="4" destOrd="0" presId="urn:microsoft.com/office/officeart/2009/3/layout/HorizontalOrganizationChart"/>
    <dgm:cxn modelId="{75E7B0DD-DADB-42C4-9C99-510527FF4120}" type="presParOf" srcId="{3168A592-0AD6-42A4-8F1F-0F867AEEF667}" destId="{EBE5670C-5C22-4E44-8663-A5ADD5A01928}" srcOrd="5" destOrd="0" presId="urn:microsoft.com/office/officeart/2009/3/layout/HorizontalOrganizationChart"/>
    <dgm:cxn modelId="{65C983E2-2577-41CF-9398-55DFFBFCE9C7}" type="presParOf" srcId="{EBE5670C-5C22-4E44-8663-A5ADD5A01928}" destId="{8C8239D9-5397-4954-912F-184142CA3EA7}" srcOrd="0" destOrd="0" presId="urn:microsoft.com/office/officeart/2009/3/layout/HorizontalOrganizationChart"/>
    <dgm:cxn modelId="{E3965F90-E592-44CE-A0DA-F6556E4D7646}" type="presParOf" srcId="{8C8239D9-5397-4954-912F-184142CA3EA7}" destId="{23F6C2A9-40E7-4D40-8A20-C8305F1A5674}" srcOrd="0" destOrd="0" presId="urn:microsoft.com/office/officeart/2009/3/layout/HorizontalOrganizationChart"/>
    <dgm:cxn modelId="{05330C8D-1380-455C-B77C-1FD4FDF9AF5E}" type="presParOf" srcId="{8C8239D9-5397-4954-912F-184142CA3EA7}" destId="{577B5BB5-7C5F-4B96-93D0-94E52DB7DBDE}" srcOrd="1" destOrd="0" presId="urn:microsoft.com/office/officeart/2009/3/layout/HorizontalOrganizationChart"/>
    <dgm:cxn modelId="{D1B48028-2D23-471D-B788-1263499137B3}" type="presParOf" srcId="{EBE5670C-5C22-4E44-8663-A5ADD5A01928}" destId="{70973B1D-FA41-40D7-9899-0E3D813156FD}" srcOrd="1" destOrd="0" presId="urn:microsoft.com/office/officeart/2009/3/layout/HorizontalOrganizationChart"/>
    <dgm:cxn modelId="{D5A84D52-9E86-45CE-B544-3587CE90423F}" type="presParOf" srcId="{EBE5670C-5C22-4E44-8663-A5ADD5A01928}" destId="{395ED35A-2435-49D9-B97A-CB78F61CE3F6}" srcOrd="2" destOrd="0" presId="urn:microsoft.com/office/officeart/2009/3/layout/HorizontalOrganizationChart"/>
    <dgm:cxn modelId="{003F4DAE-8026-4C96-AE87-171E9DD6FF61}" type="presParOf" srcId="{3168A592-0AD6-42A4-8F1F-0F867AEEF667}" destId="{D0A5E3AC-A4E6-4817-8E8E-1780B382E948}" srcOrd="6" destOrd="0" presId="urn:microsoft.com/office/officeart/2009/3/layout/HorizontalOrganizationChart"/>
    <dgm:cxn modelId="{1A25DA70-E3EB-461B-8704-C014D00FEF99}" type="presParOf" srcId="{3168A592-0AD6-42A4-8F1F-0F867AEEF667}" destId="{479892C0-BB54-4136-B5A3-4609BD7CF435}" srcOrd="7" destOrd="0" presId="urn:microsoft.com/office/officeart/2009/3/layout/HorizontalOrganizationChart"/>
    <dgm:cxn modelId="{137FBBFB-FC98-4204-8207-0A97B866DD64}" type="presParOf" srcId="{479892C0-BB54-4136-B5A3-4609BD7CF435}" destId="{5D766A34-1DDC-432E-95CC-6EEAB7BEE8D0}" srcOrd="0" destOrd="0" presId="urn:microsoft.com/office/officeart/2009/3/layout/HorizontalOrganizationChart"/>
    <dgm:cxn modelId="{3DB599A6-C97A-4BD0-91F8-66F2A94ACA67}" type="presParOf" srcId="{5D766A34-1DDC-432E-95CC-6EEAB7BEE8D0}" destId="{0F90683B-377F-4BCA-842A-469E8E7EFFE3}" srcOrd="0" destOrd="0" presId="urn:microsoft.com/office/officeart/2009/3/layout/HorizontalOrganizationChart"/>
    <dgm:cxn modelId="{37489F93-3A61-4341-BB13-50868E114E6B}" type="presParOf" srcId="{5D766A34-1DDC-432E-95CC-6EEAB7BEE8D0}" destId="{FD870273-F380-47E4-8799-79CCA69EFDE7}" srcOrd="1" destOrd="0" presId="urn:microsoft.com/office/officeart/2009/3/layout/HorizontalOrganizationChart"/>
    <dgm:cxn modelId="{59C213D7-89A6-40CC-B67C-87377BE2F830}" type="presParOf" srcId="{479892C0-BB54-4136-B5A3-4609BD7CF435}" destId="{C2D8629B-972F-4B91-811A-A298867A56EE}" srcOrd="1" destOrd="0" presId="urn:microsoft.com/office/officeart/2009/3/layout/HorizontalOrganizationChart"/>
    <dgm:cxn modelId="{924E1434-3FEF-43F2-8CC7-EDAD113B89E9}" type="presParOf" srcId="{479892C0-BB54-4136-B5A3-4609BD7CF435}" destId="{C72C9411-118F-46B9-B8C2-F9488B901847}" srcOrd="2" destOrd="0" presId="urn:microsoft.com/office/officeart/2009/3/layout/HorizontalOrganizationChart"/>
    <dgm:cxn modelId="{F4C68C4B-D257-4DE9-8941-8D755865FE15}" type="presParOf" srcId="{3168A592-0AD6-42A4-8F1F-0F867AEEF667}" destId="{88525DBE-E0BC-46F7-90E0-80DC0B4FC9E1}" srcOrd="8" destOrd="0" presId="urn:microsoft.com/office/officeart/2009/3/layout/HorizontalOrganizationChart"/>
    <dgm:cxn modelId="{6506B2ED-9DF1-4BB3-BA2D-1EFA6D7A4BF7}" type="presParOf" srcId="{3168A592-0AD6-42A4-8F1F-0F867AEEF667}" destId="{9D289A24-6A11-44D0-9B0F-173E669A3693}" srcOrd="9" destOrd="0" presId="urn:microsoft.com/office/officeart/2009/3/layout/HorizontalOrganizationChart"/>
    <dgm:cxn modelId="{7B7E64E2-6451-48BC-9DF7-A691B8BDA823}" type="presParOf" srcId="{9D289A24-6A11-44D0-9B0F-173E669A3693}" destId="{F9C734E0-B315-47F6-A721-17331C05ADC9}" srcOrd="0" destOrd="0" presId="urn:microsoft.com/office/officeart/2009/3/layout/HorizontalOrganizationChart"/>
    <dgm:cxn modelId="{72F95539-8F0E-4086-8CB3-6E01A451EA23}" type="presParOf" srcId="{F9C734E0-B315-47F6-A721-17331C05ADC9}" destId="{5EC03EBB-8249-43BA-BD3D-E0EEC675D7DE}" srcOrd="0" destOrd="0" presId="urn:microsoft.com/office/officeart/2009/3/layout/HorizontalOrganizationChart"/>
    <dgm:cxn modelId="{BC481EE5-8C4A-4E11-A990-25199F2469A9}" type="presParOf" srcId="{F9C734E0-B315-47F6-A721-17331C05ADC9}" destId="{6523CDCB-78AD-402E-89C6-B0899840804D}" srcOrd="1" destOrd="0" presId="urn:microsoft.com/office/officeart/2009/3/layout/HorizontalOrganizationChart"/>
    <dgm:cxn modelId="{B05FF8C3-904B-4C46-A792-633087DE0B6F}" type="presParOf" srcId="{9D289A24-6A11-44D0-9B0F-173E669A3693}" destId="{9F55B5B7-2CA5-4B93-BFC7-6E4C016914F3}" srcOrd="1" destOrd="0" presId="urn:microsoft.com/office/officeart/2009/3/layout/HorizontalOrganizationChart"/>
    <dgm:cxn modelId="{0FE9DB45-C89F-45EB-8DDF-17311F4EA494}" type="presParOf" srcId="{9D289A24-6A11-44D0-9B0F-173E669A3693}" destId="{60B9EAA3-C331-41B4-B627-7B6014E9800F}" srcOrd="2" destOrd="0" presId="urn:microsoft.com/office/officeart/2009/3/layout/HorizontalOrganizationChart"/>
    <dgm:cxn modelId="{A1963158-01DB-417A-9004-EE85E7B0B9CC}" type="presParOf" srcId="{DE19F55A-9086-4A6D-BD7D-E800E734D1CD}" destId="{81920536-682B-4BB6-86C8-52D0C0071899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9EA26-5A49-4694-8EF0-5E16207EE308}">
      <dsp:nvSpPr>
        <dsp:cNvPr id="0" name=""/>
        <dsp:cNvSpPr/>
      </dsp:nvSpPr>
      <dsp:spPr>
        <a:xfrm>
          <a:off x="1359501" y="204323"/>
          <a:ext cx="5392577" cy="14932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smtClean="0"/>
            <a:t>Náměstek ředitele pro SKPV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smtClean="0"/>
            <a:t>Gestor zajišťování metodické činnosti na úseku obětí trestných činů a domácího násilí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 dirty="0"/>
        </a:p>
      </dsp:txBody>
      <dsp:txXfrm>
        <a:off x="1403238" y="248060"/>
        <a:ext cx="5305103" cy="1405810"/>
      </dsp:txXfrm>
    </dsp:sp>
    <dsp:sp modelId="{D86241D2-8ECD-48A9-875F-AF217E5BD019}">
      <dsp:nvSpPr>
        <dsp:cNvPr id="0" name=""/>
        <dsp:cNvSpPr/>
      </dsp:nvSpPr>
      <dsp:spPr>
        <a:xfrm>
          <a:off x="2606606" y="1697607"/>
          <a:ext cx="1449183" cy="388138"/>
        </a:xfrm>
        <a:custGeom>
          <a:avLst/>
          <a:gdLst/>
          <a:ahLst/>
          <a:cxnLst/>
          <a:rect l="0" t="0" r="0" b="0"/>
          <a:pathLst>
            <a:path>
              <a:moveTo>
                <a:pt x="1449183" y="0"/>
              </a:moveTo>
              <a:lnTo>
                <a:pt x="1449183" y="194069"/>
              </a:lnTo>
              <a:lnTo>
                <a:pt x="0" y="194069"/>
              </a:lnTo>
              <a:lnTo>
                <a:pt x="0" y="38813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94DC88-6B7A-4EF6-B1FE-592966D71EE6}">
      <dsp:nvSpPr>
        <dsp:cNvPr id="0" name=""/>
        <dsp:cNvSpPr/>
      </dsp:nvSpPr>
      <dsp:spPr>
        <a:xfrm>
          <a:off x="1332940" y="2085746"/>
          <a:ext cx="2547331" cy="9931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0" kern="1200" smtClean="0"/>
            <a:t>Metodik KŘ  po linii SKPV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b="0" kern="1200" smtClean="0"/>
            <a:t>v oblasti obětí TČ a DN</a:t>
          </a:r>
          <a:endParaRPr lang="cs-CZ" sz="1400" b="0" kern="1200" dirty="0"/>
        </a:p>
      </dsp:txBody>
      <dsp:txXfrm>
        <a:off x="1362028" y="2114834"/>
        <a:ext cx="2489155" cy="934955"/>
      </dsp:txXfrm>
    </dsp:sp>
    <dsp:sp modelId="{F0FE2D0C-07C5-4101-B478-CDF28AFDC1B9}">
      <dsp:nvSpPr>
        <dsp:cNvPr id="0" name=""/>
        <dsp:cNvSpPr/>
      </dsp:nvSpPr>
      <dsp:spPr>
        <a:xfrm>
          <a:off x="1603451" y="3078877"/>
          <a:ext cx="1003155" cy="598846"/>
        </a:xfrm>
        <a:custGeom>
          <a:avLst/>
          <a:gdLst/>
          <a:ahLst/>
          <a:cxnLst/>
          <a:rect l="0" t="0" r="0" b="0"/>
          <a:pathLst>
            <a:path>
              <a:moveTo>
                <a:pt x="1003155" y="0"/>
              </a:moveTo>
              <a:lnTo>
                <a:pt x="1003155" y="299423"/>
              </a:lnTo>
              <a:lnTo>
                <a:pt x="0" y="299423"/>
              </a:lnTo>
              <a:lnTo>
                <a:pt x="0" y="59884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CA8253-8D9D-4E93-B62F-B88A4A8333F2}">
      <dsp:nvSpPr>
        <dsp:cNvPr id="0" name=""/>
        <dsp:cNvSpPr/>
      </dsp:nvSpPr>
      <dsp:spPr>
        <a:xfrm>
          <a:off x="826416" y="3677724"/>
          <a:ext cx="1554069" cy="13653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smtClean="0"/>
            <a:t>Metodik  ÚO 1.OOK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smtClean="0"/>
            <a:t>v oblasti obětí TČ a domácího násilí</a:t>
          </a:r>
          <a:endParaRPr lang="cs-CZ" sz="1400" kern="1200" dirty="0"/>
        </a:p>
      </dsp:txBody>
      <dsp:txXfrm>
        <a:off x="866405" y="3717713"/>
        <a:ext cx="1474091" cy="1285361"/>
      </dsp:txXfrm>
    </dsp:sp>
    <dsp:sp modelId="{EB7359D6-8B43-4551-BE04-EBB98C4A3ABC}">
      <dsp:nvSpPr>
        <dsp:cNvPr id="0" name=""/>
        <dsp:cNvSpPr/>
      </dsp:nvSpPr>
      <dsp:spPr>
        <a:xfrm>
          <a:off x="2606606" y="3078877"/>
          <a:ext cx="1471550" cy="598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423"/>
              </a:lnTo>
              <a:lnTo>
                <a:pt x="1471550" y="299423"/>
              </a:lnTo>
              <a:lnTo>
                <a:pt x="1471550" y="59884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44CA44-6BE8-4A58-9BE2-EE3635DAC662}">
      <dsp:nvSpPr>
        <dsp:cNvPr id="0" name=""/>
        <dsp:cNvSpPr/>
      </dsp:nvSpPr>
      <dsp:spPr>
        <a:xfrm>
          <a:off x="3214359" y="3677724"/>
          <a:ext cx="1727594" cy="1302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smtClean="0"/>
            <a:t>Metodik ÚO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smtClean="0"/>
            <a:t> 2. OOK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smtClean="0"/>
            <a:t>v oblasti obětí TČ a domácího násilí</a:t>
          </a:r>
          <a:endParaRPr lang="cs-CZ" sz="1400" kern="1200" dirty="0"/>
        </a:p>
      </dsp:txBody>
      <dsp:txXfrm>
        <a:off x="3252510" y="3715875"/>
        <a:ext cx="1651292" cy="1226264"/>
      </dsp:txXfrm>
    </dsp:sp>
    <dsp:sp modelId="{F5D269E8-8C0B-4413-B13A-528A78E2CF7E}">
      <dsp:nvSpPr>
        <dsp:cNvPr id="0" name=""/>
        <dsp:cNvSpPr/>
      </dsp:nvSpPr>
      <dsp:spPr>
        <a:xfrm>
          <a:off x="4055789" y="1697607"/>
          <a:ext cx="2461999" cy="388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069"/>
              </a:lnTo>
              <a:lnTo>
                <a:pt x="2461999" y="194069"/>
              </a:lnTo>
              <a:lnTo>
                <a:pt x="2461999" y="38813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62683-51F2-4454-9D8B-14E040FC76A0}">
      <dsp:nvSpPr>
        <dsp:cNvPr id="0" name=""/>
        <dsp:cNvSpPr/>
      </dsp:nvSpPr>
      <dsp:spPr>
        <a:xfrm>
          <a:off x="5058553" y="2085746"/>
          <a:ext cx="2918471" cy="11261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Metodik KŘ po linii pořádkové policie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v oblasti obětí TČ a DN</a:t>
          </a:r>
          <a:endParaRPr lang="cs-CZ" sz="1400" kern="1200" dirty="0"/>
        </a:p>
      </dsp:txBody>
      <dsp:txXfrm>
        <a:off x="5091537" y="2118730"/>
        <a:ext cx="2852503" cy="1060179"/>
      </dsp:txXfrm>
    </dsp:sp>
    <dsp:sp modelId="{DC4BF7EF-BD98-4813-A11A-39C046391811}">
      <dsp:nvSpPr>
        <dsp:cNvPr id="0" name=""/>
        <dsp:cNvSpPr/>
      </dsp:nvSpPr>
      <dsp:spPr>
        <a:xfrm>
          <a:off x="6472069" y="3211893"/>
          <a:ext cx="91440" cy="4433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681"/>
              </a:lnTo>
              <a:lnTo>
                <a:pt x="76976" y="221681"/>
              </a:lnTo>
              <a:lnTo>
                <a:pt x="76976" y="4433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A32C9D-8369-4EA1-AABE-3D9719A6710A}">
      <dsp:nvSpPr>
        <dsp:cNvPr id="0" name=""/>
        <dsp:cNvSpPr/>
      </dsp:nvSpPr>
      <dsp:spPr>
        <a:xfrm>
          <a:off x="5470476" y="3655255"/>
          <a:ext cx="2157138" cy="13669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 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Metodik ÚO po linii pořádkové policie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v oblasti obětí TČ a domácího násilí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 dirty="0"/>
        </a:p>
      </dsp:txBody>
      <dsp:txXfrm>
        <a:off x="5510511" y="3695290"/>
        <a:ext cx="2077068" cy="1286835"/>
      </dsp:txXfrm>
    </dsp:sp>
    <dsp:sp modelId="{9D1222C3-294B-4217-AC63-59ECC3F3C7A8}">
      <dsp:nvSpPr>
        <dsp:cNvPr id="0" name=""/>
        <dsp:cNvSpPr/>
      </dsp:nvSpPr>
      <dsp:spPr>
        <a:xfrm>
          <a:off x="6419828" y="5022161"/>
          <a:ext cx="91440" cy="235703"/>
        </a:xfrm>
        <a:custGeom>
          <a:avLst/>
          <a:gdLst/>
          <a:ahLst/>
          <a:cxnLst/>
          <a:rect l="0" t="0" r="0" b="0"/>
          <a:pathLst>
            <a:path>
              <a:moveTo>
                <a:pt x="129217" y="0"/>
              </a:moveTo>
              <a:lnTo>
                <a:pt x="129217" y="117851"/>
              </a:lnTo>
              <a:lnTo>
                <a:pt x="45720" y="117851"/>
              </a:lnTo>
              <a:lnTo>
                <a:pt x="45720" y="23570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761CB8-1552-46FD-83AE-5ACC03BC4E57}">
      <dsp:nvSpPr>
        <dsp:cNvPr id="0" name=""/>
        <dsp:cNvSpPr/>
      </dsp:nvSpPr>
      <dsp:spPr>
        <a:xfrm>
          <a:off x="5470476" y="5257864"/>
          <a:ext cx="1990143" cy="9677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4200" kern="1200"/>
        </a:p>
      </dsp:txBody>
      <dsp:txXfrm>
        <a:off x="5498821" y="5286209"/>
        <a:ext cx="1933453" cy="9110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525DBE-E0BC-46F7-90E0-80DC0B4FC9E1}">
      <dsp:nvSpPr>
        <dsp:cNvPr id="0" name=""/>
        <dsp:cNvSpPr/>
      </dsp:nvSpPr>
      <dsp:spPr>
        <a:xfrm>
          <a:off x="1945131" y="3107899"/>
          <a:ext cx="255749" cy="1779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4326" y="0"/>
              </a:lnTo>
              <a:lnTo>
                <a:pt x="114326" y="1779994"/>
              </a:lnTo>
              <a:lnTo>
                <a:pt x="255749" y="17799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A5E3AC-A4E6-4817-8E8E-1780B382E948}">
      <dsp:nvSpPr>
        <dsp:cNvPr id="0" name=""/>
        <dsp:cNvSpPr/>
      </dsp:nvSpPr>
      <dsp:spPr>
        <a:xfrm>
          <a:off x="1945131" y="3107899"/>
          <a:ext cx="254957" cy="661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3534" y="0"/>
              </a:lnTo>
              <a:lnTo>
                <a:pt x="113534" y="661175"/>
              </a:lnTo>
              <a:lnTo>
                <a:pt x="254957" y="6611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6E0E72-9D61-464C-A8AD-FEB0670E8CEE}">
      <dsp:nvSpPr>
        <dsp:cNvPr id="0" name=""/>
        <dsp:cNvSpPr/>
      </dsp:nvSpPr>
      <dsp:spPr>
        <a:xfrm>
          <a:off x="1945131" y="2633007"/>
          <a:ext cx="251987" cy="474892"/>
        </a:xfrm>
        <a:custGeom>
          <a:avLst/>
          <a:gdLst/>
          <a:ahLst/>
          <a:cxnLst/>
          <a:rect l="0" t="0" r="0" b="0"/>
          <a:pathLst>
            <a:path>
              <a:moveTo>
                <a:pt x="0" y="474892"/>
              </a:moveTo>
              <a:lnTo>
                <a:pt x="110564" y="474892"/>
              </a:lnTo>
              <a:lnTo>
                <a:pt x="110564" y="0"/>
              </a:lnTo>
              <a:lnTo>
                <a:pt x="251987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272F2-B9C6-460A-A0CC-EDF877AD736E}">
      <dsp:nvSpPr>
        <dsp:cNvPr id="0" name=""/>
        <dsp:cNvSpPr/>
      </dsp:nvSpPr>
      <dsp:spPr>
        <a:xfrm>
          <a:off x="1945131" y="1719737"/>
          <a:ext cx="257729" cy="1388162"/>
        </a:xfrm>
        <a:custGeom>
          <a:avLst/>
          <a:gdLst/>
          <a:ahLst/>
          <a:cxnLst/>
          <a:rect l="0" t="0" r="0" b="0"/>
          <a:pathLst>
            <a:path>
              <a:moveTo>
                <a:pt x="0" y="1388162"/>
              </a:moveTo>
              <a:lnTo>
                <a:pt x="116306" y="1388162"/>
              </a:lnTo>
              <a:lnTo>
                <a:pt x="116306" y="0"/>
              </a:lnTo>
              <a:lnTo>
                <a:pt x="257729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AAAB09-5175-4D5A-8811-51034122402B}">
      <dsp:nvSpPr>
        <dsp:cNvPr id="0" name=""/>
        <dsp:cNvSpPr/>
      </dsp:nvSpPr>
      <dsp:spPr>
        <a:xfrm>
          <a:off x="1945131" y="1070259"/>
          <a:ext cx="255296" cy="2037640"/>
        </a:xfrm>
        <a:custGeom>
          <a:avLst/>
          <a:gdLst/>
          <a:ahLst/>
          <a:cxnLst/>
          <a:rect l="0" t="0" r="0" b="0"/>
          <a:pathLst>
            <a:path>
              <a:moveTo>
                <a:pt x="0" y="2037640"/>
              </a:moveTo>
              <a:lnTo>
                <a:pt x="113873" y="2037640"/>
              </a:lnTo>
              <a:lnTo>
                <a:pt x="113873" y="0"/>
              </a:lnTo>
              <a:lnTo>
                <a:pt x="25529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8D2DD-25EA-4BCD-89FB-909CA9D05452}">
      <dsp:nvSpPr>
        <dsp:cNvPr id="0" name=""/>
        <dsp:cNvSpPr/>
      </dsp:nvSpPr>
      <dsp:spPr>
        <a:xfrm>
          <a:off x="0" y="2516360"/>
          <a:ext cx="1945131" cy="11830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1400" kern="1200" dirty="0" smtClean="0">
              <a:solidFill>
                <a:srgbClr val="0070C0"/>
              </a:solidFill>
            </a:rPr>
            <a:t>Gestor problematiky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Náměstek ředitele pro SKPV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plk. Mgr. Miroslav </a:t>
          </a:r>
          <a:r>
            <a:rPr lang="cs-CZ" sz="1400" kern="1200" dirty="0" err="1" smtClean="0"/>
            <a:t>Hodl</a:t>
          </a:r>
          <a:endParaRPr lang="cs-CZ" sz="1400" kern="1200" dirty="0" smtClean="0"/>
        </a:p>
      </dsp:txBody>
      <dsp:txXfrm>
        <a:off x="0" y="2516360"/>
        <a:ext cx="1945131" cy="1183079"/>
      </dsp:txXfrm>
    </dsp:sp>
    <dsp:sp modelId="{070AB024-59C4-45AF-98C3-D187BF05E71B}">
      <dsp:nvSpPr>
        <dsp:cNvPr id="0" name=""/>
        <dsp:cNvSpPr/>
      </dsp:nvSpPr>
      <dsp:spPr>
        <a:xfrm>
          <a:off x="2200427" y="783230"/>
          <a:ext cx="6687579" cy="5740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0" kern="1200" dirty="0" smtClean="0">
              <a:solidFill>
                <a:srgbClr val="0070C0"/>
              </a:solidFill>
            </a:rPr>
            <a:t>po linii SKPV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kpt. PhDr. Mgr. Petr Gregor – odbor obecné kriminality</a:t>
          </a:r>
        </a:p>
      </dsp:txBody>
      <dsp:txXfrm>
        <a:off x="2200427" y="783230"/>
        <a:ext cx="6687579" cy="574057"/>
      </dsp:txXfrm>
    </dsp:sp>
    <dsp:sp modelId="{4F231DCD-7C57-42F5-BAF7-9030DA4B15C5}">
      <dsp:nvSpPr>
        <dsp:cNvPr id="0" name=""/>
        <dsp:cNvSpPr/>
      </dsp:nvSpPr>
      <dsp:spPr>
        <a:xfrm>
          <a:off x="2202860" y="1449813"/>
          <a:ext cx="6676774" cy="5398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>
              <a:solidFill>
                <a:srgbClr val="0070C0"/>
              </a:solidFill>
            </a:rPr>
            <a:t>po linii pořádkové policie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kpt. Mgr. Blanka Bláhová – odbor služby pořádkové policie</a:t>
          </a:r>
          <a:endParaRPr lang="cs-CZ" sz="1200" kern="1200" dirty="0"/>
        </a:p>
      </dsp:txBody>
      <dsp:txXfrm>
        <a:off x="2202860" y="1449813"/>
        <a:ext cx="6676774" cy="539847"/>
      </dsp:txXfrm>
    </dsp:sp>
    <dsp:sp modelId="{23F6C2A9-40E7-4D40-8A20-C8305F1A5674}">
      <dsp:nvSpPr>
        <dsp:cNvPr id="0" name=""/>
        <dsp:cNvSpPr/>
      </dsp:nvSpPr>
      <dsp:spPr>
        <a:xfrm>
          <a:off x="2197118" y="2119518"/>
          <a:ext cx="6666592" cy="10269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>
              <a:solidFill>
                <a:srgbClr val="0070C0"/>
              </a:solidFill>
            </a:rPr>
            <a:t>ÚO Karlovy Vary</a:t>
          </a:r>
          <a:r>
            <a:rPr lang="cs-CZ" sz="1200" kern="1200" dirty="0" smtClean="0"/>
            <a:t>	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prap. Zuzana Dudová, obvodního oddělení Karlovy Vary,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por. Bc. Hana </a:t>
          </a:r>
          <a:r>
            <a:rPr lang="cs-CZ" sz="1200" kern="1200" dirty="0" err="1" smtClean="0"/>
            <a:t>Goubejová</a:t>
          </a:r>
          <a:r>
            <a:rPr lang="cs-CZ" sz="1200" kern="1200" dirty="0" smtClean="0"/>
            <a:t>, 1. oddělení obecné kriminality,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por. Bc. Věra Ječmenová, </a:t>
          </a:r>
          <a:r>
            <a:rPr lang="cs-CZ" sz="1200" kern="1200" dirty="0" err="1" smtClean="0"/>
            <a:t>DiS</a:t>
          </a:r>
          <a:r>
            <a:rPr lang="cs-CZ" sz="1200" kern="1200" dirty="0" smtClean="0"/>
            <a:t>., 2. oddělení obecné kriminality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>
        <a:off x="2197118" y="2119518"/>
        <a:ext cx="6666592" cy="1026977"/>
      </dsp:txXfrm>
    </dsp:sp>
    <dsp:sp modelId="{0F90683B-377F-4BCA-842A-469E8E7EFFE3}">
      <dsp:nvSpPr>
        <dsp:cNvPr id="0" name=""/>
        <dsp:cNvSpPr/>
      </dsp:nvSpPr>
      <dsp:spPr>
        <a:xfrm>
          <a:off x="2200088" y="3289677"/>
          <a:ext cx="6665277" cy="95879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200" kern="1200" dirty="0" smtClean="0">
            <a:solidFill>
              <a:srgbClr val="0070C0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>
              <a:solidFill>
                <a:srgbClr val="0070C0"/>
              </a:solidFill>
            </a:rPr>
            <a:t>ÚO Sokolov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nprap. Lubomír </a:t>
          </a:r>
          <a:r>
            <a:rPr lang="cs-CZ" sz="1200" kern="1200" dirty="0" err="1" smtClean="0"/>
            <a:t>Matejovič</a:t>
          </a:r>
          <a:r>
            <a:rPr lang="cs-CZ" sz="1200" kern="1200" dirty="0" smtClean="0"/>
            <a:t>, obvodního oddělení Sokolov,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nprap. Pavel Arnošt, 1. oddělení obecné kriminality,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nprap. Robert </a:t>
          </a:r>
          <a:r>
            <a:rPr lang="cs-CZ" sz="1200" kern="1200" dirty="0" err="1" smtClean="0"/>
            <a:t>Pitoňák</a:t>
          </a:r>
          <a:r>
            <a:rPr lang="cs-CZ" sz="1200" kern="1200" dirty="0" smtClean="0"/>
            <a:t>, 2. oddělení obecné kriminality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 dirty="0"/>
        </a:p>
      </dsp:txBody>
      <dsp:txXfrm>
        <a:off x="2200088" y="3289677"/>
        <a:ext cx="6665277" cy="958795"/>
      </dsp:txXfrm>
    </dsp:sp>
    <dsp:sp modelId="{5EC03EBB-8249-43BA-BD3D-E0EEC675D7DE}">
      <dsp:nvSpPr>
        <dsp:cNvPr id="0" name=""/>
        <dsp:cNvSpPr/>
      </dsp:nvSpPr>
      <dsp:spPr>
        <a:xfrm>
          <a:off x="2200880" y="4437609"/>
          <a:ext cx="6663141" cy="9005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>
              <a:solidFill>
                <a:srgbClr val="0070C0"/>
              </a:solidFill>
            </a:rPr>
            <a:t>ÚO Cheb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prap. Richard Jecha, obvodního oddělení Cheb,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por. Bc. Petr Buřič, 1. oddělení obecné kriminality,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por. Ing. Miroslav Martinek, 2. oddělení obecné kriminality</a:t>
          </a:r>
          <a:endParaRPr lang="cs-CZ" sz="1200" kern="1200" dirty="0"/>
        </a:p>
      </dsp:txBody>
      <dsp:txXfrm>
        <a:off x="2200880" y="4437609"/>
        <a:ext cx="6663141" cy="900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2582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42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350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7382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377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56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46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51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43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010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5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26836-B86D-4680-8C19-34D6F9D1A102}" type="datetimeFigureOut">
              <a:rPr lang="cs-CZ" smtClean="0"/>
              <a:t>18.4.2018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00878-BC11-4E46-BEBA-9479E13E4BC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426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  <p:sldLayoutId id="2147484177" r:id="rId2"/>
    <p:sldLayoutId id="2147484178" r:id="rId3"/>
    <p:sldLayoutId id="2147484179" r:id="rId4"/>
    <p:sldLayoutId id="2147484180" r:id="rId5"/>
    <p:sldLayoutId id="2147484181" r:id="rId6"/>
    <p:sldLayoutId id="2147484182" r:id="rId7"/>
    <p:sldLayoutId id="2147484183" r:id="rId8"/>
    <p:sldLayoutId id="2147484184" r:id="rId9"/>
    <p:sldLayoutId id="2147484185" r:id="rId10"/>
    <p:sldLayoutId id="214748418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otc.justice.cz/verejne/advokat/detail.jsf?id=559" TargetMode="External"/><Relationship Id="rId3" Type="http://schemas.openxmlformats.org/officeDocument/2006/relationships/hyperlink" Target="https://otc.justice.cz/verejne/advokat/detail.jsf?id=237" TargetMode="External"/><Relationship Id="rId7" Type="http://schemas.openxmlformats.org/officeDocument/2006/relationships/hyperlink" Target="https://otc.justice.cz/verejne/subjektPoskytujiciSocialniSluzby/detail.jsf?id=8" TargetMode="External"/><Relationship Id="rId2" Type="http://schemas.openxmlformats.org/officeDocument/2006/relationships/hyperlink" Target="https://otc.justice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tc.justice.cz/verejne/strediskoProbacniAMediacniSluzby/detail.jsf?id=139" TargetMode="External"/><Relationship Id="rId5" Type="http://schemas.openxmlformats.org/officeDocument/2006/relationships/hyperlink" Target="https://otc.justice.cz/verejne/strediskoProbacniAMediacniSluzby/detail.jsf?id=140" TargetMode="External"/><Relationship Id="rId10" Type="http://schemas.openxmlformats.org/officeDocument/2006/relationships/hyperlink" Target="https://otc.justice.cz/verejne/subjektPoskytujiciSocialniSluzby/detail.jsf?id=21" TargetMode="External"/><Relationship Id="rId4" Type="http://schemas.openxmlformats.org/officeDocument/2006/relationships/hyperlink" Target="https://otc.justice.cz/verejne/strediskoProbacniAMediacniSluzby/detail.jsf?id=136" TargetMode="External"/><Relationship Id="rId9" Type="http://schemas.openxmlformats.org/officeDocument/2006/relationships/hyperlink" Target="https://otc.justice.cz/verejne/akreditovanySubjekt/detail.jsf?id=107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ustice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3279898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Činnost </a:t>
            </a:r>
            <a:r>
              <a:rPr lang="cs-CZ" sz="3600" b="1" dirty="0" smtClean="0"/>
              <a:t>Policie České republiky na úseku obětí trestných činů a domácího násilí v Karlovarském kraji.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4437111"/>
            <a:ext cx="7886700" cy="1739851"/>
          </a:xfrm>
        </p:spPr>
        <p:txBody>
          <a:bodyPr/>
          <a:lstStyle/>
          <a:p>
            <a:r>
              <a:rPr lang="cs-CZ" dirty="0" smtClean="0"/>
              <a:t>Personální zajištění metodické činnosti, školení a úkoly metodiků.</a:t>
            </a:r>
            <a:endParaRPr lang="cs-CZ" sz="40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493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Práva obětí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400" dirty="0" smtClean="0"/>
              <a:t>Díl 1 - Právo na poskytnutí odborné pomoci § 4 - § 6</a:t>
            </a:r>
          </a:p>
          <a:p>
            <a:pPr algn="just"/>
            <a:r>
              <a:rPr lang="cs-CZ" sz="2400" dirty="0" smtClean="0"/>
              <a:t>Díl 2 - Právo na informace § 7 - § 13</a:t>
            </a:r>
          </a:p>
          <a:p>
            <a:pPr algn="just"/>
            <a:r>
              <a:rPr lang="cs-CZ" sz="2400" dirty="0" smtClean="0"/>
              <a:t>Díl 3 - Právo na ochranu před hrozícím nebezpečím § 14 </a:t>
            </a:r>
          </a:p>
          <a:p>
            <a:pPr algn="just"/>
            <a:r>
              <a:rPr lang="cs-CZ" sz="2400" dirty="0" smtClean="0"/>
              <a:t>Díl 4 - Právo na ochranu soukromí § 15 - § 16</a:t>
            </a:r>
          </a:p>
          <a:p>
            <a:pPr algn="just"/>
            <a:r>
              <a:rPr lang="cs-CZ" sz="2400" dirty="0" smtClean="0"/>
              <a:t>Díl 5 - Právo na ochranu před druhotnou újmou § 17 - § 22</a:t>
            </a:r>
          </a:p>
          <a:p>
            <a:pPr algn="just"/>
            <a:r>
              <a:rPr lang="cs-CZ" sz="2400" dirty="0" smtClean="0"/>
              <a:t>Díl 6 - Právo na peněžitou pomoc § 23 – 37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8942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8"/>
          </a:xfrm>
        </p:spPr>
        <p:txBody>
          <a:bodyPr>
            <a:normAutofit fontScale="90000"/>
          </a:bodyPr>
          <a:lstStyle/>
          <a:p>
            <a:r>
              <a:rPr lang="cs-CZ" sz="3600" u="sng" dirty="0" smtClean="0">
                <a:cs typeface="Times New Roman" pitchFamily="18" charset="0"/>
              </a:rPr>
              <a:t>Právo na poskytnutí odborné pomoci – </a:t>
            </a:r>
            <a:br>
              <a:rPr lang="cs-CZ" sz="3600" u="sng" dirty="0" smtClean="0">
                <a:cs typeface="Times New Roman" pitchFamily="18" charset="0"/>
              </a:rPr>
            </a:br>
            <a:r>
              <a:rPr lang="cs-CZ" sz="3600" u="sng" dirty="0" smtClean="0">
                <a:cs typeface="Times New Roman" pitchFamily="18" charset="0"/>
              </a:rPr>
              <a:t>- registr poskytovatelů pomoci</a:t>
            </a:r>
            <a:r>
              <a:rPr lang="cs-CZ" sz="3600" dirty="0" smtClean="0">
                <a:cs typeface="Times New Roman" pitchFamily="18" charset="0"/>
              </a:rPr>
              <a:t/>
            </a:r>
            <a:br>
              <a:rPr lang="cs-CZ" sz="3600" dirty="0" smtClean="0">
                <a:cs typeface="Times New Roman" pitchFamily="18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836712"/>
            <a:ext cx="8335838" cy="5832648"/>
          </a:xfrm>
        </p:spPr>
        <p:txBody>
          <a:bodyPr>
            <a:normAutofit lnSpcReduction="10000"/>
          </a:bodyPr>
          <a:lstStyle/>
          <a:p>
            <a:pPr algn="just"/>
            <a:endParaRPr lang="cs-CZ" sz="2400" dirty="0" smtClean="0">
              <a:cs typeface="Times New Roman" pitchFamily="18" charset="0"/>
            </a:endParaRPr>
          </a:p>
          <a:p>
            <a:pPr algn="just"/>
            <a:r>
              <a:rPr lang="cs-CZ" sz="2400" dirty="0" smtClean="0">
                <a:cs typeface="Times New Roman" pitchFamily="18" charset="0"/>
              </a:rPr>
              <a:t>Akreditovaným subjektem - právnická osoba, které byla rozhodnutím Ministerstva spravedlnosti udělena akreditace a která je uvedena v registru subjektů poskytujících pomoc obětem trestných činů.</a:t>
            </a:r>
          </a:p>
          <a:p>
            <a:pPr marL="171450" lvl="2" algn="just">
              <a:spcBef>
                <a:spcPts val="750"/>
              </a:spcBef>
            </a:pPr>
            <a:endParaRPr lang="cs-CZ" sz="1800" dirty="0" smtClean="0">
              <a:cs typeface="Times New Roman" pitchFamily="18" charset="0"/>
            </a:endParaRPr>
          </a:p>
          <a:p>
            <a:pPr marL="171450" lvl="2" algn="just">
              <a:spcBef>
                <a:spcPts val="750"/>
              </a:spcBef>
            </a:pPr>
            <a:r>
              <a:rPr lang="cs-CZ" sz="1800" dirty="0" smtClean="0">
                <a:cs typeface="Times New Roman" pitchFamily="18" charset="0"/>
              </a:rPr>
              <a:t>Výběr poskytovatelů pomoci pro oběti trestných činů v Karlovarském kraji ke dni 16.4.2018 dle registru. Dostupné na portálu JUSTICE.CZ </a:t>
            </a:r>
            <a:r>
              <a:rPr lang="cs-CZ" sz="1800" dirty="0" smtClean="0">
                <a:solidFill>
                  <a:schemeClr val="accent3"/>
                </a:solidFill>
                <a:cs typeface="Times New Roman" pitchFamily="18" charset="0"/>
                <a:hlinkClick r:id="rId2"/>
              </a:rPr>
              <a:t>https://otc.justice.cz</a:t>
            </a:r>
            <a:endParaRPr lang="cs-CZ" sz="1800" dirty="0" smtClean="0">
              <a:solidFill>
                <a:schemeClr val="accent3"/>
              </a:solidFill>
              <a:cs typeface="Times New Roman" pitchFamily="18" charset="0"/>
            </a:endParaRPr>
          </a:p>
          <a:p>
            <a:endParaRPr lang="cs-CZ" sz="1800" u="sng" dirty="0" smtClean="0">
              <a:hlinkClick r:id="rId3"/>
            </a:endParaRPr>
          </a:p>
          <a:p>
            <a:r>
              <a:rPr lang="cs-CZ" sz="1800" u="sng" dirty="0" smtClean="0">
                <a:hlinkClick r:id="rId3"/>
              </a:rPr>
              <a:t>JUDr</a:t>
            </a:r>
            <a:r>
              <a:rPr lang="cs-CZ" sz="1800" u="sng" dirty="0">
                <a:hlinkClick r:id="rId3"/>
              </a:rPr>
              <a:t>. Jan </a:t>
            </a:r>
            <a:r>
              <a:rPr lang="cs-CZ" sz="1800" u="sng" dirty="0" err="1" smtClean="0">
                <a:hlinkClick r:id="rId3"/>
              </a:rPr>
              <a:t>Jasa</a:t>
            </a:r>
            <a:r>
              <a:rPr lang="cs-CZ" sz="1800" dirty="0" smtClean="0"/>
              <a:t>  Jaltská </a:t>
            </a:r>
            <a:r>
              <a:rPr lang="cs-CZ" sz="1800" dirty="0"/>
              <a:t>989/7, Karlovy </a:t>
            </a:r>
            <a:r>
              <a:rPr lang="cs-CZ" sz="1800" dirty="0" smtClean="0"/>
              <a:t>Vary,</a:t>
            </a:r>
          </a:p>
          <a:p>
            <a:r>
              <a:rPr lang="cs-CZ" sz="1800" u="sng" dirty="0" smtClean="0">
                <a:hlinkClick r:id="rId4"/>
              </a:rPr>
              <a:t>Středisko </a:t>
            </a:r>
            <a:r>
              <a:rPr lang="cs-CZ" sz="1800" u="sng" dirty="0">
                <a:hlinkClick r:id="rId4"/>
              </a:rPr>
              <a:t>PMS - Karlovy </a:t>
            </a:r>
            <a:r>
              <a:rPr lang="cs-CZ" sz="1800" u="sng" dirty="0" smtClean="0">
                <a:hlinkClick r:id="rId4"/>
              </a:rPr>
              <a:t>Vary</a:t>
            </a:r>
            <a:r>
              <a:rPr lang="cs-CZ" sz="1800" dirty="0" smtClean="0"/>
              <a:t> Davida </a:t>
            </a:r>
            <a:r>
              <a:rPr lang="cs-CZ" sz="1800" dirty="0" err="1"/>
              <a:t>Bechera</a:t>
            </a:r>
            <a:r>
              <a:rPr lang="cs-CZ" sz="1800" dirty="0"/>
              <a:t> 151/24, 36001 Karlovy Vary</a:t>
            </a:r>
            <a:r>
              <a:rPr lang="cs-CZ" sz="1800" dirty="0" smtClean="0"/>
              <a:t>,</a:t>
            </a:r>
          </a:p>
          <a:p>
            <a:r>
              <a:rPr lang="cs-CZ" sz="1800" u="sng" dirty="0">
                <a:hlinkClick r:id="rId5"/>
              </a:rPr>
              <a:t>Středisko PMS </a:t>
            </a:r>
            <a:r>
              <a:rPr lang="cs-CZ" sz="1800" u="sng" dirty="0" smtClean="0">
                <a:hlinkClick r:id="rId5"/>
              </a:rPr>
              <a:t>– Cheb</a:t>
            </a:r>
            <a:r>
              <a:rPr lang="cs-CZ" sz="1800" dirty="0" smtClean="0"/>
              <a:t> </a:t>
            </a:r>
            <a:r>
              <a:rPr lang="cs-CZ" sz="1800" dirty="0"/>
              <a:t>Lidická 1525/2, 35002 </a:t>
            </a:r>
            <a:r>
              <a:rPr lang="cs-CZ" sz="1800" dirty="0" smtClean="0"/>
              <a:t>Cheb,</a:t>
            </a:r>
          </a:p>
          <a:p>
            <a:r>
              <a:rPr lang="cs-CZ" sz="1800" u="sng" dirty="0">
                <a:hlinkClick r:id="rId6"/>
              </a:rPr>
              <a:t>Středisko PMS </a:t>
            </a:r>
            <a:r>
              <a:rPr lang="cs-CZ" sz="1800" u="sng" dirty="0" smtClean="0">
                <a:hlinkClick r:id="rId6"/>
              </a:rPr>
              <a:t>– Sokolov</a:t>
            </a:r>
            <a:r>
              <a:rPr lang="cs-CZ" sz="1800" dirty="0" smtClean="0"/>
              <a:t> </a:t>
            </a:r>
            <a:r>
              <a:rPr lang="cs-CZ" sz="1800" dirty="0"/>
              <a:t>Jednoty 654, </a:t>
            </a:r>
            <a:r>
              <a:rPr lang="cs-CZ" sz="1800" dirty="0" smtClean="0"/>
              <a:t>Sokolov,</a:t>
            </a:r>
            <a:endParaRPr lang="cs-CZ" sz="1800" dirty="0"/>
          </a:p>
          <a:p>
            <a:r>
              <a:rPr lang="cs-CZ" sz="1800" u="sng" dirty="0">
                <a:hlinkClick r:id="rId7"/>
              </a:rPr>
              <a:t>Pomoc v nouzi, o.p.s</a:t>
            </a:r>
            <a:r>
              <a:rPr lang="cs-CZ" sz="1800" u="sng" dirty="0" smtClean="0">
                <a:hlinkClick r:id="rId7"/>
              </a:rPr>
              <a:t>.</a:t>
            </a:r>
            <a:r>
              <a:rPr lang="cs-CZ" sz="1800" dirty="0" smtClean="0"/>
              <a:t>  Fibichova </a:t>
            </a:r>
            <a:r>
              <a:rPr lang="cs-CZ" sz="1800" dirty="0"/>
              <a:t>852, 35601 Sokolov</a:t>
            </a:r>
            <a:r>
              <a:rPr lang="cs-CZ" sz="1800" dirty="0" smtClean="0"/>
              <a:t>,</a:t>
            </a:r>
          </a:p>
          <a:p>
            <a:r>
              <a:rPr lang="cs-CZ" sz="1800" u="sng" dirty="0" smtClean="0">
                <a:hlinkClick r:id="rId8"/>
              </a:rPr>
              <a:t>Mgr</a:t>
            </a:r>
            <a:r>
              <a:rPr lang="cs-CZ" sz="1800" u="sng" dirty="0">
                <a:hlinkClick r:id="rId8"/>
              </a:rPr>
              <a:t>. Bc. Kateřina </a:t>
            </a:r>
            <a:r>
              <a:rPr lang="cs-CZ" sz="1800" u="sng" dirty="0" smtClean="0">
                <a:hlinkClick r:id="rId8"/>
              </a:rPr>
              <a:t>Šteklová</a:t>
            </a:r>
            <a:r>
              <a:rPr lang="cs-CZ" sz="1800" dirty="0" smtClean="0"/>
              <a:t> Komenského </a:t>
            </a:r>
            <a:r>
              <a:rPr lang="cs-CZ" sz="1800" dirty="0"/>
              <a:t>2276/4, Cheb, </a:t>
            </a:r>
            <a:endParaRPr lang="cs-CZ" sz="1800" dirty="0" smtClean="0"/>
          </a:p>
          <a:p>
            <a:r>
              <a:rPr lang="cs-CZ" sz="1800" u="sng" dirty="0">
                <a:hlinkClick r:id="rId9"/>
              </a:rPr>
              <a:t>Diecézní Charita </a:t>
            </a:r>
            <a:r>
              <a:rPr lang="cs-CZ" sz="1800" u="sng" dirty="0" smtClean="0">
                <a:hlinkClick r:id="rId9"/>
              </a:rPr>
              <a:t>Plzeň</a:t>
            </a:r>
            <a:r>
              <a:rPr lang="cs-CZ" sz="1800" dirty="0" smtClean="0"/>
              <a:t> </a:t>
            </a:r>
            <a:r>
              <a:rPr lang="cs-CZ" sz="1800" dirty="0"/>
              <a:t>Koželužská 19, 35002 </a:t>
            </a:r>
            <a:r>
              <a:rPr lang="cs-CZ" sz="1800" dirty="0" smtClean="0"/>
              <a:t>Cheb</a:t>
            </a:r>
          </a:p>
          <a:p>
            <a:r>
              <a:rPr lang="cs-CZ" sz="1800" u="sng" dirty="0">
                <a:hlinkClick r:id="rId10"/>
              </a:rPr>
              <a:t>Sociální služby, příspěvková </a:t>
            </a:r>
            <a:r>
              <a:rPr lang="cs-CZ" sz="1800" u="sng" dirty="0" smtClean="0">
                <a:hlinkClick r:id="rId10"/>
              </a:rPr>
              <a:t>organizace</a:t>
            </a:r>
            <a:r>
              <a:rPr lang="cs-CZ" sz="1800" dirty="0" smtClean="0"/>
              <a:t> </a:t>
            </a:r>
            <a:r>
              <a:rPr lang="cs-CZ" sz="1800" dirty="0" err="1"/>
              <a:t>Pochlovická</a:t>
            </a:r>
            <a:r>
              <a:rPr lang="cs-CZ" sz="1800" dirty="0"/>
              <a:t> 57, Dolní Pochlovice, 35751 Kynšperk nad Ohří, </a:t>
            </a:r>
            <a:r>
              <a:rPr lang="cs-CZ" sz="1800" dirty="0" smtClean="0"/>
              <a:t>Sokolov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682386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§ 4 Odborná pomoc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412776"/>
            <a:ext cx="7759774" cy="4764187"/>
          </a:xfrm>
        </p:spPr>
        <p:txBody>
          <a:bodyPr/>
          <a:lstStyle/>
          <a:p>
            <a:pPr algn="just"/>
            <a:r>
              <a:rPr lang="cs-CZ" sz="2400" dirty="0" smtClean="0">
                <a:cs typeface="Times New Roman" pitchFamily="18" charset="0"/>
              </a:rPr>
              <a:t>Subjekty zapsané v registru poskytovatelů pomoci poskytují základní druhy pomoci: </a:t>
            </a:r>
          </a:p>
          <a:p>
            <a:pPr algn="just"/>
            <a:r>
              <a:rPr lang="cs-CZ" sz="2400" b="1" dirty="0" smtClean="0">
                <a:cs typeface="Times New Roman" pitchFamily="18" charset="0"/>
              </a:rPr>
              <a:t>a)</a:t>
            </a:r>
            <a:r>
              <a:rPr lang="cs-CZ" sz="2400" dirty="0" smtClean="0">
                <a:cs typeface="Times New Roman" pitchFamily="18" charset="0"/>
              </a:rPr>
              <a:t> psychologické poradenství a sociální poradenství, pomoc je poskytována podle zákona č. 108/2006 Sb., o sociálních službách, </a:t>
            </a:r>
          </a:p>
          <a:p>
            <a:pPr algn="just"/>
            <a:r>
              <a:rPr lang="cs-CZ" sz="2400" b="1" dirty="0" smtClean="0">
                <a:cs typeface="Times New Roman" pitchFamily="18" charset="0"/>
              </a:rPr>
              <a:t>b)</a:t>
            </a:r>
            <a:r>
              <a:rPr lang="cs-CZ" sz="2400" dirty="0" smtClean="0">
                <a:cs typeface="Times New Roman" pitchFamily="18" charset="0"/>
              </a:rPr>
              <a:t> právní pomoc, která je poskytována podle zákona č. 85/1996 Sb., o advokacii, </a:t>
            </a:r>
          </a:p>
          <a:p>
            <a:pPr algn="just"/>
            <a:r>
              <a:rPr lang="cs-CZ" sz="2400" b="1" dirty="0" smtClean="0">
                <a:cs typeface="Times New Roman" pitchFamily="18" charset="0"/>
              </a:rPr>
              <a:t>c) </a:t>
            </a:r>
            <a:r>
              <a:rPr lang="cs-CZ" sz="2400" dirty="0" smtClean="0">
                <a:cs typeface="Times New Roman" pitchFamily="18" charset="0"/>
              </a:rPr>
              <a:t>právní informace a retroaktivní programy dle ZOB. Odbornou pomoc poskytují po dobu účelu pomoci.</a:t>
            </a:r>
          </a:p>
          <a:p>
            <a:pPr algn="just">
              <a:buNone/>
            </a:pPr>
            <a:r>
              <a:rPr lang="cs-CZ" sz="2400" dirty="0" smtClean="0">
                <a:cs typeface="Times New Roman" pitchFamily="18" charset="0"/>
              </a:rPr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9981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§ 5 Bezplatná odborná pomoc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sz="2400" dirty="0" smtClean="0">
                <a:cs typeface="Times New Roman" pitchFamily="18" charset="0"/>
              </a:rPr>
              <a:t>Odst. 1) Základními podmínkami pro poskytnutí </a:t>
            </a:r>
            <a:r>
              <a:rPr lang="cs-CZ" sz="2400" b="1" dirty="0" smtClean="0">
                <a:cs typeface="Times New Roman" pitchFamily="18" charset="0"/>
              </a:rPr>
              <a:t>bezplatné</a:t>
            </a:r>
            <a:r>
              <a:rPr lang="cs-CZ" sz="2400" dirty="0" smtClean="0">
                <a:cs typeface="Times New Roman" pitchFamily="18" charset="0"/>
              </a:rPr>
              <a:t> pomoci jsou:</a:t>
            </a:r>
          </a:p>
          <a:p>
            <a:pPr algn="just">
              <a:buNone/>
            </a:pPr>
            <a:r>
              <a:rPr lang="cs-CZ" sz="2400" dirty="0" smtClean="0">
                <a:cs typeface="Times New Roman" pitchFamily="18" charset="0"/>
              </a:rPr>
              <a:t>-    </a:t>
            </a:r>
            <a:r>
              <a:rPr lang="cs-CZ" sz="2400" b="1" dirty="0" smtClean="0">
                <a:cs typeface="Times New Roman" pitchFamily="18" charset="0"/>
              </a:rPr>
              <a:t>žádost oběti</a:t>
            </a:r>
            <a:r>
              <a:rPr lang="cs-CZ" sz="2400" dirty="0" smtClean="0">
                <a:cs typeface="Times New Roman" pitchFamily="18" charset="0"/>
              </a:rPr>
              <a:t>, která může být písemná i neformální</a:t>
            </a:r>
          </a:p>
          <a:p>
            <a:pPr algn="just">
              <a:buNone/>
            </a:pPr>
            <a:r>
              <a:rPr lang="cs-CZ" sz="2400" dirty="0" smtClean="0">
                <a:cs typeface="Times New Roman" pitchFamily="18" charset="0"/>
              </a:rPr>
              <a:t>-  </a:t>
            </a:r>
            <a:r>
              <a:rPr lang="cs-CZ" sz="2400" b="1" dirty="0" smtClean="0"/>
              <a:t>sk</a:t>
            </a:r>
            <a:r>
              <a:rPr lang="cs-CZ" sz="2400" b="1" dirty="0" smtClean="0">
                <a:cs typeface="Times New Roman" pitchFamily="18" charset="0"/>
              </a:rPr>
              <a:t>utečná potřeba pomoci</a:t>
            </a:r>
            <a:r>
              <a:rPr lang="cs-CZ" sz="2400" dirty="0" smtClean="0">
                <a:cs typeface="Times New Roman" pitchFamily="18" charset="0"/>
              </a:rPr>
              <a:t>, kdy subjekt posoudí, zda oběť pomoc skutečně potřebuje,</a:t>
            </a:r>
          </a:p>
          <a:p>
            <a:pPr algn="just">
              <a:buNone/>
            </a:pPr>
            <a:r>
              <a:rPr lang="cs-CZ" sz="2400" dirty="0" smtClean="0">
                <a:cs typeface="Times New Roman" pitchFamily="18" charset="0"/>
              </a:rPr>
              <a:t>-    </a:t>
            </a:r>
            <a:r>
              <a:rPr lang="cs-CZ" sz="2400" b="1" dirty="0" smtClean="0">
                <a:cs typeface="Times New Roman" pitchFamily="18" charset="0"/>
              </a:rPr>
              <a:t>oběť patří mezi zvlášť zranitelné oběti</a:t>
            </a:r>
            <a:r>
              <a:rPr lang="cs-CZ" sz="24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cs-CZ" sz="2400" dirty="0" smtClean="0">
                <a:cs typeface="Times New Roman" pitchFamily="18" charset="0"/>
              </a:rPr>
              <a:t>To neplatí u oběti trestného činu zanedbání povinné výživy (§ 196 trestního zákoníku), byť jde o děti, pokud nevzniklo nebezpečí nouze nebo trvale nepříznivý následek.</a:t>
            </a:r>
          </a:p>
          <a:p>
            <a:pPr algn="just"/>
            <a:endParaRPr lang="cs-CZ" sz="2400" dirty="0" smtClean="0">
              <a:cs typeface="Times New Roman" pitchFamily="18" charset="0"/>
            </a:endParaRPr>
          </a:p>
          <a:p>
            <a:pPr algn="just"/>
            <a:r>
              <a:rPr lang="cs-CZ" sz="2400" dirty="0" smtClean="0">
                <a:cs typeface="Times New Roman" pitchFamily="18" charset="0"/>
              </a:rPr>
              <a:t>Odst. 2) Subjekty mohou poskytovat </a:t>
            </a:r>
            <a:r>
              <a:rPr lang="cs-CZ" sz="2400" b="1" dirty="0" smtClean="0">
                <a:cs typeface="Times New Roman" pitchFamily="18" charset="0"/>
              </a:rPr>
              <a:t>bezplatně </a:t>
            </a:r>
            <a:r>
              <a:rPr lang="cs-CZ" sz="2400" dirty="0" smtClean="0">
                <a:cs typeface="Times New Roman" pitchFamily="18" charset="0"/>
              </a:rPr>
              <a:t>pomoc</a:t>
            </a:r>
            <a:r>
              <a:rPr lang="cs-CZ" sz="2400" b="1" dirty="0" smtClean="0">
                <a:cs typeface="Times New Roman" pitchFamily="18" charset="0"/>
              </a:rPr>
              <a:t> </a:t>
            </a:r>
            <a:r>
              <a:rPr lang="cs-CZ" sz="2400" dirty="0" smtClean="0">
                <a:cs typeface="Times New Roman" pitchFamily="18" charset="0"/>
              </a:rPr>
              <a:t>i</a:t>
            </a:r>
            <a:r>
              <a:rPr lang="cs-CZ" sz="2400" b="1" dirty="0" smtClean="0">
                <a:cs typeface="Times New Roman" pitchFamily="18" charset="0"/>
              </a:rPr>
              <a:t> jiným </a:t>
            </a:r>
            <a:r>
              <a:rPr lang="cs-CZ" sz="2400" dirty="0" smtClean="0">
                <a:cs typeface="Times New Roman" pitchFamily="18" charset="0"/>
              </a:rPr>
              <a:t>obětem.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1839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71600" y="704088"/>
            <a:ext cx="7791400" cy="63668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>Počet případů s </a:t>
            </a:r>
            <a:r>
              <a:rPr lang="cs-CZ" sz="3600" b="1" dirty="0" smtClean="0"/>
              <a:t>incidentem DN </a:t>
            </a:r>
            <a:r>
              <a:rPr lang="cs-CZ" sz="3600" b="1" dirty="0" smtClean="0"/>
              <a:t>– porovnání </a:t>
            </a:r>
            <a:endParaRPr lang="cs-CZ" sz="3600" b="1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851067"/>
              </p:ext>
            </p:extLst>
          </p:nvPr>
        </p:nvGraphicFramePr>
        <p:xfrm>
          <a:off x="1115617" y="1700808"/>
          <a:ext cx="6475991" cy="4260187"/>
        </p:xfrm>
        <a:graphic>
          <a:graphicData uri="http://schemas.openxmlformats.org/drawingml/2006/table">
            <a:tbl>
              <a:tblPr/>
              <a:tblGrid>
                <a:gridCol w="787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4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1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37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2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91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91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91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91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0252">
                <a:tc>
                  <a:txBody>
                    <a:bodyPr/>
                    <a:lstStyle/>
                    <a:p>
                      <a:pPr algn="l"/>
                      <a:endParaRPr lang="cs-CZ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2012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2013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2014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2015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2016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2017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2018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FF0000"/>
                          </a:solidFill>
                          <a:effectLst/>
                        </a:rPr>
                        <a:t>∑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667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CPR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717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KRPA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274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454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532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672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667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173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2 773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KRPB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445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454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435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671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665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794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154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3 618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KRPC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370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382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477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351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351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345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69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2 345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KRPE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448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466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435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447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466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407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64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2 733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 dirty="0">
                          <a:solidFill>
                            <a:srgbClr val="000000"/>
                          </a:solidFill>
                          <a:effectLst/>
                        </a:rPr>
                        <a:t>KRPH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46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38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38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43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137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296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30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628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814">
                <a:tc>
                  <a:txBody>
                    <a:bodyPr/>
                    <a:lstStyle/>
                    <a:p>
                      <a:pPr algn="l"/>
                      <a:r>
                        <a:rPr lang="cs-CZ" sz="1100" b="1" dirty="0">
                          <a:solidFill>
                            <a:srgbClr val="000000"/>
                          </a:solidFill>
                          <a:effectLst/>
                        </a:rPr>
                        <a:t>KRPJ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349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431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374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392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366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323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69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2 304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942"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chemeClr val="tx1"/>
                          </a:solidFill>
                          <a:effectLst/>
                        </a:rPr>
                        <a:t>KRPK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212</a:t>
                      </a:r>
                      <a:endParaRPr lang="cs-CZ" sz="1800" b="1" u="non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202</a:t>
                      </a:r>
                      <a:endParaRPr lang="cs-CZ" sz="1800" b="1" u="non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237</a:t>
                      </a:r>
                      <a:endParaRPr lang="cs-CZ" sz="1800" b="1" u="non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u="none" smtClean="0">
                          <a:solidFill>
                            <a:schemeClr val="tx1"/>
                          </a:solidFill>
                          <a:effectLst/>
                        </a:rPr>
                        <a:t>216</a:t>
                      </a:r>
                      <a:endParaRPr lang="cs-CZ" sz="1800" b="1" u="non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212</a:t>
                      </a:r>
                      <a:endParaRPr lang="cs-CZ" sz="1800" b="1" u="non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202</a:t>
                      </a:r>
                      <a:endParaRPr lang="cs-CZ" sz="1800" b="1" u="non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u="none" dirty="0" smtClean="0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cs-CZ" sz="1800" b="1" u="none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1 314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KRPL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202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187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269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252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263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325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45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1 543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KRPM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1164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950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867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890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791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797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102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5 471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KRPP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134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122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125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116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123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110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16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746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KRPS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319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327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282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310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280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280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56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1 854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KRPT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1022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862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896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868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983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951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143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5 725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KRPU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490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551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498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523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592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615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97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3 366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3921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KRPZ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516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633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685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420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689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603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u="none" dirty="0" smtClean="0">
                          <a:solidFill>
                            <a:srgbClr val="000000"/>
                          </a:solidFill>
                          <a:effectLst/>
                        </a:rPr>
                        <a:t>107</a:t>
                      </a:r>
                      <a:endParaRPr lang="cs-CZ" sz="1200" u="non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3 653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50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704088"/>
            <a:ext cx="8079432" cy="708688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Počet případů s vykázáním - porovnání</a:t>
            </a:r>
            <a:endParaRPr lang="cs-CZ" sz="3600" b="1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739139"/>
              </p:ext>
            </p:extLst>
          </p:nvPr>
        </p:nvGraphicFramePr>
        <p:xfrm>
          <a:off x="971600" y="1844824"/>
          <a:ext cx="6552728" cy="4233323"/>
        </p:xfrm>
        <a:graphic>
          <a:graphicData uri="http://schemas.openxmlformats.org/drawingml/2006/table">
            <a:tbl>
              <a:tblPr/>
              <a:tblGrid>
                <a:gridCol w="1044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9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9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90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908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51388">
                <a:tc>
                  <a:txBody>
                    <a:bodyPr/>
                    <a:lstStyle/>
                    <a:p>
                      <a:pPr algn="l"/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2012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2013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2014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2015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2016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2017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</a:rPr>
                        <a:t>2018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b="1" dirty="0">
                          <a:solidFill>
                            <a:srgbClr val="FF0000"/>
                          </a:solidFill>
                          <a:effectLst/>
                        </a:rPr>
                        <a:t>∑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C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762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CPR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b="1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 dirty="0">
                          <a:solidFill>
                            <a:srgbClr val="000000"/>
                          </a:solidFill>
                          <a:effectLst/>
                        </a:rPr>
                        <a:t>KRPA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142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220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204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214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208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24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1 012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KRPB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135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125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114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119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117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106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18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734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KRPC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57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51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56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53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57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9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333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KRPE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98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76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83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82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65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9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483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KRPH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32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36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35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36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59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121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13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337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KRPJ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35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60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73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70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55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48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18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359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143"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KRPK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106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121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94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92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86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 smtClean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</a:rPr>
                        <a:t>610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KRPL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57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43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102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79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84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80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459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KRPM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104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98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87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110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95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94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602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KRPP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20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42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32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29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33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185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KRPS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64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72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118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106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114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105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596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KRPT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77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83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135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119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122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117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670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1388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KRPU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192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153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141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162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183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206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34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1 071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0372">
                <a:tc>
                  <a:txBody>
                    <a:bodyPr/>
                    <a:lstStyle/>
                    <a:p>
                      <a:pPr algn="l"/>
                      <a:r>
                        <a:rPr lang="cs-CZ" sz="1100" b="1">
                          <a:solidFill>
                            <a:srgbClr val="000000"/>
                          </a:solidFill>
                          <a:effectLst/>
                        </a:rPr>
                        <a:t>KRPZ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45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62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84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77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55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60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</a:rPr>
                        <a:t>13</a:t>
                      </a:r>
                      <a:endParaRPr lang="cs-CZ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</a:rPr>
                        <a:t>396</a:t>
                      </a:r>
                    </a:p>
                  </a:txBody>
                  <a:tcPr marL="23446" marR="23446" marT="23446" marB="23446" anchor="ctr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21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704088"/>
            <a:ext cx="8003232" cy="708688"/>
          </a:xfrm>
        </p:spPr>
        <p:txBody>
          <a:bodyPr>
            <a:normAutofit/>
          </a:bodyPr>
          <a:lstStyle/>
          <a:p>
            <a:pPr algn="ctr"/>
            <a:r>
              <a:rPr lang="cs-CZ" sz="3600" b="1" dirty="0" smtClean="0"/>
              <a:t>Vzdělávání policistů v oblasti DN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07768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cs-CZ" sz="3600" dirty="0" smtClean="0"/>
              <a:t>Školení všech metodiků obvodních oddělení na domácího násilí v měsíci prosinci 2017 a únoru 2018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cs-CZ" sz="3600" dirty="0" smtClean="0"/>
              <a:t>Proškolení metodiků KŘ na Policejním prezidiu Policie ČR – únor 2018</a:t>
            </a:r>
            <a:endParaRPr lang="cs-CZ" sz="3600" dirty="0"/>
          </a:p>
          <a:p>
            <a:pPr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cs-CZ" sz="3600" dirty="0" smtClean="0"/>
              <a:t>Připravovaný IMZ pro metodiky a specialisty po linii domácího násilí, obětí TČ a mládeže – květen 2018 (za přítomnosti dalších subjektů – IC, OSZ,OS a dalších)</a:t>
            </a:r>
          </a:p>
          <a:p>
            <a:pPr marL="0" indent="0" algn="just">
              <a:buNone/>
            </a:pPr>
            <a:endParaRPr lang="cs-CZ" sz="2800" dirty="0"/>
          </a:p>
          <a:p>
            <a:pPr marL="0" indent="0" algn="just">
              <a:buNone/>
            </a:pPr>
            <a:endParaRPr lang="cs-CZ" sz="2800" dirty="0" smtClean="0"/>
          </a:p>
          <a:p>
            <a:pPr marL="0" indent="0" algn="just">
              <a:buNone/>
            </a:pPr>
            <a:r>
              <a:rPr lang="cs-CZ" sz="3300" b="1" dirty="0" smtClean="0">
                <a:solidFill>
                  <a:schemeClr val="tx2"/>
                </a:solidFill>
              </a:rPr>
              <a:t>Pozornost </a:t>
            </a:r>
            <a:r>
              <a:rPr lang="cs-CZ" sz="3300" b="1" dirty="0">
                <a:solidFill>
                  <a:schemeClr val="tx2"/>
                </a:solidFill>
              </a:rPr>
              <a:t>věnována následujícím </a:t>
            </a:r>
            <a:r>
              <a:rPr lang="cs-CZ" sz="3300" b="1" dirty="0" smtClean="0">
                <a:solidFill>
                  <a:schemeClr val="tx2"/>
                </a:solidFill>
              </a:rPr>
              <a:t>otázkám</a:t>
            </a:r>
            <a:r>
              <a:rPr lang="cs-CZ" sz="3300" dirty="0" smtClean="0"/>
              <a:t>:</a:t>
            </a:r>
            <a:endParaRPr lang="cs-CZ" sz="3300" dirty="0"/>
          </a:p>
          <a:p>
            <a:pPr marL="0" indent="0">
              <a:buNone/>
            </a:pPr>
            <a:endParaRPr lang="cs-CZ" sz="2900" dirty="0"/>
          </a:p>
          <a:p>
            <a:pPr lvl="0"/>
            <a:r>
              <a:rPr lang="cs-CZ" sz="3300" dirty="0"/>
              <a:t>dokazování</a:t>
            </a:r>
          </a:p>
          <a:p>
            <a:pPr lvl="0"/>
            <a:r>
              <a:rPr lang="cs-CZ" sz="3300" dirty="0"/>
              <a:t>procesní problematika</a:t>
            </a:r>
          </a:p>
          <a:p>
            <a:pPr lvl="0"/>
            <a:r>
              <a:rPr lang="cs-CZ" sz="3300" dirty="0"/>
              <a:t>metodika</a:t>
            </a:r>
          </a:p>
          <a:p>
            <a:pPr lvl="0"/>
            <a:r>
              <a:rPr lang="cs-CZ" sz="3300" dirty="0"/>
              <a:t>spolupráce s neziskovými organizacemi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427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cs-CZ" sz="3400" b="1" dirty="0" smtClean="0"/>
              <a:t>Krajské ředitelství policie Karlovarského kraje</a:t>
            </a:r>
            <a:endParaRPr lang="cs-CZ" sz="3400" b="1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030988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59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Zákon a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cs-CZ" sz="1600" dirty="0" smtClean="0"/>
              <a:t>Zákon č. 45/2013 Sb., o obětech trestných činů a o změně některých zákonů: </a:t>
            </a:r>
          </a:p>
          <a:p>
            <a:pPr algn="just">
              <a:buNone/>
            </a:pPr>
            <a:r>
              <a:rPr lang="cs-CZ" sz="1600" b="1" dirty="0" smtClean="0">
                <a:cs typeface="Times New Roman" pitchFamily="18" charset="0"/>
              </a:rPr>
              <a:t>Obětí je</a:t>
            </a:r>
            <a:r>
              <a:rPr lang="cs-CZ" sz="1600" dirty="0" smtClean="0">
                <a:cs typeface="Times New Roman" pitchFamily="18" charset="0"/>
              </a:rPr>
              <a:t> pouze </a:t>
            </a:r>
            <a:r>
              <a:rPr lang="cs-CZ" sz="1600" b="1" dirty="0" smtClean="0">
                <a:cs typeface="Times New Roman" pitchFamily="18" charset="0"/>
              </a:rPr>
              <a:t>fyzická osoba</a:t>
            </a:r>
            <a:r>
              <a:rPr lang="cs-CZ" sz="1600" dirty="0" smtClean="0">
                <a:cs typeface="Times New Roman" pitchFamily="18" charset="0"/>
              </a:rPr>
              <a:t>, neboť může subjektivně pociťovat vzniklou újmu. Je to taková osoba, které </a:t>
            </a:r>
            <a:r>
              <a:rPr lang="cs-CZ" sz="1600" b="1" dirty="0" smtClean="0">
                <a:cs typeface="Times New Roman" pitchFamily="18" charset="0"/>
              </a:rPr>
              <a:t>bylo nebo mělo být trestným činem</a:t>
            </a:r>
            <a:r>
              <a:rPr lang="cs-CZ" sz="1600" dirty="0" smtClean="0"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cs-CZ" sz="1600" dirty="0" smtClean="0">
                <a:cs typeface="Times New Roman" pitchFamily="18" charset="0"/>
              </a:rPr>
              <a:t>a)   </a:t>
            </a:r>
            <a:r>
              <a:rPr lang="cs-CZ" sz="1600" b="1" dirty="0" smtClean="0">
                <a:cs typeface="Times New Roman" pitchFamily="18" charset="0"/>
              </a:rPr>
              <a:t>ublíženo na zdraví</a:t>
            </a:r>
            <a:r>
              <a:rPr lang="cs-CZ" sz="1600" dirty="0" smtClean="0"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cs-CZ" sz="1600" dirty="0" smtClean="0">
                <a:cs typeface="Times New Roman" pitchFamily="18" charset="0"/>
              </a:rPr>
              <a:t>b)   </a:t>
            </a:r>
            <a:r>
              <a:rPr lang="cs-CZ" sz="1600" b="1" dirty="0" smtClean="0">
                <a:cs typeface="Times New Roman" pitchFamily="18" charset="0"/>
              </a:rPr>
              <a:t>způsobena</a:t>
            </a:r>
            <a:r>
              <a:rPr lang="cs-CZ" sz="1600" dirty="0" smtClean="0">
                <a:cs typeface="Times New Roman" pitchFamily="18" charset="0"/>
              </a:rPr>
              <a:t> </a:t>
            </a:r>
            <a:r>
              <a:rPr lang="cs-CZ" sz="1600" b="1" dirty="0" smtClean="0">
                <a:cs typeface="Times New Roman" pitchFamily="18" charset="0"/>
              </a:rPr>
              <a:t>majetková i nemajetková újma</a:t>
            </a:r>
            <a:r>
              <a:rPr lang="cs-CZ" sz="1600" dirty="0" smtClean="0"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cs-CZ" sz="1600" dirty="0" smtClean="0">
                <a:cs typeface="Times New Roman" pitchFamily="18" charset="0"/>
              </a:rPr>
              <a:t>c)   nebo </a:t>
            </a:r>
            <a:r>
              <a:rPr lang="cs-CZ" sz="1600" b="1" dirty="0" smtClean="0">
                <a:cs typeface="Times New Roman" pitchFamily="18" charset="0"/>
              </a:rPr>
              <a:t>na jejíž úkor se pachatel obohatil</a:t>
            </a:r>
            <a:r>
              <a:rPr lang="cs-CZ" sz="1600" dirty="0" smtClean="0">
                <a:cs typeface="Times New Roman" pitchFamily="18" charset="0"/>
              </a:rPr>
              <a:t>. </a:t>
            </a:r>
          </a:p>
          <a:p>
            <a:pPr marL="0" indent="0" algn="just">
              <a:buNone/>
              <a:defRPr/>
            </a:pPr>
            <a:endParaRPr lang="cs-CZ" sz="1600" dirty="0" smtClean="0"/>
          </a:p>
          <a:p>
            <a:pPr marL="0" indent="0" algn="just">
              <a:buNone/>
              <a:defRPr/>
            </a:pPr>
            <a:r>
              <a:rPr lang="cs-CZ" sz="1600" dirty="0" smtClean="0"/>
              <a:t>Zákon </a:t>
            </a:r>
            <a:r>
              <a:rPr lang="cs-CZ" sz="1600" dirty="0"/>
              <a:t>upravuje zejména tato práva obětí</a:t>
            </a:r>
          </a:p>
          <a:p>
            <a:pPr lvl="1" algn="just">
              <a:defRPr/>
            </a:pPr>
            <a:r>
              <a:rPr lang="cs-CZ" sz="1600" dirty="0"/>
              <a:t>právo na poskytnutí odborné pomoci</a:t>
            </a:r>
          </a:p>
          <a:p>
            <a:pPr lvl="1" algn="just">
              <a:defRPr/>
            </a:pPr>
            <a:r>
              <a:rPr lang="cs-CZ" sz="1600" dirty="0"/>
              <a:t>právo na informace</a:t>
            </a:r>
          </a:p>
          <a:p>
            <a:pPr lvl="1" algn="just">
              <a:defRPr/>
            </a:pPr>
            <a:r>
              <a:rPr lang="cs-CZ" sz="1600" dirty="0"/>
              <a:t>právo na ochranu soukromí</a:t>
            </a:r>
          </a:p>
          <a:p>
            <a:pPr lvl="1" algn="just">
              <a:defRPr/>
            </a:pPr>
            <a:r>
              <a:rPr lang="cs-CZ" sz="1600" dirty="0"/>
              <a:t>právo na ochranu před sekundární viktimizací ze strany OČTŘ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5869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332656"/>
            <a:ext cx="8640960" cy="6192688"/>
          </a:xfrm>
        </p:spPr>
        <p:txBody>
          <a:bodyPr>
            <a:normAutofit/>
          </a:bodyPr>
          <a:lstStyle/>
          <a:p>
            <a:pPr algn="just"/>
            <a:r>
              <a:rPr lang="cs-CZ" sz="2000" u="sng" dirty="0" smtClean="0">
                <a:cs typeface="Times New Roman" pitchFamily="18" charset="0"/>
              </a:rPr>
              <a:t>Další osoby v postavení oběti:</a:t>
            </a:r>
            <a:endParaRPr lang="cs-CZ" sz="2000" dirty="0" smtClean="0">
              <a:cs typeface="Times New Roman" pitchFamily="18" charset="0"/>
            </a:endParaRPr>
          </a:p>
          <a:p>
            <a:pPr algn="just">
              <a:buNone/>
            </a:pPr>
            <a:r>
              <a:rPr lang="cs-CZ" sz="1600" dirty="0" smtClean="0">
                <a:cs typeface="Times New Roman" pitchFamily="18" charset="0"/>
              </a:rPr>
              <a:t>Pokud byla oběti způsobena </a:t>
            </a:r>
            <a:r>
              <a:rPr lang="cs-CZ" sz="1600" b="1" dirty="0" smtClean="0">
                <a:cs typeface="Times New Roman" pitchFamily="18" charset="0"/>
              </a:rPr>
              <a:t>smrt</a:t>
            </a:r>
            <a:r>
              <a:rPr lang="cs-CZ" sz="1600" dirty="0" smtClean="0">
                <a:cs typeface="Times New Roman" pitchFamily="18" charset="0"/>
              </a:rPr>
              <a:t>, považuje se za oběť též:</a:t>
            </a:r>
          </a:p>
          <a:p>
            <a:pPr algn="just">
              <a:buNone/>
            </a:pPr>
            <a:r>
              <a:rPr lang="cs-CZ" sz="1600" dirty="0" smtClean="0">
                <a:cs typeface="Times New Roman" pitchFamily="18" charset="0"/>
              </a:rPr>
              <a:t>- její </a:t>
            </a:r>
            <a:r>
              <a:rPr lang="cs-CZ" sz="1600" b="1" dirty="0" smtClean="0">
                <a:cs typeface="Times New Roman" pitchFamily="18" charset="0"/>
              </a:rPr>
              <a:t>příbuzný v pokolení přímém</a:t>
            </a:r>
            <a:r>
              <a:rPr lang="cs-CZ" sz="1600" dirty="0" smtClean="0"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cs-CZ" sz="1600" dirty="0" smtClean="0">
                <a:cs typeface="Times New Roman" pitchFamily="18" charset="0"/>
              </a:rPr>
              <a:t>- </a:t>
            </a:r>
            <a:r>
              <a:rPr lang="cs-CZ" sz="1600" b="1" dirty="0" smtClean="0">
                <a:cs typeface="Times New Roman" pitchFamily="18" charset="0"/>
              </a:rPr>
              <a:t>sourozenec</a:t>
            </a:r>
            <a:r>
              <a:rPr lang="cs-CZ" sz="1600" dirty="0" smtClean="0">
                <a:cs typeface="Times New Roman" pitchFamily="18" charset="0"/>
              </a:rPr>
              <a:t>, </a:t>
            </a:r>
          </a:p>
          <a:p>
            <a:pPr algn="just">
              <a:buNone/>
            </a:pPr>
            <a:r>
              <a:rPr lang="cs-CZ" sz="1600" dirty="0" smtClean="0">
                <a:cs typeface="Times New Roman" pitchFamily="18" charset="0"/>
              </a:rPr>
              <a:t>- </a:t>
            </a:r>
            <a:r>
              <a:rPr lang="cs-CZ" sz="1600" b="1" dirty="0" smtClean="0">
                <a:cs typeface="Times New Roman" pitchFamily="18" charset="0"/>
              </a:rPr>
              <a:t>osvojenec</a:t>
            </a:r>
            <a:r>
              <a:rPr lang="cs-CZ" sz="1600" dirty="0" smtClean="0"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cs-CZ" sz="1600" dirty="0" smtClean="0">
                <a:cs typeface="Times New Roman" pitchFamily="18" charset="0"/>
              </a:rPr>
              <a:t>- </a:t>
            </a:r>
            <a:r>
              <a:rPr lang="cs-CZ" sz="1600" b="1" dirty="0" smtClean="0">
                <a:cs typeface="Times New Roman" pitchFamily="18" charset="0"/>
              </a:rPr>
              <a:t>osvojitel</a:t>
            </a:r>
            <a:r>
              <a:rPr lang="cs-CZ" sz="1600" dirty="0" smtClean="0">
                <a:cs typeface="Times New Roman" pitchFamily="18" charset="0"/>
              </a:rPr>
              <a:t>, </a:t>
            </a:r>
          </a:p>
          <a:p>
            <a:pPr algn="just">
              <a:buFontTx/>
              <a:buChar char="-"/>
            </a:pPr>
            <a:r>
              <a:rPr lang="cs-CZ" sz="1600" b="1" dirty="0" smtClean="0">
                <a:cs typeface="Times New Roman" pitchFamily="18" charset="0"/>
              </a:rPr>
              <a:t>manžel</a:t>
            </a:r>
            <a:r>
              <a:rPr lang="cs-CZ" sz="1600" dirty="0" smtClean="0">
                <a:cs typeface="Times New Roman" pitchFamily="18" charset="0"/>
              </a:rPr>
              <a:t> nebo </a:t>
            </a:r>
            <a:r>
              <a:rPr lang="cs-CZ" sz="1600" b="1" dirty="0" smtClean="0">
                <a:cs typeface="Times New Roman" pitchFamily="18" charset="0"/>
              </a:rPr>
              <a:t>registrovaný partner</a:t>
            </a:r>
            <a:r>
              <a:rPr lang="cs-CZ" sz="1600" dirty="0" smtClean="0">
                <a:cs typeface="Times New Roman" pitchFamily="18" charset="0"/>
              </a:rPr>
              <a:t> nebo </a:t>
            </a:r>
            <a:r>
              <a:rPr lang="cs-CZ" sz="1600" b="1" dirty="0" smtClean="0">
                <a:cs typeface="Times New Roman" pitchFamily="18" charset="0"/>
              </a:rPr>
              <a:t>druh</a:t>
            </a:r>
            <a:r>
              <a:rPr lang="cs-CZ" sz="1600" dirty="0" smtClean="0">
                <a:cs typeface="Times New Roman" pitchFamily="18" charset="0"/>
              </a:rPr>
              <a:t>, je-li osobou blízkou.</a:t>
            </a:r>
          </a:p>
          <a:p>
            <a:pPr algn="just">
              <a:buFontTx/>
              <a:buChar char="-"/>
            </a:pPr>
            <a:endParaRPr lang="cs-CZ" sz="1600" dirty="0" smtClean="0">
              <a:cs typeface="Times New Roman" pitchFamily="18" charset="0"/>
            </a:endParaRPr>
          </a:p>
          <a:p>
            <a:r>
              <a:rPr lang="cs-CZ" sz="2000" u="sng" dirty="0" smtClean="0">
                <a:cs typeface="Times New Roman" pitchFamily="18" charset="0"/>
              </a:rPr>
              <a:t>Zvlášť zranitelná oběť</a:t>
            </a:r>
            <a:endParaRPr lang="cs-CZ" sz="2000" dirty="0" smtClean="0"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cs-CZ" sz="2000" dirty="0" smtClean="0">
                <a:cs typeface="Times New Roman" pitchFamily="18" charset="0"/>
              </a:rPr>
              <a:t>- </a:t>
            </a:r>
            <a:r>
              <a:rPr lang="cs-CZ" sz="1600" b="1" dirty="0" smtClean="0">
                <a:cs typeface="Times New Roman" pitchFamily="18" charset="0"/>
              </a:rPr>
              <a:t>dítě </a:t>
            </a:r>
            <a:r>
              <a:rPr lang="cs-CZ" sz="1600" dirty="0">
                <a:cs typeface="Times New Roman" pitchFamily="18" charset="0"/>
              </a:rPr>
              <a:t>(osoba </a:t>
            </a:r>
            <a:r>
              <a:rPr lang="cs-CZ" sz="1600" b="1" dirty="0">
                <a:cs typeface="Times New Roman" pitchFamily="18" charset="0"/>
              </a:rPr>
              <a:t>mladší 18</a:t>
            </a:r>
            <a:r>
              <a:rPr lang="cs-CZ" sz="1600" dirty="0">
                <a:cs typeface="Times New Roman" pitchFamily="18" charset="0"/>
              </a:rPr>
              <a:t> let!!!!)</a:t>
            </a:r>
          </a:p>
          <a:p>
            <a:pPr algn="just">
              <a:buFontTx/>
              <a:buChar char="-"/>
              <a:defRPr/>
            </a:pPr>
            <a:r>
              <a:rPr lang="cs-CZ" sz="1600" dirty="0" smtClean="0">
                <a:cs typeface="Times New Roman" pitchFamily="18" charset="0"/>
              </a:rPr>
              <a:t>osoba</a:t>
            </a:r>
            <a:r>
              <a:rPr lang="cs-CZ" sz="1600" dirty="0">
                <a:cs typeface="Times New Roman" pitchFamily="18" charset="0"/>
              </a:rPr>
              <a:t>, která </a:t>
            </a:r>
            <a:r>
              <a:rPr lang="cs-CZ" sz="1600" b="1" dirty="0">
                <a:cs typeface="Times New Roman" pitchFamily="18" charset="0"/>
              </a:rPr>
              <a:t>je postižena</a:t>
            </a:r>
            <a:r>
              <a:rPr lang="cs-CZ" sz="1600" dirty="0">
                <a:cs typeface="Times New Roman" pitchFamily="18" charset="0"/>
              </a:rPr>
              <a:t> fyzickým, mentálním nebo psychickým handicapem nebo smyslovým poškozením, které může bránit jejímu plnému uplatnění ve společnosti, </a:t>
            </a:r>
            <a:endParaRPr lang="cs-CZ" sz="1600" dirty="0" smtClean="0">
              <a:cs typeface="Times New Roman" pitchFamily="18" charset="0"/>
            </a:endParaRPr>
          </a:p>
          <a:p>
            <a:pPr algn="just">
              <a:buFontTx/>
              <a:buChar char="-"/>
              <a:defRPr/>
            </a:pPr>
            <a:r>
              <a:rPr lang="cs-CZ" sz="1600" b="1" dirty="0" smtClean="0">
                <a:cs typeface="Times New Roman" pitchFamily="18" charset="0"/>
              </a:rPr>
              <a:t>oběť </a:t>
            </a:r>
            <a:r>
              <a:rPr lang="cs-CZ" sz="1600" b="1" dirty="0">
                <a:cs typeface="Times New Roman" pitchFamily="18" charset="0"/>
              </a:rPr>
              <a:t>trestného činu obchodování s lidmi</a:t>
            </a:r>
            <a:r>
              <a:rPr lang="cs-CZ" sz="1600" dirty="0">
                <a:cs typeface="Times New Roman" pitchFamily="18" charset="0"/>
              </a:rPr>
              <a:t> (§ 168 trestního zákoníku</a:t>
            </a:r>
            <a:r>
              <a:rPr lang="cs-CZ" sz="1600" dirty="0" smtClean="0">
                <a:cs typeface="Times New Roman" pitchFamily="18" charset="0"/>
              </a:rPr>
              <a:t>), </a:t>
            </a:r>
          </a:p>
          <a:p>
            <a:pPr algn="just">
              <a:buFontTx/>
              <a:buChar char="-"/>
              <a:defRPr/>
            </a:pPr>
            <a:r>
              <a:rPr lang="cs-CZ" sz="1600" dirty="0">
                <a:cs typeface="Times New Roman" pitchFamily="18" charset="0"/>
              </a:rPr>
              <a:t>oběť </a:t>
            </a:r>
            <a:r>
              <a:rPr lang="cs-CZ" sz="1600" b="1" dirty="0">
                <a:cs typeface="Times New Roman" pitchFamily="18" charset="0"/>
              </a:rPr>
              <a:t>trestného činu proti lidské důstojnosti v sexuální oblasti</a:t>
            </a:r>
            <a:r>
              <a:rPr lang="cs-CZ" sz="1600" dirty="0">
                <a:cs typeface="Times New Roman" pitchFamily="18" charset="0"/>
              </a:rPr>
              <a:t> (např. znásilnění, sexuální nátlak, soulož mezi příbuznými, kuplířství, šíření pornografie), </a:t>
            </a:r>
            <a:endParaRPr lang="cs-CZ" sz="1600" dirty="0" smtClean="0">
              <a:cs typeface="Times New Roman" pitchFamily="18" charset="0"/>
            </a:endParaRPr>
          </a:p>
          <a:p>
            <a:pPr algn="just">
              <a:buFontTx/>
              <a:buChar char="-"/>
              <a:defRPr/>
            </a:pPr>
            <a:r>
              <a:rPr lang="cs-CZ" sz="1600" dirty="0">
                <a:cs typeface="Times New Roman" pitchFamily="18" charset="0"/>
              </a:rPr>
              <a:t>oběť trestného činu, který zahrnoval </a:t>
            </a:r>
            <a:r>
              <a:rPr lang="cs-CZ" sz="1600" b="1" dirty="0">
                <a:cs typeface="Times New Roman" pitchFamily="18" charset="0"/>
              </a:rPr>
              <a:t>násilí nebo pohrůžku násilím</a:t>
            </a:r>
            <a:r>
              <a:rPr lang="cs-CZ" sz="1600" dirty="0">
                <a:cs typeface="Times New Roman" pitchFamily="18" charset="0"/>
              </a:rPr>
              <a:t> (např. ublížení na zdraví, loupež, braní rukojmí, vydírání, týrání osoby žijící ve společném obydlí, nebezpečné vyhrožování, nebezpečné pronásledování), </a:t>
            </a:r>
            <a:r>
              <a:rPr lang="cs-CZ" sz="1600" b="1" dirty="0">
                <a:cs typeface="Times New Roman" pitchFamily="18" charset="0"/>
              </a:rPr>
              <a:t>vždy</a:t>
            </a:r>
            <a:r>
              <a:rPr lang="cs-CZ" sz="1600" dirty="0">
                <a:cs typeface="Times New Roman" pitchFamily="18" charset="0"/>
              </a:rPr>
              <a:t> s ohledem na věk, pohlaví, rasu, národnost, sexuální orientaci, náboženské vyznání, zdravotní stav, rozumovou vyspělost, schopnost vyjadřovat se, životní situaci nebo s ohledem na vztah k osobě </a:t>
            </a:r>
            <a:r>
              <a:rPr lang="cs-CZ" sz="1600" dirty="0" smtClean="0">
                <a:cs typeface="Times New Roman" pitchFamily="18" charset="0"/>
              </a:rPr>
              <a:t>podezřelé.</a:t>
            </a:r>
            <a:endParaRPr lang="cs-CZ" sz="1600" dirty="0"/>
          </a:p>
          <a:p>
            <a:pPr algn="just">
              <a:buFontTx/>
              <a:buChar char="-"/>
              <a:defRPr/>
            </a:pPr>
            <a:endParaRPr lang="cs-CZ" sz="1600" dirty="0">
              <a:cs typeface="Times New Roman" pitchFamily="18" charset="0"/>
            </a:endParaRPr>
          </a:p>
          <a:p>
            <a:pPr algn="just">
              <a:buFontTx/>
              <a:buChar char="-"/>
              <a:defRPr/>
            </a:pPr>
            <a:endParaRPr lang="cs-CZ" sz="1600" dirty="0" smtClean="0">
              <a:cs typeface="Times New Roman" pitchFamily="18" charset="0"/>
            </a:endParaRPr>
          </a:p>
          <a:p>
            <a:pPr algn="just">
              <a:buFontTx/>
              <a:buChar char="-"/>
              <a:defRPr/>
            </a:pPr>
            <a:endParaRPr lang="cs-CZ" sz="1600" dirty="0">
              <a:cs typeface="Times New Roman" pitchFamily="18" charset="0"/>
            </a:endParaRPr>
          </a:p>
          <a:p>
            <a:pPr algn="just">
              <a:buFontTx/>
              <a:buChar char="-"/>
              <a:defRPr/>
            </a:pPr>
            <a:endParaRPr lang="cs-CZ" sz="1600" dirty="0" smtClean="0">
              <a:cs typeface="Times New Roman" pitchFamily="18" charset="0"/>
            </a:endParaRPr>
          </a:p>
          <a:p>
            <a:pPr algn="just">
              <a:buFontTx/>
              <a:buChar char="-"/>
              <a:defRPr/>
            </a:pPr>
            <a:endParaRPr lang="cs-CZ" sz="1600" dirty="0">
              <a:cs typeface="Times New Roman" pitchFamily="18" charset="0"/>
            </a:endParaRPr>
          </a:p>
          <a:p>
            <a:pPr algn="just">
              <a:buFontTx/>
              <a:buChar char="-"/>
              <a:defRPr/>
            </a:pPr>
            <a:endParaRPr lang="cs-CZ" sz="1600" dirty="0" smtClean="0"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endParaRPr lang="cs-CZ" sz="1600" dirty="0"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6780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86956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cs-CZ" sz="3200" b="1" dirty="0"/>
              <a:t>Metodická činnost policie v oblasti obětí trestných činů a domácího </a:t>
            </a:r>
            <a:r>
              <a:rPr lang="cs-CZ" sz="3200" b="1" dirty="0" smtClean="0"/>
              <a:t>násilí - interní akty řízení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1" y="1845734"/>
            <a:ext cx="7755200" cy="4247562"/>
          </a:xfrm>
        </p:spPr>
        <p:txBody>
          <a:bodyPr>
            <a:normAutofit/>
          </a:bodyPr>
          <a:lstStyle/>
          <a:p>
            <a:pPr algn="just"/>
            <a:r>
              <a:rPr lang="cs-CZ" sz="2200" b="1" dirty="0"/>
              <a:t>POKYN č. 291 policejního prezidenta </a:t>
            </a:r>
            <a:r>
              <a:rPr lang="pl-PL" sz="2200" dirty="0"/>
              <a:t>ze dne 27. listopadu 2017, </a:t>
            </a:r>
            <a:r>
              <a:rPr lang="cs-CZ" sz="2200" b="1" dirty="0"/>
              <a:t>k metodické činnosti v oblasti obětí trestných činů a domácího násilí.</a:t>
            </a:r>
          </a:p>
          <a:p>
            <a:pPr algn="just"/>
            <a:r>
              <a:rPr lang="cs-CZ" sz="2200" b="1" dirty="0"/>
              <a:t>ROZKAZ č. 92 ředitele Krajského ředitelství policie Karlovarského kraje </a:t>
            </a:r>
            <a:r>
              <a:rPr lang="pl-PL" sz="2200" dirty="0"/>
              <a:t>ze dne 12. prosince 2017, </a:t>
            </a:r>
            <a:r>
              <a:rPr lang="cs-CZ" sz="2200" b="1" dirty="0"/>
              <a:t>kterým se upravuje zajišťování metodické činnosti na úseku obětí trestných činů a domácího násilí.</a:t>
            </a:r>
            <a:endParaRPr lang="cs-CZ" sz="2200" dirty="0"/>
          </a:p>
          <a:p>
            <a:pPr algn="just"/>
            <a:r>
              <a:rPr lang="cs-CZ" sz="2200" b="1" dirty="0"/>
              <a:t>POKYN č. 7 náměstka ředitele Krajského ředitelství policie Karlovarského kraje </a:t>
            </a:r>
            <a:r>
              <a:rPr lang="pl-PL" sz="2200" dirty="0"/>
              <a:t>ze dne 13. března 2018, </a:t>
            </a:r>
            <a:r>
              <a:rPr lang="cs-CZ" sz="2200" b="1" dirty="0"/>
              <a:t>kterým se zajišťuje koncepční činnost v oblasti incidentů se znaky domácího násilí při Krajském ředitelství policie Karlovarského kraje</a:t>
            </a:r>
            <a:endParaRPr lang="cs-CZ" sz="2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2017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55289192"/>
              </p:ext>
            </p:extLst>
          </p:nvPr>
        </p:nvGraphicFramePr>
        <p:xfrm>
          <a:off x="109637" y="61784"/>
          <a:ext cx="9036496" cy="7213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5796136" y="5445224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Metodik   OOP </a:t>
            </a:r>
          </a:p>
          <a:p>
            <a:r>
              <a:rPr lang="cs-CZ" dirty="0" smtClean="0"/>
              <a:t> v  oblasti  DN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376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904920"/>
              </p:ext>
            </p:extLst>
          </p:nvPr>
        </p:nvGraphicFramePr>
        <p:xfrm>
          <a:off x="107504" y="188640"/>
          <a:ext cx="8928992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0" y="19034"/>
            <a:ext cx="6858000" cy="1655762"/>
          </a:xfrm>
        </p:spPr>
        <p:txBody>
          <a:bodyPr>
            <a:normAutofit/>
          </a:bodyPr>
          <a:lstStyle/>
          <a:p>
            <a:r>
              <a:rPr lang="cs-CZ" sz="2400" dirty="0" smtClean="0"/>
              <a:t>Rozdělení problematiky - jmenovitě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64391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6264696" cy="360040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 smtClean="0"/>
              <a:t>Hlavní úkoly policistů v oblasti DN</a:t>
            </a:r>
            <a:endParaRPr lang="cs-CZ" sz="2400" b="1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692696"/>
            <a:ext cx="8424936" cy="5832648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300" b="1" dirty="0" smtClean="0"/>
              <a:t>HLAVNÍ ÚKOLY METODIKA  KŘ ODBORU SLUŽBY POŘÁDKOVÉ POLICIE A ODBORU OBECNÉ KRIMINALITY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/>
              <a:t>metodicky řídit a koordinovat metodiky územních odborů, nejméně 1x ročně </a:t>
            </a:r>
            <a:r>
              <a:rPr lang="cs-CZ" sz="2000" dirty="0" smtClean="0"/>
              <a:t>pro ně </a:t>
            </a:r>
            <a:r>
              <a:rPr lang="cs-CZ" sz="2000" dirty="0"/>
              <a:t>zorganizovat IMZ, </a:t>
            </a:r>
            <a:endParaRPr lang="cs-CZ" sz="2000" dirty="0" smtClean="0"/>
          </a:p>
          <a:p>
            <a:pPr>
              <a:spcAft>
                <a:spcPts val="600"/>
              </a:spcAft>
            </a:pPr>
            <a:r>
              <a:rPr lang="cs-CZ" sz="2000" dirty="0"/>
              <a:t> </a:t>
            </a:r>
            <a:r>
              <a:rPr lang="cs-CZ" sz="2000" dirty="0" smtClean="0"/>
              <a:t>revidovat případy domácího násilí v Karlovarském kraji,</a:t>
            </a:r>
          </a:p>
          <a:p>
            <a:pPr algn="just">
              <a:spcAft>
                <a:spcPts val="600"/>
              </a:spcAft>
            </a:pPr>
            <a:r>
              <a:rPr lang="cs-CZ" sz="2000" dirty="0"/>
              <a:t> </a:t>
            </a:r>
            <a:r>
              <a:rPr lang="cs-CZ" sz="2000" dirty="0" smtClean="0"/>
              <a:t>poskytovat osobní a metodickou pomoc,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cs-CZ" sz="2300" b="1" dirty="0" smtClean="0"/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2300" b="1" dirty="0" smtClean="0"/>
              <a:t>DALŠÍ HLAVNÍ ÚKOLY </a:t>
            </a:r>
            <a:r>
              <a:rPr lang="cs-CZ" sz="2300" b="1" dirty="0"/>
              <a:t>METODIKA  KŘ ODBORU SLUŽBY POŘÁDKOVÉ POLICIE </a:t>
            </a:r>
            <a:endParaRPr lang="cs-CZ" sz="2300" b="1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cs-CZ" sz="2000" dirty="0" smtClean="0"/>
              <a:t>vyjadřovat </a:t>
            </a:r>
            <a:r>
              <a:rPr lang="cs-CZ" sz="2000" dirty="0"/>
              <a:t>se v konkrétních případech, zejména zda se jedná o domácí násilí</a:t>
            </a:r>
            <a:r>
              <a:rPr lang="cs-CZ" sz="2000" dirty="0" smtClean="0"/>
              <a:t>, zda </a:t>
            </a:r>
            <a:r>
              <a:rPr lang="cs-CZ" sz="2000" dirty="0"/>
              <a:t>měla být násilná osoba vykázána ze společného obydlí,</a:t>
            </a:r>
          </a:p>
          <a:p>
            <a:r>
              <a:rPr lang="cs-CZ" sz="2000" dirty="0" smtClean="0"/>
              <a:t>ve </a:t>
            </a:r>
            <a:r>
              <a:rPr lang="cs-CZ" sz="2000" dirty="0"/>
              <a:t>spolupráci s metodiky územních odborů vede aktuální seznam </a:t>
            </a:r>
            <a:r>
              <a:rPr lang="cs-CZ" sz="2000" dirty="0" smtClean="0"/>
              <a:t>organizací poskytující </a:t>
            </a:r>
            <a:r>
              <a:rPr lang="cs-CZ" sz="2000" dirty="0"/>
              <a:t>pomoc ohroženým osobám ve svěřené oblasti,</a:t>
            </a:r>
          </a:p>
          <a:p>
            <a:r>
              <a:rPr lang="cs-CZ" sz="2000" dirty="0" smtClean="0"/>
              <a:t>účastnit </a:t>
            </a:r>
            <a:r>
              <a:rPr lang="cs-CZ" sz="2000" dirty="0"/>
              <a:t>se interdisciplinárních týmů pořádaných v příslušném kraji,</a:t>
            </a:r>
          </a:p>
          <a:p>
            <a:r>
              <a:rPr lang="cs-CZ" sz="2000" dirty="0" smtClean="0"/>
              <a:t>spolupracovat </a:t>
            </a:r>
            <a:r>
              <a:rPr lang="cs-CZ" sz="2000" dirty="0"/>
              <a:t>s vedoucím intervenčního centra a plnit úkoly </a:t>
            </a:r>
            <a:r>
              <a:rPr lang="cs-CZ" sz="2000" dirty="0" smtClean="0"/>
              <a:t>stanovené v </a:t>
            </a:r>
            <a:r>
              <a:rPr lang="cs-CZ" sz="2000" dirty="0"/>
              <a:t>dohodě mezi policií a Asociací pracovníků IC ČR, </a:t>
            </a:r>
            <a:r>
              <a:rPr lang="cs-CZ" sz="2000" dirty="0" err="1"/>
              <a:t>o.s</a:t>
            </a:r>
            <a:r>
              <a:rPr lang="cs-CZ" sz="2000" dirty="0"/>
              <a:t>., o vzájemné </a:t>
            </a:r>
            <a:r>
              <a:rPr lang="cs-CZ" sz="2000" dirty="0" smtClean="0"/>
              <a:t>spolupráci a </a:t>
            </a:r>
            <a:r>
              <a:rPr lang="cs-CZ" sz="2000" dirty="0"/>
              <a:t>školení policistů v oblasti domácího násilí</a:t>
            </a:r>
            <a:r>
              <a:rPr lang="cs-CZ" sz="2000" dirty="0" smtClean="0"/>
              <a:t>,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300" b="1" dirty="0" smtClean="0"/>
              <a:t>HLAVNÍ ÚKOLY METODIKŮ ÚZEMNÍCH ODBORŮ</a:t>
            </a:r>
          </a:p>
          <a:p>
            <a:r>
              <a:rPr lang="cs-CZ" sz="2000" dirty="0"/>
              <a:t>poskytovat osobní a metodickou pomoc policistům příslušného </a:t>
            </a:r>
            <a:r>
              <a:rPr lang="cs-CZ" sz="2000" dirty="0" smtClean="0"/>
              <a:t>územního odboru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sz="2300" b="1" dirty="0" smtClean="0"/>
              <a:t>ÚKOLY METODIKA  OOP</a:t>
            </a:r>
          </a:p>
          <a:p>
            <a:pPr algn="just"/>
            <a:r>
              <a:rPr lang="cs-CZ" sz="2000" dirty="0" smtClean="0"/>
              <a:t>revidovat případy DN na OOP</a:t>
            </a:r>
          </a:p>
          <a:p>
            <a:pPr algn="just"/>
            <a:r>
              <a:rPr lang="cs-CZ" sz="2000" dirty="0" smtClean="0"/>
              <a:t>vést a pomáhat ostatním policistům OOP</a:t>
            </a:r>
          </a:p>
          <a:p>
            <a:pPr algn="just"/>
            <a:r>
              <a:rPr lang="cs-CZ" sz="2000" dirty="0" smtClean="0"/>
              <a:t>zajišťovat komunikaci s IC a dalšími subjekty, včetně zasílání dokumentů</a:t>
            </a:r>
          </a:p>
          <a:p>
            <a:pPr algn="just"/>
            <a:r>
              <a:rPr lang="cs-CZ" sz="2000" dirty="0" smtClean="0"/>
              <a:t>dohlížet na dodržování povinností vyplývajících z právní úpravy, interních aktů a stanovisek</a:t>
            </a:r>
          </a:p>
          <a:p>
            <a:pPr>
              <a:buFont typeface="Wingdings" pitchFamily="2" charset="2"/>
              <a:buChar char="Ø"/>
            </a:pPr>
            <a:endParaRPr lang="cs-CZ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270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260649"/>
            <a:ext cx="7886700" cy="1080120"/>
          </a:xfrm>
        </p:spPr>
        <p:txBody>
          <a:bodyPr/>
          <a:lstStyle/>
          <a:p>
            <a:r>
              <a:rPr lang="cs-CZ" b="1" dirty="0" smtClean="0"/>
              <a:t>ÚKOLY POLICISTŮ PŘI </a:t>
            </a:r>
            <a:r>
              <a:rPr lang="cs-CZ" b="1" dirty="0"/>
              <a:t>PRÁCI S OBĚTÍ PODLE ZÁKONA O OBĚTECH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Každou oběť </a:t>
            </a:r>
            <a:r>
              <a:rPr lang="cs-CZ" b="1" dirty="0"/>
              <a:t>POUČIT</a:t>
            </a:r>
            <a:r>
              <a:rPr lang="cs-CZ" dirty="0"/>
              <a:t>! (i dítě, zejména mladistvého)</a:t>
            </a:r>
          </a:p>
          <a:p>
            <a:r>
              <a:rPr lang="cs-CZ" dirty="0" smtClean="0"/>
              <a:t>Důsledně </a:t>
            </a:r>
            <a:r>
              <a:rPr lang="cs-CZ" dirty="0"/>
              <a:t>poučit zvlášť zranitelnou oběť, seniory a zákonné zástupce dětí!</a:t>
            </a:r>
          </a:p>
          <a:p>
            <a:r>
              <a:rPr lang="cs-CZ" dirty="0" smtClean="0"/>
              <a:t>Předat </a:t>
            </a:r>
            <a:r>
              <a:rPr lang="cs-CZ" dirty="0"/>
              <a:t>poučení o peněžité pomoci, má-li na něj oběť nárok!</a:t>
            </a:r>
          </a:p>
          <a:p>
            <a:pPr lvl="0"/>
            <a:r>
              <a:rPr lang="cs-CZ" dirty="0"/>
              <a:t>Předat </a:t>
            </a:r>
            <a:r>
              <a:rPr lang="cs-CZ" b="1" dirty="0"/>
              <a:t>KONTAKT</a:t>
            </a:r>
            <a:r>
              <a:rPr lang="cs-CZ" dirty="0"/>
              <a:t> na pomáhající organizaci</a:t>
            </a:r>
            <a:r>
              <a:rPr lang="cs-CZ" dirty="0" smtClean="0"/>
              <a:t>! Sdělit </a:t>
            </a:r>
            <a:r>
              <a:rPr lang="cs-CZ" dirty="0"/>
              <a:t>internetové stránky </a:t>
            </a:r>
            <a:r>
              <a:rPr lang="cs-CZ" u="sng" dirty="0">
                <a:hlinkClick r:id="rId2"/>
              </a:rPr>
              <a:t>www.justice.cz</a:t>
            </a:r>
            <a:r>
              <a:rPr lang="cs-CZ" dirty="0"/>
              <a:t> </a:t>
            </a:r>
          </a:p>
          <a:p>
            <a:r>
              <a:rPr lang="cs-CZ" dirty="0" smtClean="0"/>
              <a:t>U </a:t>
            </a:r>
            <a:r>
              <a:rPr lang="cs-CZ" dirty="0"/>
              <a:t>osob bez přístupu k internetu VŽDY předat přímý kontakt!</a:t>
            </a:r>
          </a:p>
          <a:p>
            <a:pPr lvl="0"/>
            <a:r>
              <a:rPr lang="cs-CZ" dirty="0"/>
              <a:t> Před započetím </a:t>
            </a:r>
            <a:r>
              <a:rPr lang="cs-CZ" dirty="0" err="1"/>
              <a:t>protokolace</a:t>
            </a:r>
            <a:r>
              <a:rPr lang="cs-CZ" dirty="0"/>
              <a:t> poučit oběť o ochraně </a:t>
            </a:r>
            <a:r>
              <a:rPr lang="cs-CZ" b="1" dirty="0"/>
              <a:t>OSOBNÍCH ÚDAJŮ</a:t>
            </a:r>
            <a:r>
              <a:rPr lang="cs-CZ" dirty="0"/>
              <a:t>! </a:t>
            </a:r>
            <a:endParaRPr lang="cs-CZ" dirty="0" smtClean="0"/>
          </a:p>
          <a:p>
            <a:pPr lvl="0"/>
            <a:r>
              <a:rPr lang="cs-CZ" dirty="0" smtClean="0"/>
              <a:t>Na </a:t>
            </a:r>
            <a:r>
              <a:rPr lang="cs-CZ" dirty="0"/>
              <a:t>žádost oběti (a dalších osob) vést odděleně údaje o soukromém a rodinném životě</a:t>
            </a:r>
            <a:r>
              <a:rPr lang="cs-CZ" dirty="0" smtClean="0"/>
              <a:t>.</a:t>
            </a:r>
          </a:p>
          <a:p>
            <a:r>
              <a:rPr lang="cs-CZ" dirty="0"/>
              <a:t> </a:t>
            </a:r>
            <a:r>
              <a:rPr lang="cs-CZ" dirty="0" smtClean="0"/>
              <a:t>Na </a:t>
            </a:r>
            <a:r>
              <a:rPr lang="cs-CZ" dirty="0"/>
              <a:t>žádost oběti </a:t>
            </a:r>
            <a:r>
              <a:rPr lang="cs-CZ" b="1" dirty="0"/>
              <a:t>ZAMEZIT</a:t>
            </a:r>
            <a:r>
              <a:rPr lang="cs-CZ" dirty="0"/>
              <a:t> kontaktu s pachatelem.</a:t>
            </a:r>
          </a:p>
          <a:p>
            <a:r>
              <a:rPr lang="cs-CZ" dirty="0"/>
              <a:t> </a:t>
            </a:r>
            <a:r>
              <a:rPr lang="cs-CZ" dirty="0" smtClean="0"/>
              <a:t>Zvlášť </a:t>
            </a:r>
            <a:r>
              <a:rPr lang="cs-CZ" dirty="0"/>
              <a:t>zranitelné oběti je povinnost vyhovět!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2989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ÚKOLY POLICISTŮ PŘI PRÁCI S OBĚTÍ PODLE ZÁKONA O OBĚTECH - pokračování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Na žádost oběti </a:t>
            </a:r>
            <a:r>
              <a:rPr lang="cs-CZ" b="1" dirty="0"/>
              <a:t>ZAJISTIT</a:t>
            </a:r>
            <a:r>
              <a:rPr lang="cs-CZ" dirty="0"/>
              <a:t> výslech osobou stejného nebo opačného pohlaví, u </a:t>
            </a:r>
            <a:r>
              <a:rPr lang="cs-CZ" dirty="0" smtClean="0"/>
              <a:t>zvlášť zranitelné </a:t>
            </a:r>
            <a:r>
              <a:rPr lang="cs-CZ" dirty="0"/>
              <a:t>oběti zajistit i takového tlumočníka, pokud takové žádosti lze vyhovět!</a:t>
            </a:r>
          </a:p>
          <a:p>
            <a:pPr lvl="0"/>
            <a:r>
              <a:rPr lang="cs-CZ" dirty="0"/>
              <a:t>Zvlášť zranitelnou oběť vyslýchat vždy s </a:t>
            </a:r>
            <a:r>
              <a:rPr lang="cs-CZ" b="1" dirty="0"/>
              <a:t>OHLEDEM</a:t>
            </a:r>
            <a:r>
              <a:rPr lang="cs-CZ" dirty="0"/>
              <a:t> na její aktuální fyzický a psychický stav.</a:t>
            </a:r>
          </a:p>
          <a:p>
            <a:r>
              <a:rPr lang="cs-CZ" dirty="0" smtClean="0"/>
              <a:t>Výslech </a:t>
            </a:r>
            <a:r>
              <a:rPr lang="cs-CZ" dirty="0"/>
              <a:t>dítěte do protokolu provádí vždy specialista</a:t>
            </a:r>
            <a:r>
              <a:rPr lang="cs-CZ" dirty="0" smtClean="0"/>
              <a:t>!</a:t>
            </a:r>
          </a:p>
          <a:p>
            <a:pPr lvl="0"/>
            <a:r>
              <a:rPr lang="cs-CZ" dirty="0"/>
              <a:t>U výslechu </a:t>
            </a:r>
            <a:r>
              <a:rPr lang="cs-CZ" b="1" dirty="0"/>
              <a:t>POZOR</a:t>
            </a:r>
            <a:r>
              <a:rPr lang="cs-CZ" dirty="0"/>
              <a:t> na otázky směřující do intimní sféry! Je třeba klást je šetrně a </a:t>
            </a:r>
            <a:r>
              <a:rPr lang="cs-CZ" dirty="0" smtClean="0"/>
              <a:t>vyčerpávajícím </a:t>
            </a:r>
            <a:r>
              <a:rPr lang="cs-CZ" dirty="0"/>
              <a:t>způsobem.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98029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drá, teplá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3E5FB4789618B4A826E5F0E1E730B97" ma:contentTypeVersion="2" ma:contentTypeDescription="Vytvoří nový dokument" ma:contentTypeScope="" ma:versionID="7719bb7ff21291a19da0fbb83fa2ce48">
  <xsd:schema xmlns:xsd="http://www.w3.org/2001/XMLSchema" xmlns:xs="http://www.w3.org/2001/XMLSchema" xmlns:p="http://schemas.microsoft.com/office/2006/metadata/properties" xmlns:ns1="http://schemas.microsoft.com/sharepoint/v3" xmlns:ns2="c9e48692-194e-417d-af40-42e3d4ef737b" targetNamespace="http://schemas.microsoft.com/office/2006/metadata/properties" ma:root="true" ma:fieldsID="799fdf3e68ddcfad9de9aee4093827fb" ns1:_="" ns2:_="">
    <xsd:import namespace="http://schemas.microsoft.com/sharepoint/v3"/>
    <xsd:import namespace="c9e48692-194e-417d-af40-42e3d4ef737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igrationSourceURL" minOccurs="0"/>
                <xsd:element ref="ns1:RoutingEnabled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um zahájení plánování" ma:description="" ma:internalName="PublishingStartDate">
      <xsd:simpleType>
        <xsd:restriction base="dms:Unknown"/>
      </xsd:simpleType>
    </xsd:element>
    <xsd:element name="PublishingExpirationDate" ma:index="9" nillable="true" ma:displayName="Datum ukončení plánování" ma:description="" ma:internalName="PublishingExpirationDate">
      <xsd:simpleType>
        <xsd:restriction base="dms:Unknown"/>
      </xsd:simpleType>
    </xsd:element>
    <xsd:element name="RoutingEnabled" ma:index="11" ma:displayName="Aktivní" ma:internalName="RoutingEnabl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e48692-194e-417d-af40-42e3d4ef737b" elementFormDefault="qualified">
    <xsd:import namespace="http://schemas.microsoft.com/office/2006/documentManagement/types"/>
    <xsd:import namespace="http://schemas.microsoft.com/office/infopath/2007/PartnerControls"/>
    <xsd:element name="MigrationSourceURL" ma:index="10" nillable="true" ma:displayName="MigrationSourceURL" ma:internalName="MigrationSourceURL1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MigrationSourceURL xmlns="c9e48692-194e-417d-af40-42e3d4ef737b" xsi:nil="true"/>
    <RoutingEnabled xmlns="http://schemas.microsoft.com/sharepoint/v3"/>
  </documentManagement>
</p:properties>
</file>

<file path=customXml/itemProps1.xml><?xml version="1.0" encoding="utf-8"?>
<ds:datastoreItem xmlns:ds="http://schemas.openxmlformats.org/officeDocument/2006/customXml" ds:itemID="{E8DFAB7E-2DD5-4943-A37D-730EFC0EBA7F}"/>
</file>

<file path=customXml/itemProps2.xml><?xml version="1.0" encoding="utf-8"?>
<ds:datastoreItem xmlns:ds="http://schemas.openxmlformats.org/officeDocument/2006/customXml" ds:itemID="{D05543F4-D408-4A35-8EE8-DF05844C02A2}"/>
</file>

<file path=customXml/itemProps3.xml><?xml version="1.0" encoding="utf-8"?>
<ds:datastoreItem xmlns:ds="http://schemas.openxmlformats.org/officeDocument/2006/customXml" ds:itemID="{C0744F41-BB13-420D-BC3F-D9F3ED0B3EA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</TotalTime>
  <Words>1347</Words>
  <Application>Microsoft Office PowerPoint</Application>
  <PresentationFormat>Předvádění na obrazovce (4:3)</PresentationFormat>
  <Paragraphs>448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Motiv Office</vt:lpstr>
      <vt:lpstr>Činnost Policie České republiky na úseku obětí trestných činů a domácího násilí v Karlovarském kraji.</vt:lpstr>
      <vt:lpstr>Zákon a pojmy</vt:lpstr>
      <vt:lpstr>Prezentace aplikace PowerPoint</vt:lpstr>
      <vt:lpstr>Metodická činnost policie v oblasti obětí trestných činů a domácího násilí - interní akty řízení</vt:lpstr>
      <vt:lpstr>Prezentace aplikace PowerPoint</vt:lpstr>
      <vt:lpstr>Prezentace aplikace PowerPoint</vt:lpstr>
      <vt:lpstr>Hlavní úkoly policistů v oblasti DN</vt:lpstr>
      <vt:lpstr>ÚKOLY POLICISTŮ PŘI PRÁCI S OBĚTÍ PODLE ZÁKONA O OBĚTECH </vt:lpstr>
      <vt:lpstr>ÚKOLY POLICISTŮ PŘI PRÁCI S OBĚTÍ PODLE ZÁKONA O OBĚTECH - pokračování</vt:lpstr>
      <vt:lpstr>Práva obětí</vt:lpstr>
      <vt:lpstr>Právo na poskytnutí odborné pomoci –  - registr poskytovatelů pomoci </vt:lpstr>
      <vt:lpstr>§ 4 Odborná pomoc</vt:lpstr>
      <vt:lpstr>§ 5 Bezplatná odborná pomoc</vt:lpstr>
      <vt:lpstr>Počet případů s incidentem DN – porovnání </vt:lpstr>
      <vt:lpstr>Počet případů s vykázáním - porovnání</vt:lpstr>
      <vt:lpstr>Vzdělávání policistů v oblasti DN</vt:lpstr>
      <vt:lpstr>Krajské ředitelství policie Karlovarského kraje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Usnesení z 15. zasedání Komise PK - Příloha 1:Domácí násilí - prezentace</dc:title>
  <dc:creator>KŘP KVk - SKPV Odbor HK - Vlach Miroslav</dc:creator>
  <cp:lastModifiedBy>VLACH Petr</cp:lastModifiedBy>
  <cp:revision>81</cp:revision>
  <dcterms:created xsi:type="dcterms:W3CDTF">2018-02-26T12:35:10Z</dcterms:created>
  <dcterms:modified xsi:type="dcterms:W3CDTF">2018-04-18T09:08:55Z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0x01010043E5FB4789618B4A826E5F0E1E730B97</vt:lpwstr>
  </property>
</Properties>
</file>