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1" r:id="rId3"/>
    <p:sldId id="318" r:id="rId4"/>
    <p:sldId id="314" r:id="rId5"/>
    <p:sldId id="312" r:id="rId6"/>
    <p:sldId id="313" r:id="rId7"/>
    <p:sldId id="315" r:id="rId8"/>
    <p:sldId id="316" r:id="rId9"/>
    <p:sldId id="317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114" d="100"/>
          <a:sy n="114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548281-E376-4BCB-8543-929CD907144B}" type="datetime4">
              <a:rPr lang="cs-CZ"/>
              <a:pPr>
                <a:defRPr/>
              </a:pPr>
              <a:t>8. října 2019</a:t>
            </a:fld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81152F7-004D-4014-804E-B20A198AEB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0602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EA4BAD-1A2B-4259-9F15-DD74734DB209}" type="datetime4">
              <a:rPr lang="cs-CZ"/>
              <a:pPr>
                <a:defRPr/>
              </a:pPr>
              <a:t>8. října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5A9E59-A559-40E9-B204-3F6B9C2D70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98962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BA39-E6D3-479D-A55D-84C248B211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289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52A7-8660-4D96-92C5-4F1A5A79DD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476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CA267-4465-45D5-A524-30BC5DFE56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026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ACDF2-27BF-4CBF-8596-3F0DE4AA59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750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4182-C8FF-4685-8EF5-E14B736A26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88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7B28-5271-4310-BFB3-C087ACF8A3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05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E4B3F-924E-490F-A73E-45F5E0867E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26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537E-728F-405A-894E-AFF3C307DD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160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5F6BA-BE18-4F88-AD1E-D00491723C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012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F638-ECA0-443E-8B44-9FA2403E83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166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5276-879B-479C-8E45-B3B73EFFE1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25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E3CB016-B731-4765-9905-060CF4338B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-karlovarsky.cz/dotace/Stranky/dotaceKK/prispevky-socialni/soc_prispevky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NÁVRH PREZENT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0688"/>
            <a:ext cx="3294063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 smtClean="0">
                <a:ea typeface="Times New Roman" panose="02020603050405020304" pitchFamily="18" charset="0"/>
              </a:rPr>
              <a:t>Program pro poskytování finančních prostředků na zajištění sociálních služeb v roce 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ea typeface="Times New Roman" panose="02020603050405020304" pitchFamily="18" charset="0"/>
              </a:rPr>
              <a:t>Seminář 9. 10. 2019</a:t>
            </a:r>
            <a:endParaRPr lang="cs-CZ" altLang="cs-CZ" sz="18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Příručka – mechanismus stanovení výše finanční podpory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Finanční podpora se poskytuje formou vyrovnávací platby dle rozhodnutí SGEI</a:t>
            </a:r>
          </a:p>
          <a:p>
            <a:pPr lvl="1"/>
            <a:r>
              <a:rPr lang="cs-CZ" sz="2000" dirty="0" smtClean="0"/>
              <a:t>Podmínkou pro poskytnutí finanční podpory je pověření poskytovatele sociální služby k poskytování služeb obecného hospodářského zájmu</a:t>
            </a:r>
          </a:p>
          <a:p>
            <a:pPr lvl="1"/>
            <a:r>
              <a:rPr lang="cs-CZ" sz="2000" dirty="0" smtClean="0"/>
              <a:t>Finanční podpora z rozpočtu kraje tvoří pouze část celkového objemu vyrovnávací platby</a:t>
            </a:r>
          </a:p>
          <a:p>
            <a:pPr lvl="2"/>
            <a:r>
              <a:rPr lang="cs-CZ" sz="1800" dirty="0" smtClean="0"/>
              <a:t>Neposkytuje se na úhradu 100 % nákladů sociální služby</a:t>
            </a:r>
          </a:p>
          <a:p>
            <a:pPr lvl="2"/>
            <a:r>
              <a:rPr lang="cs-CZ" sz="1800" dirty="0" smtClean="0"/>
              <a:t>Je zachován vícezdrojový princip ve financování sociálních služeb, stanovený podíl spolufinancování sociální služby z jiných zdrojů</a:t>
            </a:r>
          </a:p>
          <a:p>
            <a:r>
              <a:rPr lang="cs-CZ" sz="2400" dirty="0"/>
              <a:t>Finanční podpora je stanovena na základní „výkonovou“ jednotku sociální služby: lůžka, úvazky</a:t>
            </a:r>
          </a:p>
          <a:p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4824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Příručka – mechanismus stanovení výše finanční </a:t>
            </a:r>
            <a:r>
              <a:rPr lang="cs-CZ" sz="3600" dirty="0" smtClean="0"/>
              <a:t>podpory (ND1, ND3)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Sociální služby rozděleny do 4 skupin:</a:t>
            </a:r>
          </a:p>
          <a:p>
            <a:pPr lvl="1"/>
            <a:r>
              <a:rPr lang="cs-CZ" sz="1800" dirty="0" smtClean="0"/>
              <a:t>Sociální prevence – ambulantní a terénní forma</a:t>
            </a:r>
          </a:p>
          <a:p>
            <a:pPr lvl="1"/>
            <a:r>
              <a:rPr lang="cs-CZ" sz="1800" dirty="0" smtClean="0"/>
              <a:t>Sociální péče – ambulantní a terénní forma</a:t>
            </a:r>
          </a:p>
          <a:p>
            <a:pPr lvl="2"/>
            <a:r>
              <a:rPr lang="cs-CZ" sz="1600" dirty="0" smtClean="0"/>
              <a:t>Samostatná podskupina – tísňová péče</a:t>
            </a:r>
          </a:p>
          <a:p>
            <a:pPr lvl="1"/>
            <a:r>
              <a:rPr lang="cs-CZ" sz="1800" dirty="0" smtClean="0"/>
              <a:t>Sociální prevence – pobytová forma</a:t>
            </a:r>
          </a:p>
          <a:p>
            <a:pPr lvl="1"/>
            <a:r>
              <a:rPr lang="cs-CZ" sz="1800" dirty="0" smtClean="0"/>
              <a:t>Sociální péče – pobytová forma</a:t>
            </a:r>
          </a:p>
          <a:p>
            <a:r>
              <a:rPr lang="cs-CZ" sz="2000" dirty="0" smtClean="0"/>
              <a:t>Výpočtové vzorce, referenční hodnoty (obvyklé průměrné náklady na lůžkoden/úvazek, úhrady od uživatelů, úhrady z veřejného zdravotního pojištění), podíl spolufinancování služby z jiných zdrojů </a:t>
            </a:r>
          </a:p>
          <a:p>
            <a:r>
              <a:rPr lang="cs-CZ" sz="2000" dirty="0" smtClean="0"/>
              <a:t>Změna oproti roku 2019: nový koeficient „</a:t>
            </a:r>
            <a:r>
              <a:rPr lang="cs-CZ" sz="2000" dirty="0" err="1" smtClean="0"/>
              <a:t>k</a:t>
            </a:r>
            <a:r>
              <a:rPr lang="cs-CZ" sz="2000" baseline="-25000" dirty="0" err="1" smtClean="0"/>
              <a:t>dozp</a:t>
            </a:r>
            <a:r>
              <a:rPr lang="cs-CZ" sz="2000" dirty="0" smtClean="0"/>
              <a:t>“ u domovů pro osoby se zdravotním postižením, zohlednění způsobu poskytování služby (počet zařízení, počet obcí)</a:t>
            </a:r>
          </a:p>
          <a:p>
            <a:r>
              <a:rPr lang="cs-CZ" sz="2000" dirty="0" smtClean="0"/>
              <a:t>Optimální výše návrhu ND1, ND3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865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Příručka – mechanismus stanovení výše finanční podpory (ND1, ND3)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Reálná výše návrhu ND1, ND3</a:t>
            </a:r>
          </a:p>
          <a:p>
            <a:pPr lvl="1"/>
            <a:r>
              <a:rPr lang="cs-CZ" dirty="0" smtClean="0"/>
              <a:t>V případě nedostatečného objemu finančních prostředků</a:t>
            </a:r>
          </a:p>
          <a:p>
            <a:pPr lvl="1"/>
            <a:r>
              <a:rPr lang="cs-CZ" dirty="0" smtClean="0"/>
              <a:t>Redukční koeficienty</a:t>
            </a:r>
          </a:p>
          <a:p>
            <a:pPr lvl="2"/>
            <a:r>
              <a:rPr lang="cs-CZ" dirty="0" smtClean="0"/>
              <a:t>Obecné redukční koeficienty – 3 skupiny sociálních služeb dle priority (Akční plán rozvoje sociálních služeb v Karlovarském kraji na rok 2020)</a:t>
            </a:r>
          </a:p>
          <a:p>
            <a:pPr lvl="2"/>
            <a:r>
              <a:rPr lang="cs-CZ" dirty="0" smtClean="0"/>
              <a:t>Specifické redukční koeficienty – péče x prevence, ambulantní, terénní x pobytové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877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Příručka – mechanismus stanovení výše finanční podpory (</a:t>
            </a:r>
            <a:r>
              <a:rPr lang="cs-CZ" sz="3600" dirty="0" smtClean="0"/>
              <a:t>ND2)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ND2 nelze poskytnout na služby, které nejsou financovány prostřednictvím ND1 nebo ND3</a:t>
            </a:r>
          </a:p>
          <a:p>
            <a:r>
              <a:rPr lang="cs-CZ" sz="2800" dirty="0" smtClean="0"/>
              <a:t>Návrh ND2 je stanoven ve výši ½ stanoveného podílu financování služby z jiných zdrojů</a:t>
            </a:r>
          </a:p>
          <a:p>
            <a:r>
              <a:rPr lang="cs-CZ" sz="2800" dirty="0" smtClean="0"/>
              <a:t>V případě nedostatečného objemu finančních prostředků v rozpočtu kraje – redukční koeficienty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8879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Příručka – kontrola a přezkoumání vyrovnávací platby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Nadměrné vyrovnání</a:t>
            </a:r>
          </a:p>
          <a:p>
            <a:pPr lvl="1"/>
            <a:r>
              <a:rPr lang="cs-CZ" sz="2000" dirty="0" smtClean="0"/>
              <a:t>Nenaplnění rozsahu služby dle přílohy č. 1 veřejnoprávní smlouvy (nesplnění stanovených minimálních hodnot plnění závazných kvantitativních indikátorů – úvazky, uživatelé/hovory, lůžka, </a:t>
            </a:r>
            <a:r>
              <a:rPr lang="cs-CZ" sz="2000" dirty="0" err="1" smtClean="0"/>
              <a:t>obložnost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Výše kladného rozdílu mezi výnosy a náklady sociální služby (změna oproti roku 2019 – do vyrovnávací platby se nezahrnuje přiměřený zisk)</a:t>
            </a:r>
          </a:p>
          <a:p>
            <a:r>
              <a:rPr lang="cs-CZ" sz="2400" dirty="0" smtClean="0"/>
              <a:t>Zjištění nadměrného vyrovnání – z údajů vykázaných v závěrečné zprávě</a:t>
            </a:r>
          </a:p>
          <a:p>
            <a:r>
              <a:rPr lang="cs-CZ" sz="2400" dirty="0" smtClean="0"/>
              <a:t>Povinnost vrátit poměrnou část dotace – na výzvu odboru sociálních věcí (změna oproti roku 2019 – písemná výzva)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5948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Příručka – uznatelné a neuznatelné náklady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Neuznatelné náklady: nařízení vlády č. 98/2015 Sb., o provedení § 101a zákona o sociálních službách</a:t>
            </a:r>
          </a:p>
          <a:p>
            <a:r>
              <a:rPr lang="cs-CZ" sz="2800" dirty="0" smtClean="0"/>
              <a:t>Uznatelné náklady: provozní, osobní</a:t>
            </a:r>
          </a:p>
          <a:p>
            <a:r>
              <a:rPr lang="cs-CZ" sz="2800" dirty="0" smtClean="0"/>
              <a:t>Limity na osobní náklady:</a:t>
            </a:r>
          </a:p>
          <a:p>
            <a:pPr lvl="1"/>
            <a:r>
              <a:rPr lang="cs-CZ" sz="2400" dirty="0" smtClean="0"/>
              <a:t>Stanoveny pro pracovníky v přímé péči i pro ostatní pracovníky (změna oproti roku 2019)</a:t>
            </a:r>
          </a:p>
          <a:p>
            <a:pPr lvl="1"/>
            <a:r>
              <a:rPr lang="cs-CZ" sz="2400" dirty="0" smtClean="0"/>
              <a:t>Pro služby zahrnuté do projektu jsou limity stanoveny v dokumentu Obvyklé ceny a mzdy a platy (OPZ)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601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monitoringu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Finanční monitorování</a:t>
            </a:r>
          </a:p>
          <a:p>
            <a:r>
              <a:rPr lang="cs-CZ" sz="2400" dirty="0" smtClean="0"/>
              <a:t>Věcné monitorování</a:t>
            </a:r>
          </a:p>
          <a:p>
            <a:pPr lvl="1"/>
            <a:r>
              <a:rPr lang="cs-CZ" sz="2000" dirty="0" smtClean="0"/>
              <a:t>Obsahové vymezení kvantitativních a kvalitativních indikátorů</a:t>
            </a:r>
          </a:p>
          <a:p>
            <a:r>
              <a:rPr lang="cs-CZ" sz="2400" dirty="0" smtClean="0"/>
              <a:t>Průběžná a závěrečná zpráva o poskytování sociální služby</a:t>
            </a:r>
          </a:p>
          <a:p>
            <a:pPr lvl="1"/>
            <a:r>
              <a:rPr lang="cs-CZ" sz="2000" dirty="0" smtClean="0"/>
              <a:t>Pokyny k vyplnění, vzory formulářů</a:t>
            </a:r>
          </a:p>
          <a:p>
            <a:pPr lvl="1"/>
            <a:r>
              <a:rPr lang="cs-CZ" sz="2000" dirty="0" smtClean="0"/>
              <a:t>Změny oproti roku 2019:</a:t>
            </a:r>
          </a:p>
          <a:p>
            <a:pPr lvl="2"/>
            <a:r>
              <a:rPr lang="cs-CZ" sz="1800" dirty="0" smtClean="0"/>
              <a:t>Závěrečná zpráva se překládá do 15.1.2021</a:t>
            </a:r>
          </a:p>
          <a:p>
            <a:pPr lvl="2"/>
            <a:r>
              <a:rPr lang="cs-CZ" sz="1800" dirty="0" smtClean="0"/>
              <a:t>V závěrečné zprávě se nevykazují potřeby dle Regionální karty sociální služby</a:t>
            </a:r>
          </a:p>
          <a:p>
            <a:pPr lvl="2"/>
            <a:r>
              <a:rPr lang="cs-CZ" sz="1800" dirty="0" smtClean="0"/>
              <a:t>Závěrečná zpráva – část zaměstnanci – jméno a příjmení pracovníka nahrazeno kódem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3320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Veřejnoprávní smlouva o poskytnutí dotace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Změny oproti roku 2019:</a:t>
            </a:r>
          </a:p>
          <a:p>
            <a:pPr lvl="1"/>
            <a:r>
              <a:rPr lang="cs-CZ" sz="1800" dirty="0" smtClean="0"/>
              <a:t>Z důvodu přehlednosti byly do textu smlouvy přesunuty povinnosti stanovené v jiných dokumentech (např. Systém monitoringu, pověření)</a:t>
            </a:r>
          </a:p>
          <a:p>
            <a:pPr lvl="1"/>
            <a:r>
              <a:rPr lang="cs-CZ" sz="1800" dirty="0" smtClean="0"/>
              <a:t>Zpřesnění formulace některých ustanovení smlouvy</a:t>
            </a:r>
          </a:p>
          <a:p>
            <a:pPr lvl="1"/>
            <a:r>
              <a:rPr lang="cs-CZ" sz="1800" dirty="0" smtClean="0"/>
              <a:t>Termín pro předložení závěrečné zprávy – do 15.1.2021</a:t>
            </a:r>
          </a:p>
          <a:p>
            <a:pPr lvl="1"/>
            <a:r>
              <a:rPr lang="cs-CZ" sz="1800" dirty="0" smtClean="0"/>
              <a:t>Popsán způsob předložení závěrečné zprávy</a:t>
            </a:r>
          </a:p>
          <a:p>
            <a:pPr lvl="1"/>
            <a:r>
              <a:rPr lang="cs-CZ" sz="1800" dirty="0" smtClean="0"/>
              <a:t>ND3 – bude poskytnuta ve 2 splátkách</a:t>
            </a:r>
          </a:p>
          <a:p>
            <a:pPr lvl="1"/>
            <a:r>
              <a:rPr lang="cs-CZ" sz="1800" dirty="0" smtClean="0"/>
              <a:t>Smlouva v rámci projektu – zpřesnění povinnosti týkající se evidence a vykazování indikátorů projektu</a:t>
            </a:r>
          </a:p>
          <a:p>
            <a:pPr lvl="1"/>
            <a:r>
              <a:rPr lang="cs-CZ" sz="1800" dirty="0" smtClean="0"/>
              <a:t>Smlouva v rámci projektu – povinnost předkládat tabulky s vyúčtováním výdajů</a:t>
            </a:r>
          </a:p>
          <a:p>
            <a:pPr lvl="1"/>
            <a:r>
              <a:rPr lang="cs-CZ" sz="1800" dirty="0" smtClean="0"/>
              <a:t>Smlouva v rámci projektu – povinnost poskytnout součinnost v souvislosti s evaluací projektu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7727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328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Schválen usnesením Zastupitelstva Karlovarského kraje č. ZK 280/09/19 ze dne 23. 9. 2019</a:t>
            </a:r>
          </a:p>
          <a:p>
            <a:r>
              <a:rPr lang="cs-CZ" dirty="0" smtClean="0"/>
              <a:t>Vyhlášen dne 26. 9. 2019</a:t>
            </a:r>
          </a:p>
          <a:p>
            <a:r>
              <a:rPr lang="cs-CZ" dirty="0" smtClean="0"/>
              <a:t>Zveřejněn na </a:t>
            </a:r>
            <a:r>
              <a:rPr lang="cs-CZ" dirty="0"/>
              <a:t>webových stránkách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www.kr-karlovarsky.cz/dotace/Stranky/dotaceKK/prispevky-socialni/soc_prispevky.aspx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668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2020 -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Příručka pro žadatele a příjemce</a:t>
            </a:r>
          </a:p>
          <a:p>
            <a:r>
              <a:rPr lang="cs-CZ" sz="2000" dirty="0" smtClean="0"/>
              <a:t>Vzor veřejnoprávní smlouvy o poskytnutí dotace z rozpočtu Karlovarského kraje na zajištění sociálních služeb v roce 2020</a:t>
            </a:r>
          </a:p>
          <a:p>
            <a:r>
              <a:rPr lang="cs-CZ" sz="2000" dirty="0" smtClean="0"/>
              <a:t>Vzor veřejnoprávní smlouvy o poskytnutí dotace z rozpočtu Karlovarského kraje na zajištění sociálních služeb v roce 2020 v rámci projektu Podpora vybraných služeb sociální prevence II</a:t>
            </a:r>
          </a:p>
          <a:p>
            <a:r>
              <a:rPr lang="cs-CZ" sz="2000" dirty="0" smtClean="0"/>
              <a:t>Systém monitoringu (formuláře průběžných a závěrečných zpráv)</a:t>
            </a:r>
          </a:p>
          <a:p>
            <a:r>
              <a:rPr lang="cs-CZ" sz="2000" dirty="0" smtClean="0"/>
              <a:t>Avízo – vrácení nevyužitých peněžních prostředků</a:t>
            </a:r>
          </a:p>
          <a:p>
            <a:r>
              <a:rPr lang="cs-CZ" sz="2000" dirty="0" smtClean="0"/>
              <a:t>Avízo – vrácení nevyužitých peněžních prostředků v rámci projektu Podpora vybraných služeb sociální prevence II</a:t>
            </a:r>
          </a:p>
          <a:p>
            <a:r>
              <a:rPr lang="cs-CZ" sz="2000" dirty="0" smtClean="0"/>
              <a:t>Formulář Specifikace sociální služby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50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Neinvestiční dotace 1 – ustanovení § 101a zákona o sociálních službách, finanční prostředky z dotace MPSV (v roce 2019: 548.236.798 Kč)</a:t>
            </a:r>
          </a:p>
          <a:p>
            <a:r>
              <a:rPr lang="cs-CZ" sz="2000" dirty="0" smtClean="0"/>
              <a:t>Neinvestiční dotace 2 – finanční prostředky z rozpočtu kraje</a:t>
            </a:r>
          </a:p>
          <a:p>
            <a:r>
              <a:rPr lang="cs-CZ" sz="2000" dirty="0" smtClean="0"/>
              <a:t>Neinvestiční dotace 3 – finanční prostředky na sociální služby zahrnuté do projektu Podpora vybraných služeb sociální prevence II</a:t>
            </a:r>
          </a:p>
          <a:p>
            <a:pPr lvl="1"/>
            <a:r>
              <a:rPr lang="cs-CZ" sz="1600" dirty="0" smtClean="0"/>
              <a:t>Nežádá se prostřednictvím aplikace </a:t>
            </a:r>
            <a:r>
              <a:rPr lang="cs-CZ" sz="1600" dirty="0" err="1" smtClean="0"/>
              <a:t>OKslužby</a:t>
            </a:r>
            <a:r>
              <a:rPr lang="cs-CZ" sz="1600" dirty="0" smtClean="0"/>
              <a:t> - poskytovatel</a:t>
            </a:r>
          </a:p>
          <a:p>
            <a:r>
              <a:rPr lang="cs-CZ" sz="2000" dirty="0" smtClean="0"/>
              <a:t>Dofinancování sociálních služeb – finanční prostředky z rozpočtu kraje, poskytované v průběhu roku na základě údajů vykázaných v průběžných zprávách o poskytování sociálních služeb za 1. pololetí</a:t>
            </a:r>
          </a:p>
          <a:p>
            <a:pPr lvl="1"/>
            <a:r>
              <a:rPr lang="cs-CZ" sz="1600" dirty="0" smtClean="0"/>
              <a:t>Nežádá se prostřednictvím aplikace </a:t>
            </a:r>
            <a:r>
              <a:rPr lang="cs-CZ" sz="1600" dirty="0" err="1" smtClean="0"/>
              <a:t>OKslužby</a:t>
            </a:r>
            <a:r>
              <a:rPr lang="cs-CZ" sz="1600" dirty="0" smtClean="0"/>
              <a:t> - poskytovatel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56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2020 – ND1, ND2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Žadatelé: poskytovatelé sociálních služeb zapsaní v registru poskytovatelů sociálních služeb dle ustanovení § 85 odst. 1 zákona o sociálních službách</a:t>
            </a:r>
          </a:p>
          <a:p>
            <a:r>
              <a:rPr lang="cs-CZ" dirty="0" smtClean="0"/>
              <a:t>Lhůta pro podávání žádostí: 29.10.2019 – 12.11.2019</a:t>
            </a:r>
          </a:p>
          <a:p>
            <a:r>
              <a:rPr lang="cs-CZ" dirty="0" smtClean="0"/>
              <a:t>Způsob podávání žádostí: aplikace </a:t>
            </a:r>
            <a:r>
              <a:rPr lang="cs-CZ" dirty="0" err="1" smtClean="0"/>
              <a:t>OKslužby</a:t>
            </a:r>
            <a:r>
              <a:rPr lang="cs-CZ" dirty="0" smtClean="0"/>
              <a:t> - poskytovatel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622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2020 – ND1, ND2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Podává se 1 žádost, která obsahuje dílčí žádosti na jednotlivé sociální služby</a:t>
            </a:r>
          </a:p>
          <a:p>
            <a:r>
              <a:rPr lang="cs-CZ" dirty="0" smtClean="0"/>
              <a:t>Požadavek na ND1: uvádí se v části Rozpočet služby a požadavek na dotaci podle nákladových položek</a:t>
            </a:r>
          </a:p>
          <a:p>
            <a:r>
              <a:rPr lang="cs-CZ" dirty="0" smtClean="0"/>
              <a:t>Požadavek na ND2: uvádí se v části Zdroje financování služby, další dotace od krajů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680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2020 – ND1, ND2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Povinné přílohy k dílčí žádosti na jednotlivé sociální služby:</a:t>
            </a:r>
          </a:p>
          <a:p>
            <a:pPr lvl="1"/>
            <a:r>
              <a:rPr lang="cs-CZ" sz="2400" dirty="0" smtClean="0"/>
              <a:t>Služby zařazené do kategorie A sítě sociálních služeb v Karlovarském kraji pro období 2019 – 2020 (ZK 387/12/18 ze dne 13.12.2018): formulář Specifikace sociální služby</a:t>
            </a:r>
          </a:p>
          <a:p>
            <a:pPr lvl="1"/>
            <a:r>
              <a:rPr lang="cs-CZ" sz="2400" dirty="0" smtClean="0"/>
              <a:t>Ostatní sociální služby: žádost o zařazení sociální služby do sítě sociálních služeb v Karlovarském kraji pro rok 2020 (v </a:t>
            </a:r>
            <a:r>
              <a:rPr lang="cs-CZ" sz="2400" dirty="0" err="1" smtClean="0"/>
              <a:t>pdf</a:t>
            </a:r>
            <a:r>
              <a:rPr lang="cs-CZ" sz="2400" dirty="0" smtClean="0"/>
              <a:t>, podpis pracovníka odboru sociálních věcí KÚKK)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902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2020 – ND1, ND2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Žádost musí být elektronicky podepsána osobou zastupující žadatele</a:t>
            </a:r>
          </a:p>
          <a:p>
            <a:pPr lvl="1"/>
            <a:r>
              <a:rPr lang="cs-CZ" dirty="0" smtClean="0"/>
              <a:t>Osoba odlišná od statutárního orgánu – přiložit plnou moc / pověření</a:t>
            </a:r>
          </a:p>
          <a:p>
            <a:pPr lvl="1"/>
            <a:r>
              <a:rPr lang="cs-CZ" dirty="0" smtClean="0"/>
              <a:t>Více zástupců statutárního orgánu, žádost podepsána pouze jedním z nich – přiložit plnou moc / pověření</a:t>
            </a:r>
          </a:p>
          <a:p>
            <a:r>
              <a:rPr lang="cs-CZ" dirty="0" smtClean="0"/>
              <a:t>Formální nedostatky žádosti: výzva k odstranění do 3 pracovních dnů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5412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Příručka pro žadatele a příjemce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Mechanismus stanovení výše finanční podpory na jednotlivé druhy sociálních služeb</a:t>
            </a:r>
          </a:p>
          <a:p>
            <a:r>
              <a:rPr lang="cs-CZ" dirty="0" smtClean="0"/>
              <a:t>Uznatelné, neuznatelné náklady (výdaje)</a:t>
            </a:r>
          </a:p>
          <a:p>
            <a:r>
              <a:rPr lang="cs-CZ" dirty="0" smtClean="0"/>
              <a:t>Kontrola poskytovatelů sociálních služeb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ACDF2-27BF-4CBF-8596-3F0DE4AA5991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354074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SourceURL xmlns="c9e48692-194e-417d-af40-42e3d4ef737b" xsi:nil="true"/>
    <RoutingEnabled xmlns="http://schemas.microsoft.com/sharepoint/v3">false</RoutingEnabled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86FD238DE3E1409C69CC8ADD69FCF1" ma:contentTypeVersion="3" ma:contentTypeDescription="Vytvoří nový dokument" ma:contentTypeScope="" ma:versionID="3d0ec63ca7d9128cea5f70133d2d03ef">
  <xsd:schema xmlns:xsd="http://www.w3.org/2001/XMLSchema" xmlns:xs="http://www.w3.org/2001/XMLSchema" xmlns:p="http://schemas.microsoft.com/office/2006/metadata/properties" xmlns:ns1="http://schemas.microsoft.com/sharepoint/v3" xmlns:ns2="c9e48692-194e-417d-af40-42e3d4ef737b" targetNamespace="http://schemas.microsoft.com/office/2006/metadata/properties" ma:root="true" ma:fieldsID="d50c01bbd926eee5858df2c9c3a44815" ns1:_="" ns2:_="">
    <xsd:import namespace="http://schemas.microsoft.com/sharepoint/v3"/>
    <xsd:import namespace="c9e48692-194e-417d-af40-42e3d4ef73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  <xsd:element ref="ns1:RoutingEnable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internalName="PublishingStartDate" ma:readOnly="false">
      <xsd:simpleType>
        <xsd:restriction base="dms:Unknown"/>
      </xsd:simpleType>
    </xsd:element>
    <xsd:element name="PublishingExpirationDate" ma:index="9" nillable="true" ma:displayName="Datum ukončení plánování" ma:description="" ma:internalName="PublishingExpirationDate" ma:readOnly="false">
      <xsd:simpleType>
        <xsd:restriction base="dms:Unknown"/>
      </xsd:simpleType>
    </xsd:element>
    <xsd:element name="RoutingEnabled" ma:index="11" ma:displayName="Aktivní" ma:internalName="RoutingEnabl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48692-194e-417d-af40-42e3d4ef737b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0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69DB4D-3446-4869-85E0-81060608E1C3}"/>
</file>

<file path=customXml/itemProps2.xml><?xml version="1.0" encoding="utf-8"?>
<ds:datastoreItem xmlns:ds="http://schemas.openxmlformats.org/officeDocument/2006/customXml" ds:itemID="{01174031-F602-4C9E-9612-4204413C5F9B}"/>
</file>

<file path=customXml/itemProps3.xml><?xml version="1.0" encoding="utf-8"?>
<ds:datastoreItem xmlns:ds="http://schemas.openxmlformats.org/officeDocument/2006/customXml" ds:itemID="{0684C2B3-E95D-4C71-87C8-AEBE425E27E4}"/>
</file>

<file path=docProps/app.xml><?xml version="1.0" encoding="utf-8"?>
<Properties xmlns="http://schemas.openxmlformats.org/officeDocument/2006/extended-properties" xmlns:vt="http://schemas.openxmlformats.org/officeDocument/2006/docPropsVTypes">
  <TotalTime>5609</TotalTime>
  <Words>1124</Words>
  <Application>Microsoft Office PowerPoint</Application>
  <PresentationFormat>Předvádění na obrazovce (4:3)</PresentationFormat>
  <Paragraphs>126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Výchozí návrh</vt:lpstr>
      <vt:lpstr>Prezentace aplikace PowerPoint</vt:lpstr>
      <vt:lpstr>Program 2020</vt:lpstr>
      <vt:lpstr>Program 2020 - přílohy</vt:lpstr>
      <vt:lpstr>Program 2020</vt:lpstr>
      <vt:lpstr>Program 2020 – ND1, ND2</vt:lpstr>
      <vt:lpstr>Program 2020 – ND1, ND2</vt:lpstr>
      <vt:lpstr>Program 2020 – ND1, ND2</vt:lpstr>
      <vt:lpstr>Program 2020 – ND1, ND2</vt:lpstr>
      <vt:lpstr>Příručka pro žadatele a příjemce</vt:lpstr>
      <vt:lpstr>Příručka – mechanismus stanovení výše finanční podpory</vt:lpstr>
      <vt:lpstr>Příručka – mechanismus stanovení výše finanční podpory (ND1, ND3)</vt:lpstr>
      <vt:lpstr>Příručka – mechanismus stanovení výše finanční podpory (ND1, ND3)</vt:lpstr>
      <vt:lpstr>Příručka – mechanismus stanovení výše finanční podpory (ND2)</vt:lpstr>
      <vt:lpstr>Příručka – kontrola a přezkoumání vyrovnávací platby</vt:lpstr>
      <vt:lpstr>Příručka – uznatelné a neuznatelné náklady</vt:lpstr>
      <vt:lpstr>Systém monitoringu</vt:lpstr>
      <vt:lpstr>Veřejnoprávní smlouva o poskytnutí dotace</vt:lpstr>
      <vt:lpstr>Prezentace aplikace PowerPoint</vt:lpstr>
    </vt:vector>
  </TitlesOfParts>
  <Company>KUKK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Jánská Martina</dc:creator>
  <cp:keywords/>
  <dc:description/>
  <cp:lastModifiedBy>Pilařová Jana</cp:lastModifiedBy>
  <cp:revision>207</cp:revision>
  <cp:lastPrinted>2015-05-22T07:09:25Z</cp:lastPrinted>
  <dcterms:created xsi:type="dcterms:W3CDTF">2008-10-22T14:58:58Z</dcterms:created>
  <dcterms:modified xsi:type="dcterms:W3CDTF">2019-10-08T14:12:34Z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0x010100E086FD238DE3E1409C69CC8ADD69FCF1</vt:lpwstr>
  </property>
  <property fmtid="{D5CDD505-2E9C-101B-9397-08002B2CF9AE}" pid="3" name="MigrationSourceURL">
    <vt:lpwstr/>
  </property>
  <property fmtid="{D5CDD505-2E9C-101B-9397-08002B2CF9AE}" pid="4" name="PublishingContact">
    <vt:lpwstr/>
  </property>
  <property fmtid="{D5CDD505-2E9C-101B-9397-08002B2CF9AE}" pid="5" name="PublishingPageContent">
    <vt:lpwstr/>
  </property>
  <property fmtid="{D5CDD505-2E9C-101B-9397-08002B2CF9AE}" pid="6" name="e1a5b98cdd71426dacb6e478c7a5882f">
    <vt:lpwstr/>
  </property>
  <property fmtid="{D5CDD505-2E9C-101B-9397-08002B2CF9AE}" pid="7" name="Order">
    <vt:r8>1712600</vt:r8>
  </property>
  <property fmtid="{D5CDD505-2E9C-101B-9397-08002B2CF9AE}" pid="8" name="PublishingRollupImage">
    <vt:lpwstr/>
  </property>
  <property fmtid="{D5CDD505-2E9C-101B-9397-08002B2CF9AE}" pid="9" name="PublishingContactEmail">
    <vt:lpwstr/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PublishingContactPicture">
    <vt:lpwstr/>
  </property>
  <property fmtid="{D5CDD505-2E9C-101B-9397-08002B2CF9AE}" pid="13" name="PublishingVariationGroupID">
    <vt:lpwstr/>
  </property>
  <property fmtid="{D5CDD505-2E9C-101B-9397-08002B2CF9AE}" pid="14" name="MigrationSourceURL2">
    <vt:lpwstr/>
  </property>
  <property fmtid="{D5CDD505-2E9C-101B-9397-08002B2CF9AE}" pid="15" name="vti_imgdate">
    <vt:lpwstr/>
  </property>
  <property fmtid="{D5CDD505-2E9C-101B-9397-08002B2CF9AE}" pid="16" name="wic_System_Copyright">
    <vt:lpwstr/>
  </property>
  <property fmtid="{D5CDD505-2E9C-101B-9397-08002B2CF9AE}" pid="17" name="PublishingContactName">
    <vt:lpwstr/>
  </property>
  <property fmtid="{D5CDD505-2E9C-101B-9397-08002B2CF9AE}" pid="18" name="PublishingVariationRelationshipLinkFieldID">
    <vt:lpwstr/>
  </property>
  <property fmtid="{D5CDD505-2E9C-101B-9397-08002B2CF9AE}" pid="19" name="MigrationSourceURL1">
    <vt:lpwstr/>
  </property>
  <property fmtid="{D5CDD505-2E9C-101B-9397-08002B2CF9AE}" pid="20" name="_SourceUrl">
    <vt:lpwstr/>
  </property>
  <property fmtid="{D5CDD505-2E9C-101B-9397-08002B2CF9AE}" pid="21" name="_SharedFileIndex">
    <vt:lpwstr/>
  </property>
  <property fmtid="{D5CDD505-2E9C-101B-9397-08002B2CF9AE}" pid="22" name="Comments">
    <vt:lpwstr/>
  </property>
  <property fmtid="{D5CDD505-2E9C-101B-9397-08002B2CF9AE}" pid="23" name="PublishingPageLayout">
    <vt:lpwstr/>
  </property>
  <property fmtid="{D5CDD505-2E9C-101B-9397-08002B2CF9AE}" pid="25" name="TaxCatchAll">
    <vt:lpwstr/>
  </property>
  <property fmtid="{D5CDD505-2E9C-101B-9397-08002B2CF9AE}" pid="26" name="Wiki Page Categories">
    <vt:lpwstr/>
  </property>
  <property fmtid="{D5CDD505-2E9C-101B-9397-08002B2CF9AE}" pid="27" name="TemplateUrl">
    <vt:lpwstr/>
  </property>
  <property fmtid="{D5CDD505-2E9C-101B-9397-08002B2CF9AE}" pid="28" name="Audience">
    <vt:lpwstr/>
  </property>
</Properties>
</file>