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58" r:id="rId3"/>
    <p:sldId id="265" r:id="rId4"/>
    <p:sldId id="280" r:id="rId5"/>
    <p:sldId id="281" r:id="rId6"/>
    <p:sldId id="282" r:id="rId7"/>
    <p:sldId id="284" r:id="rId8"/>
    <p:sldId id="283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A4549-90F1-4B60-9FD0-EDE417C4EB49}" type="datetimeFigureOut">
              <a:rPr lang="cs-CZ" smtClean="0"/>
              <a:t>05.06.2026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BC3B-9722-43BF-A1E5-DD3472DE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7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čátek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96" y="1759294"/>
            <a:ext cx="738200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4276EAD-DFC9-4D81-A4B5-2022FCC12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095FE7-C13B-4AE5-9995-450421F0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842825"/>
            <a:ext cx="7772400" cy="1175576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5480F-CEA6-4FC4-A45F-44E9A391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5734670"/>
            <a:ext cx="7772401" cy="48895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rgbClr val="312783"/>
                </a:solidFill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1826D7-93C7-48FD-B419-E93BC4CF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045" y="1206386"/>
            <a:ext cx="2527364" cy="1147992"/>
          </a:xfrm>
          <a:prstGeom prst="rect">
            <a:avLst/>
          </a:prstGeom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A2BB280-64EF-4EBC-B2D0-51101570A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9124" y="5589240"/>
            <a:ext cx="11103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8A050AAD-BCEE-41FC-8E67-F7A3B897B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775" y="4067175"/>
            <a:ext cx="7772400" cy="48894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 kliknutí upravit</a:t>
            </a:r>
          </a:p>
        </p:txBody>
      </p:sp>
    </p:spTree>
    <p:extLst>
      <p:ext uri="{BB962C8B-B14F-4D97-AF65-F5344CB8AC3E}">
        <p14:creationId xmlns:p14="http://schemas.microsoft.com/office/powerpoint/2010/main" val="355354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5FE7-C13B-4AE5-9995-450421F0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6"/>
            <a:ext cx="7772400" cy="117557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312783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5480F-CEA6-4FC4-A45F-44E9A391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825625"/>
            <a:ext cx="7772401" cy="4351338"/>
          </a:xfrm>
        </p:spPr>
        <p:txBody>
          <a:bodyPr/>
          <a:lstStyle>
            <a:lvl1pPr>
              <a:defRPr sz="2000">
                <a:solidFill>
                  <a:srgbClr val="312783"/>
                </a:solidFill>
                <a:latin typeface="+mj-lt"/>
              </a:defRPr>
            </a:lvl1pPr>
            <a:lvl2pPr>
              <a:defRPr sz="1800">
                <a:solidFill>
                  <a:srgbClr val="312783"/>
                </a:solidFill>
                <a:latin typeface="+mj-lt"/>
              </a:defRPr>
            </a:lvl2pPr>
            <a:lvl3pPr>
              <a:defRPr>
                <a:solidFill>
                  <a:srgbClr val="312783"/>
                </a:solidFill>
              </a:defRPr>
            </a:lvl3pPr>
            <a:lvl4pPr>
              <a:defRPr sz="1600">
                <a:solidFill>
                  <a:srgbClr val="312783"/>
                </a:solidFill>
                <a:latin typeface="+mj-lt"/>
              </a:defRPr>
            </a:lvl4pPr>
            <a:lvl5pPr>
              <a:defRPr sz="1400">
                <a:solidFill>
                  <a:srgbClr val="312783"/>
                </a:solidFill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A9466C-14FE-4D30-AE19-44AC557C8C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" y="0"/>
            <a:ext cx="3144172" cy="685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1826D7-93C7-48FD-B419-E93BC4CFA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045" y="1206386"/>
            <a:ext cx="2527364" cy="1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1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prezentac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>
            <a:extLst>
              <a:ext uri="{FF2B5EF4-FFF2-40B4-BE49-F238E27FC236}">
                <a16:creationId xmlns:a16="http://schemas.microsoft.com/office/drawing/2014/main" id="{305C9221-AC78-4605-A403-2A7A93DD1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07" y="245"/>
            <a:ext cx="12199814" cy="68575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B022E8-A89D-4F65-9CEB-3E33AC653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057" y="3016239"/>
            <a:ext cx="7382005" cy="889344"/>
          </a:xfrm>
        </p:spPr>
        <p:txBody>
          <a:bodyPr anchor="b"/>
          <a:lstStyle>
            <a:lvl1pPr algn="ctr">
              <a:defRPr sz="4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D8D8F9C-BFAF-4902-875F-08FE1C5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057" y="694763"/>
            <a:ext cx="2527364" cy="114799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BF80E50-8AA9-401E-97CA-681B4085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920" y="4232538"/>
            <a:ext cx="1970836" cy="8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6933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3733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61867" y="5655133"/>
            <a:ext cx="1056800" cy="105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4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54F6CE-9D82-4121-958E-6D7DE63B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2FA62-FE6E-46B8-A2A9-3FE764CA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A98D2-CD1E-4B79-91E5-156B2D99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3845-0D0A-445D-87D1-3F48396B123C}" type="datetimeFigureOut">
              <a:rPr lang="cs-CZ" smtClean="0"/>
              <a:t>05.06.2026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2E531-8573-4A44-BD3C-159963C3E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C9C3B-C572-4732-B42C-879DB1DB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D325-63E2-4818-872F-DED1D5B361D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00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mf.gov.cz/cs/kontrola-a-regulace/rizeni-a-kontrola-verejnych-financi/metodicke-materialy-chj/2020/metodicky-pokyn-chj-c-10--vzorova-smerni-3963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mf.gov.cz/cs/kontrola-a-regulace/rizeni-a-kontrola-verejnych-financi/metodicke-materialy-chj/2020/metodicky-pokyn-chj-c-12--vzorova-smerni-39721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f.gov.cz/cs/kontrola-a-regulace/rizeni-a-kontrola-verejnych-financi/zakon-o-rizeni-a-kontrole-verejnych-financi/zakladni-informace" TargetMode="External"/><Relationship Id="rId2" Type="http://schemas.openxmlformats.org/officeDocument/2006/relationships/hyperlink" Target="https://mf.gov.cz/cs/kontrola-a-regulace/rizeni-a-kontrola-verejnych-financi/skoleni/katalog-vzdelavacich-akci-a-newsletter-chj/2026/katalog-vzdelavacich-akci-centralni-harmonizacni-j-6260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s://mf.gov.cz/cs/kontrola-a-regulace/rizeni-a-kontrola-verejnych-financi/metodicke-materialy-chj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s://mf.gov.cz/cs/kontrola-a-regulace/rizeni-a-kontrola-verejnych-financi/skoleni/zaznamy-ze-skoleni/zaznam-ze-skoleni-na-tema-zakon-o-rizeni-a-kontrol-63627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1281068" y="1026544"/>
            <a:ext cx="5982374" cy="42959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 algn="l"/>
            <a:r>
              <a:rPr lang="cs-CZ" b="1" dirty="0"/>
              <a:t>Zákon o řízení a kontrole veřejných financí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BED25513-2490-7164-3025-6C564C3C3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69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F357B-4DE5-41EF-8350-BC14EFF5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Průvodce novým zákonem o řízení a kontrole veřejných financí č. 231/2025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417BE-A78A-42EC-BB01-99B876FA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540702"/>
            <a:ext cx="7772401" cy="4842169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Co přináší změna?</a:t>
            </a:r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9D417BE-A78A-42EC-BB01-99B876FA9A3A}"/>
              </a:ext>
            </a:extLst>
          </p:cNvPr>
          <p:cNvSpPr txBox="1">
            <a:spLocks/>
          </p:cNvSpPr>
          <p:nvPr/>
        </p:nvSpPr>
        <p:spPr>
          <a:xfrm>
            <a:off x="3581397" y="1825625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278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278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278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278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1278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B3ABDC-86DF-48CC-42A8-088B3D556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06" y="2282491"/>
            <a:ext cx="4595782" cy="303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B0D4B4-5381-CD4B-99F1-DAF08D86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53" y="2353208"/>
            <a:ext cx="4386429" cy="22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24262-F3E0-6718-FF1D-D6BD403D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609599"/>
            <a:ext cx="77724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Povinnosti vedoucího orgánu veřejné správy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5328D-7BA4-4325-870B-2A059AA6C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999128"/>
            <a:ext cx="7772401" cy="4765655"/>
          </a:xfrm>
        </p:spPr>
        <p:txBody>
          <a:bodyPr>
            <a:normAutofit/>
          </a:bodyPr>
          <a:lstStyle/>
          <a:p>
            <a:pPr marL="846900" lvl="1" indent="-342900" algn="just">
              <a:buClr>
                <a:srgbClr val="002060"/>
              </a:buClr>
            </a:pPr>
            <a:r>
              <a:rPr lang="cs-CZ" sz="2000" dirty="0"/>
              <a:t>vnitřním předpisem nastaví a udržuje přiměřený a účinný vnitřní kontrolní systém a stanoví postupy řídicí kontroly</a:t>
            </a:r>
          </a:p>
          <a:p>
            <a:pPr marL="846900" lvl="1" indent="-342900" algn="just">
              <a:buClr>
                <a:srgbClr val="002060"/>
              </a:buClr>
            </a:pPr>
            <a:endParaRPr lang="cs-CZ" sz="2000" dirty="0"/>
          </a:p>
          <a:p>
            <a:pPr marL="846900" lvl="1" indent="-342900" algn="just">
              <a:buClr>
                <a:schemeClr val="accent1">
                  <a:lumMod val="75000"/>
                </a:schemeClr>
              </a:buClr>
            </a:pPr>
            <a:r>
              <a:rPr lang="cs-CZ" sz="2000" dirty="0"/>
              <a:t>stanoví rozsah práv a povinností osob vykonávajících činnosti v rámci vnitřního kontrolního systému</a:t>
            </a:r>
          </a:p>
          <a:p>
            <a:pPr marL="846900" lvl="1" indent="-342900" algn="just">
              <a:buClr>
                <a:schemeClr val="accent1">
                  <a:lumMod val="75000"/>
                </a:schemeClr>
              </a:buClr>
            </a:pPr>
            <a:endParaRPr lang="cs-CZ" sz="2000" dirty="0"/>
          </a:p>
          <a:p>
            <a:pPr marL="846900" lvl="1" indent="-342900" algn="just"/>
            <a:r>
              <a:rPr lang="cs-CZ" sz="2000" dirty="0"/>
              <a:t>zajistí, aby operace byly prověřeny řídicí kontrolou</a:t>
            </a:r>
          </a:p>
          <a:p>
            <a:pPr marL="846900" lvl="1" indent="-342900" algn="just"/>
            <a:endParaRPr lang="cs-CZ" sz="2000" dirty="0"/>
          </a:p>
          <a:p>
            <a:pPr marL="846900" lvl="1" indent="-342900" algn="just"/>
            <a:r>
              <a:rPr lang="cs-CZ" sz="2000" dirty="0"/>
              <a:t>zajistí, aby činnosti v rámci vnitřního kontrolního systému vykonávaly bezúhonné fyzické osoby s odpovídajícími předpoklady pro jejich výkon</a:t>
            </a:r>
          </a:p>
          <a:p>
            <a:pPr marL="846900" lvl="1" indent="-342900" algn="just"/>
            <a:endParaRPr lang="cs-CZ" sz="2000" dirty="0"/>
          </a:p>
          <a:p>
            <a:pPr marL="846900" lvl="1" indent="-342900" algn="just"/>
            <a:r>
              <a:rPr lang="cs-CZ" sz="2000" dirty="0"/>
              <a:t>zajistí průběžné prověřování přiměřenosti a účinnosti vnitřního kontrolního systému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7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1AD01-E2A6-C947-433D-6F494F61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MF - CHJ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BCCB0-1441-53A1-6199-E61201539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540702"/>
            <a:ext cx="7772401" cy="4741226"/>
          </a:xfrm>
        </p:spPr>
        <p:txBody>
          <a:bodyPr/>
          <a:lstStyle/>
          <a:p>
            <a:r>
              <a:rPr lang="cs-CZ" dirty="0"/>
              <a:t>Vzorová směrnice o finanční kontrole pro obce – Metodický pokyn CHJ č. 10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Metodický pokyn CHJ č. 10 – Vzorová směrnice o finanční kontrole pro obce | Ministerstvo financí ČR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AFFF73-3A79-0EDA-5C15-84403175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83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5B3815-84D5-C67C-B0B2-0016E377D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4" y="2824938"/>
            <a:ext cx="5437090" cy="33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A7305-DF65-F4E4-9334-A315D96C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5D9E4-EA2D-0DF3-1224-C7C5E340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MF - CHJ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D2053-3D05-01B8-E6FA-61C5A5014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540702"/>
            <a:ext cx="7772401" cy="4741226"/>
          </a:xfrm>
        </p:spPr>
        <p:txBody>
          <a:bodyPr/>
          <a:lstStyle/>
          <a:p>
            <a:r>
              <a:rPr lang="cs-CZ" dirty="0"/>
              <a:t>Vzorová směrnice o finanční kontrole pro příspěvkové organizace – Metodický pokyn CHJ č. 12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Metodický pokyn CHJ č. 12 – Vzorová směrnice o finanční kontrole pro příspěvkové organizace | Ministerstvo financí ČR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0215B-7004-4344-80E2-450B8282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83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BF5F34-03E4-96BC-7BE8-CD786339D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2794272"/>
            <a:ext cx="5914283" cy="36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39FFE-F69D-6FD4-5501-35B25A46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1329E-BF7C-0E49-882B-D3FB5063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MF - CHJ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90177-0756-FB2D-DF26-09EAE109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540702"/>
            <a:ext cx="7772401" cy="4741226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Katalog vzdělávacích akcí Centrální harmonizační jednotky – jaro 2026 | Ministerstvo financí ČR</a:t>
            </a:r>
            <a:r>
              <a:rPr lang="cs-CZ" dirty="0"/>
              <a:t> </a:t>
            </a:r>
          </a:p>
          <a:p>
            <a:endParaRPr lang="cs-CZ" u="sng" dirty="0"/>
          </a:p>
          <a:p>
            <a:r>
              <a:rPr lang="cs-CZ" u="sng" dirty="0">
                <a:hlinkClick r:id="rId3"/>
              </a:rPr>
              <a:t>Základní informace | Ministerstvo financí ČR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2D8AAB-C30C-D31A-D4F1-3D30BD37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83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180E0B2-5EEC-AA1C-2AE5-94EF60EDD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8" y="3141050"/>
            <a:ext cx="8076648" cy="30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8EEA-0CF1-8B55-6BD6-119441BB9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69067-5A44-6C3C-CAC9-FA8B1EA6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MF - CHJ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C8F19-10E4-16B4-E8E3-E0AD8026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540702"/>
            <a:ext cx="7772401" cy="474122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</a:t>
            </a:r>
            <a:r>
              <a:rPr lang="cs-CZ" u="sng" dirty="0">
                <a:hlinkClick r:id="rId2"/>
              </a:rPr>
              <a:t>Metodické materiály CHJ | Ministerstvo financí ČR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C40B19-B700-1BD8-081F-B8538D66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83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E2FBF6-5049-914B-0576-E1F07079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93" y="1947548"/>
            <a:ext cx="6880812" cy="41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3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A4950-B624-82AB-CE64-9569B717B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1D7D4-F687-8060-F019-1E26B481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Metodická podpora MF - CHJ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A99F9-29E8-8EFF-A9AC-521BB137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540702"/>
            <a:ext cx="7772401" cy="474122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>
                <a:hlinkClick r:id="rId2"/>
              </a:rPr>
              <a:t>Záznam ze školení na téma Zákon o řízení a kontrole veřejných financí pořádaného pro krajský úřad | Ministerstvo financí ČR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C13869-AFD8-C75A-547C-5BCE2A1F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835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6401AC-C73E-6D8C-C86F-3E0DD7750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2990976"/>
            <a:ext cx="6806184" cy="29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FC0E2-6118-40B2-A19C-46AD91AAB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9570"/>
            <a:ext cx="9910301" cy="376786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sz="2000" dirty="0"/>
            </a:br>
            <a:r>
              <a:rPr lang="cs-CZ" dirty="0"/>
              <a:t>Ing. Věra Janouchová</a:t>
            </a:r>
            <a:br>
              <a:rPr lang="cs-CZ" sz="3600" dirty="0"/>
            </a:br>
            <a:r>
              <a:rPr lang="cs-CZ" sz="3600" dirty="0"/>
              <a:t>interní auditor</a:t>
            </a:r>
            <a:br>
              <a:rPr lang="cs-CZ" sz="2000" dirty="0"/>
            </a:br>
            <a:br>
              <a:rPr lang="cs-CZ" sz="2000" dirty="0"/>
            </a:br>
            <a:r>
              <a:rPr lang="cs-CZ" sz="3100" dirty="0"/>
              <a:t>tel.: +420 354 222 201</a:t>
            </a:r>
            <a:br>
              <a:rPr lang="cs-CZ" sz="3100" dirty="0"/>
            </a:br>
            <a:r>
              <a:rPr lang="cs-CZ" sz="3100" dirty="0"/>
              <a:t>mobil: + 420 736 650 062</a:t>
            </a:r>
            <a:br>
              <a:rPr lang="cs-CZ" sz="3100" dirty="0"/>
            </a:br>
            <a:r>
              <a:rPr lang="cs-CZ" sz="3100" dirty="0"/>
              <a:t>e-mail: vera.janouchova@kr-karlovarsky.cz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726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3FACA8C-7770-4416-97D7-A1A15EF35ADB}" vid="{8A160BC7-12D8-4A30-AC3E-1720197A80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vzorova-prezentace-KUKK</Template>
  <TotalTime>1114</TotalTime>
  <Words>274</Words>
  <Application>Microsoft Office PowerPoint</Application>
  <PresentationFormat>Širokoúhlá obrazovka</PresentationFormat>
  <Paragraphs>36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Raleway</vt:lpstr>
      <vt:lpstr>Raleway SemiBold</vt:lpstr>
      <vt:lpstr>Motiv Office</vt:lpstr>
      <vt:lpstr>Zákon o řízení a kontrole veřejných financí</vt:lpstr>
      <vt:lpstr>Průvodce novým zákonem o řízení a kontrole veřejných financí č. 231/2025 Sb.</vt:lpstr>
      <vt:lpstr>Povinnosti vedoucího orgánu veřejné správy  </vt:lpstr>
      <vt:lpstr>Metodická podpora MF - CHJ</vt:lpstr>
      <vt:lpstr>Metodická podpora MF - CHJ</vt:lpstr>
      <vt:lpstr>Metodická podpora MF - CHJ</vt:lpstr>
      <vt:lpstr>Metodická podpora MF - CHJ</vt:lpstr>
      <vt:lpstr>Metodická podpora MF - CHJ</vt:lpstr>
      <vt:lpstr>  Ing. Věra Janouchová interní auditor  tel.: +420 354 222 201 mobil: + 420 736 650 062 e-mail: vera.janouchova@kr-karlovarsky.cz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Janouchová Věra</dc:creator>
  <cp:lastModifiedBy>Tovth Daniel</cp:lastModifiedBy>
  <cp:revision>33</cp:revision>
  <dcterms:created xsi:type="dcterms:W3CDTF">2023-06-16T11:16:04Z</dcterms:created>
  <dcterms:modified xsi:type="dcterms:W3CDTF">2026-06-05T12:07:01Z</dcterms:modified>
</cp:coreProperties>
</file>