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13"/>
  </p:notesMasterIdLst>
  <p:sldIdLst>
    <p:sldId id="256" r:id="rId5"/>
    <p:sldId id="264" r:id="rId6"/>
    <p:sldId id="327" r:id="rId7"/>
    <p:sldId id="328" r:id="rId8"/>
    <p:sldId id="334" r:id="rId9"/>
    <p:sldId id="335" r:id="rId10"/>
    <p:sldId id="333" r:id="rId11"/>
    <p:sldId id="332" r:id="rId12"/>
  </p:sldIdLst>
  <p:sldSz cx="9144000" cy="5143500" type="screen16x9"/>
  <p:notesSz cx="6858000" cy="9144000"/>
  <p:embeddedFontLst>
    <p:embeddedFont>
      <p:font typeface="Raleway" panose="020B0604020202020204" charset="-18"/>
      <p:regular r:id="rId14"/>
      <p:bold r:id="rId15"/>
      <p:italic r:id="rId16"/>
      <p:boldItalic r:id="rId17"/>
    </p:embeddedFont>
    <p:embeddedFont>
      <p:font typeface="Raleway Medium" panose="020B0604020202020204" charset="-18"/>
      <p:regular r:id="rId18"/>
      <p:bold r:id="rId19"/>
      <p:italic r:id="rId20"/>
      <p:boldItalic r:id="rId21"/>
    </p:embeddedFont>
    <p:embeddedFont>
      <p:font typeface="Raleway SemiBold" panose="020B0604020202020204" charset="0"/>
      <p:regular r:id="rId22"/>
      <p:bold r:id="rId23"/>
      <p:italic r:id="rId24"/>
      <p:boldItalic r:id="rId25"/>
    </p:embeddedFont>
    <p:embeddedFont>
      <p:font typeface="Segoe UI Semibold" panose="020B0702040204020203" pitchFamily="34" charset="0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70">
          <p15:clr>
            <a:srgbClr val="747775"/>
          </p15:clr>
        </p15:guide>
        <p15:guide id="2" orient="horz" pos="3005">
          <p15:clr>
            <a:srgbClr val="747775"/>
          </p15:clr>
        </p15:guide>
        <p15:guide id="3" pos="1907">
          <p15:clr>
            <a:srgbClr val="747775"/>
          </p15:clr>
        </p15:guide>
        <p15:guide id="4" orient="horz" pos="328">
          <p15:clr>
            <a:srgbClr val="747775"/>
          </p15:clr>
        </p15:guide>
        <p15:guide id="5" pos="196">
          <p15:clr>
            <a:srgbClr val="747775"/>
          </p15:clr>
        </p15:guide>
        <p15:guide id="6" orient="horz" pos="2857">
          <p15:clr>
            <a:srgbClr val="747775"/>
          </p15:clr>
        </p15:guide>
        <p15:guide id="7" orient="horz" pos="1114">
          <p15:clr>
            <a:srgbClr val="747775"/>
          </p15:clr>
        </p15:guide>
        <p15:guide id="8" pos="673">
          <p15:clr>
            <a:srgbClr val="747775"/>
          </p15:clr>
        </p15:guide>
        <p15:guide id="9" orient="horz" pos="221">
          <p15:clr>
            <a:srgbClr val="747775"/>
          </p15:clr>
        </p15:guide>
        <p15:guide id="10" orient="horz" pos="808">
          <p15:clr>
            <a:srgbClr val="747775"/>
          </p15:clr>
        </p15:guide>
        <p15:guide id="1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yáš Smutný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A7FE8-3B93-D070-4A24-649D6464C422}" v="4" dt="2026-01-28T10:16:49.880"/>
  </p1510:revLst>
</p1510:revInfo>
</file>

<file path=ppt/tableStyles.xml><?xml version="1.0" encoding="utf-8"?>
<a:tblStyleLst xmlns:a="http://schemas.openxmlformats.org/drawingml/2006/main" def="{5748F181-0B6F-419D-A6B6-3B0B769AA930}">
  <a:tblStyle styleId="{5748F181-0B6F-419D-A6B6-3B0B769AA9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970"/>
        <p:guide orient="horz" pos="3005"/>
        <p:guide pos="1907"/>
        <p:guide orient="horz" pos="328"/>
        <p:guide pos="196"/>
        <p:guide orient="horz" pos="2857"/>
        <p:guide orient="horz" pos="1114"/>
        <p:guide pos="673"/>
        <p:guide orient="horz" pos="221"/>
        <p:guide orient="horz" pos="808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2">
  <p:cSld name="BLANK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2 1 1">
  <p:cSld name="BLANK_2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2 1 1 1">
  <p:cSld name="BLANK_2_1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1">
  <p:cSld name="BLANK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7" name="Google Shape;7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tace.kr-karlovarsky.cz/gordic/ginis/app/RAP05/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yna.janickova@kr-karlovarsky.cz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ctrTitle"/>
          </p:nvPr>
        </p:nvSpPr>
        <p:spPr>
          <a:xfrm>
            <a:off x="960800" y="1049375"/>
            <a:ext cx="4012315" cy="205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Odbor dotací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1"/>
          </p:nvPr>
        </p:nvSpPr>
        <p:spPr>
          <a:xfrm>
            <a:off x="960800" y="2986525"/>
            <a:ext cx="361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Dotační programy</a:t>
            </a:r>
            <a:endParaRPr sz="2200" dirty="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Obrázek 1" descr="Obsah obrázku Písmo, kruh, text, Grafika&#10;&#10;Obsah generovaný pomocí AI může být nesprávný.">
            <a:extLst>
              <a:ext uri="{FF2B5EF4-FFF2-40B4-BE49-F238E27FC236}">
                <a16:creationId xmlns:a16="http://schemas.microsoft.com/office/drawing/2014/main" id="{BED25513-2490-7164-3025-6C564C3C3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827" y="0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dirty="0">
                <a:solidFill>
                  <a:srgbClr val="312682"/>
                </a:solidFill>
              </a:rPr>
              <a:t>Dotační programy</a:t>
            </a:r>
            <a:endParaRPr dirty="0">
              <a:solidFill>
                <a:srgbClr val="312682"/>
              </a:solidFill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4294967295"/>
          </p:nvPr>
        </p:nvSpPr>
        <p:spPr>
          <a:xfrm>
            <a:off x="369795" y="1170106"/>
            <a:ext cx="8249769" cy="3301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95000"/>
              </a:lnSpc>
              <a:buSzPts val="1018"/>
              <a:buNone/>
            </a:pPr>
            <a:r>
              <a:rPr lang="cs-CZ" sz="1300" b="1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Oblast kultury</a:t>
            </a:r>
            <a:r>
              <a:rPr lang="cs" sz="1300" b="1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:</a:t>
            </a:r>
            <a:endParaRPr lang="cs" sz="1300" dirty="0">
              <a:solidFill>
                <a:srgbClr val="312682"/>
              </a:solidFill>
              <a:latin typeface="Raleway SemiBold" panose="020B0604020202020204" charset="0"/>
              <a:ea typeface="Raleway Medium"/>
              <a:cs typeface="Raleway SemiBold" panose="020B0604020202020204" charset="0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0"/>
                <a:ea typeface="Raleway Medium"/>
                <a:cs typeface="Raleway SemiBold" panose="020B0604020202020204" charset="0"/>
                <a:sym typeface="Raleway Medium"/>
              </a:rPr>
              <a:t>Program na obnovu a nové využití kulturních památek, památkově  hodnotných objektů a movitých věcí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pl-PL" sz="1300" dirty="0">
                <a:solidFill>
                  <a:srgbClr val="312682"/>
                </a:solidFill>
                <a:latin typeface="Raleway SemiBold" panose="020B0604020202020204" charset="0"/>
                <a:ea typeface="Raleway Medium"/>
                <a:cs typeface="Raleway SemiBold" panose="020B0604020202020204" charset="0"/>
                <a:sym typeface="Raleway Medium"/>
              </a:rPr>
              <a:t>Program na podporu kulturních aktivit</a:t>
            </a:r>
            <a:r>
              <a:rPr lang="cs-CZ" sz="1300" dirty="0">
                <a:solidFill>
                  <a:srgbClr val="312682"/>
                </a:solidFill>
                <a:latin typeface="Raleway SemiBold" panose="020B0604020202020204" charset="0"/>
                <a:ea typeface="Raleway Medium"/>
                <a:cs typeface="Raleway SemiBold" panose="020B0604020202020204" charset="0"/>
                <a:sym typeface="Raleway Medium"/>
              </a:rPr>
              <a:t> </a:t>
            </a:r>
            <a:endParaRPr sz="1300" dirty="0">
              <a:solidFill>
                <a:srgbClr val="312682"/>
              </a:solidFill>
              <a:latin typeface="Raleway SemiBold" panose="020B0604020202020204" charset="0"/>
              <a:ea typeface="Raleway Medium"/>
              <a:cs typeface="Raleway SemiBold" panose="020B0604020202020204" charset="0"/>
              <a:sym typeface="Raleway Medium"/>
            </a:endParaRPr>
          </a:p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018"/>
              <a:buNone/>
            </a:pPr>
            <a:r>
              <a:rPr lang="cs-CZ" sz="1300" b="1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Oblast zdravotnictví</a:t>
            </a:r>
            <a:r>
              <a:rPr lang="cs" sz="1300" b="1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:</a:t>
            </a:r>
            <a:endParaRPr lang="cs-CZ" sz="1300" b="1" dirty="0">
              <a:solidFill>
                <a:srgbClr val="312682"/>
              </a:solidFill>
              <a:latin typeface="Raleway SemiBold" panose="020B0604020202020204" charset="0"/>
              <a:ea typeface="Raleway Medium"/>
              <a:cs typeface="Raleway SemiBold" panose="020B0604020202020204" charset="0"/>
              <a:sym typeface="Raleway Medium"/>
            </a:endParaRPr>
          </a:p>
          <a:p>
            <a:pPr marL="285750" indent="-285750">
              <a:lnSpc>
                <a:spcPct val="95000"/>
              </a:lnSpc>
              <a:buClr>
                <a:schemeClr val="dk1"/>
              </a:buClr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0"/>
                <a:ea typeface="Raleway Medium"/>
                <a:cs typeface="Raleway SemiBold" panose="020B0604020202020204" charset="0"/>
                <a:sym typeface="Raleway Medium"/>
              </a:rPr>
              <a:t>Program podpora specializačního vzdělávání k výkonu zdravotnického povolání lékaře v oborech všeobecné praktické lékařství a praktické lékařství pro děti a dorost/pediatrie</a:t>
            </a:r>
          </a:p>
          <a:p>
            <a:pPr marL="285750" indent="-285750">
              <a:lnSpc>
                <a:spcPct val="95000"/>
              </a:lnSpc>
              <a:buClr>
                <a:schemeClr val="dk1"/>
              </a:buClr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0"/>
                <a:ea typeface="Raleway Medium"/>
                <a:cs typeface="Raleway SemiBold" panose="020B0604020202020204" charset="0"/>
                <a:sym typeface="Raleway Medium"/>
              </a:rPr>
              <a:t>Program pro lékaře studující doktorské studium na lékařských fakultách a pro lékaře studující studijní program MBA a MHA </a:t>
            </a:r>
          </a:p>
          <a:p>
            <a:pPr marL="285750" indent="-285750">
              <a:lnSpc>
                <a:spcPct val="95000"/>
              </a:lnSpc>
              <a:buClr>
                <a:schemeClr val="dk1"/>
              </a:buClr>
              <a:buSzPts val="1018"/>
            </a:pPr>
            <a:endParaRPr lang="cs-CZ" sz="1300" dirty="0">
              <a:solidFill>
                <a:srgbClr val="312682"/>
              </a:solidFill>
              <a:latin typeface="Raleway SemiBold" panose="020B0604020202020204" charset="0"/>
              <a:ea typeface="Raleway Medium"/>
              <a:cs typeface="Raleway SemiBold" panose="020B0604020202020204" charset="0"/>
              <a:sym typeface="Raleway Medium"/>
            </a:endParaRPr>
          </a:p>
          <a:p>
            <a:pPr marL="0" indent="0">
              <a:lnSpc>
                <a:spcPct val="95000"/>
              </a:lnSpc>
              <a:buClr>
                <a:schemeClr val="dk1"/>
              </a:buClr>
              <a:buSzPts val="1018"/>
              <a:buNone/>
            </a:pPr>
            <a:r>
              <a:rPr lang="cs-CZ" sz="1300" b="1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Oblast školství, mládeže a tělovýchovy</a:t>
            </a:r>
            <a:r>
              <a:rPr lang="cs" sz="1300" b="1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:</a:t>
            </a:r>
            <a:endParaRPr lang="cs-CZ" sz="1300" b="1" dirty="0">
              <a:solidFill>
                <a:srgbClr val="312682"/>
              </a:solidFill>
              <a:latin typeface="Raleway SemiBold" panose="020B0604020202020204" charset="0"/>
              <a:ea typeface="Raleway Medium"/>
              <a:cs typeface="Raleway SemiBold" panose="020B0604020202020204" charset="0"/>
              <a:sym typeface="Raleway Medium"/>
            </a:endParaRPr>
          </a:p>
          <a:p>
            <a:pPr marL="285750" indent="-285750">
              <a:lnSpc>
                <a:spcPct val="95000"/>
              </a:lnSpc>
              <a:buClr>
                <a:schemeClr val="dk1"/>
              </a:buClr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0"/>
                <a:ea typeface="Raleway Medium"/>
                <a:cs typeface="Raleway SemiBold" panose="020B0604020202020204" charset="0"/>
                <a:sym typeface="Raleway Medium"/>
              </a:rPr>
              <a:t>Stipendijní (dotační) program Karlovarského kraje ke zlepšení vzdělanostní struktury obyvatelstva</a:t>
            </a:r>
          </a:p>
          <a:p>
            <a:pPr marL="285750" indent="-285750">
              <a:lnSpc>
                <a:spcPct val="95000"/>
              </a:lnSpc>
              <a:buClr>
                <a:schemeClr val="dk1"/>
              </a:buClr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0"/>
                <a:ea typeface="Raleway Medium"/>
                <a:cs typeface="Raleway SemiBold" panose="020B0604020202020204" charset="0"/>
                <a:sym typeface="Raleway Medium"/>
              </a:rPr>
              <a:t>Stipendijní (dotační) program Karlovarského kraje pro studenty lékařských fakult v oborech všeobecné lékařství a zubní lékařství</a:t>
            </a:r>
          </a:p>
          <a:p>
            <a:pPr marL="285750" indent="-285750">
              <a:lnSpc>
                <a:spcPct val="95000"/>
              </a:lnSpc>
              <a:buClr>
                <a:schemeClr val="dk1"/>
              </a:buClr>
              <a:buSzPts val="1018"/>
            </a:pPr>
            <a:r>
              <a:rPr lang="pl-PL" sz="1300" dirty="0">
                <a:solidFill>
                  <a:srgbClr val="312682"/>
                </a:solidFill>
                <a:latin typeface="Raleway SemiBold" panose="020B0604020202020204" charset="0"/>
                <a:ea typeface="Raleway Medium"/>
                <a:cs typeface="Raleway SemiBold" panose="020B0604020202020204" charset="0"/>
                <a:sym typeface="Raleway Medium"/>
              </a:rPr>
              <a:t>Program na podporu sportovní reprezentace</a:t>
            </a:r>
            <a:endParaRPr lang="cs-CZ" sz="1300" dirty="0">
              <a:solidFill>
                <a:srgbClr val="312682"/>
              </a:solidFill>
              <a:latin typeface="Raleway SemiBold" panose="020B0604020202020204" charset="0"/>
              <a:ea typeface="Raleway Medium"/>
              <a:cs typeface="Raleway SemiBold" panose="020B0604020202020204" charset="0"/>
              <a:sym typeface="Raleway Medium"/>
            </a:endParaRPr>
          </a:p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018"/>
              <a:buNone/>
            </a:pPr>
            <a:endParaRPr lang="cs-CZ" sz="1300" dirty="0">
              <a:solidFill>
                <a:srgbClr val="312682"/>
              </a:solidFill>
              <a:latin typeface="Raleway SemiBold" panose="020B0604020202020204" charset="0"/>
              <a:ea typeface="Raleway Medium"/>
              <a:cs typeface="Raleway SemiBold" panose="020B0604020202020204" charset="0"/>
              <a:sym typeface="Raleway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427165" y="1148006"/>
            <a:ext cx="7875854" cy="305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Google Shape;148;p27">
            <a:extLst>
              <a:ext uri="{FF2B5EF4-FFF2-40B4-BE49-F238E27FC236}">
                <a16:creationId xmlns:a16="http://schemas.microsoft.com/office/drawing/2014/main" id="{D984D14C-69A3-4617-AA7E-0AFCBF59E0BF}"/>
              </a:ext>
            </a:extLst>
          </p:cNvPr>
          <p:cNvSpPr txBox="1">
            <a:spLocks/>
          </p:cNvSpPr>
          <p:nvPr/>
        </p:nvSpPr>
        <p:spPr>
          <a:xfrm>
            <a:off x="311700" y="437215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700" dirty="0">
                <a:solidFill>
                  <a:srgbClr val="312682"/>
                </a:solidFill>
              </a:rPr>
              <a:t>Dotační programy</a:t>
            </a:r>
            <a:endParaRPr lang="cs-CZ" dirty="0">
              <a:solidFill>
                <a:srgbClr val="312682"/>
              </a:solidFill>
            </a:endParaRPr>
          </a:p>
        </p:txBody>
      </p:sp>
      <p:sp>
        <p:nvSpPr>
          <p:cNvPr id="8" name="Google Shape;151;p27">
            <a:extLst>
              <a:ext uri="{FF2B5EF4-FFF2-40B4-BE49-F238E27FC236}">
                <a16:creationId xmlns:a16="http://schemas.microsoft.com/office/drawing/2014/main" id="{2C7C1FA7-F3B1-4A28-BD6C-834B2E3A0580}"/>
              </a:ext>
            </a:extLst>
          </p:cNvPr>
          <p:cNvSpPr txBox="1">
            <a:spLocks/>
          </p:cNvSpPr>
          <p:nvPr/>
        </p:nvSpPr>
        <p:spPr>
          <a:xfrm>
            <a:off x="427165" y="1148006"/>
            <a:ext cx="8249769" cy="330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95000"/>
              </a:lnSpc>
              <a:buSzPts val="1018"/>
              <a:buFont typeface="Raleway"/>
              <a:buNone/>
            </a:pPr>
            <a:r>
              <a:rPr lang="cs-CZ" sz="1300" b="1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Oblast životního prostředí:</a:t>
            </a:r>
            <a:endParaRPr lang="cs-CZ" sz="1300" dirty="0">
              <a:solidFill>
                <a:srgbClr val="312682"/>
              </a:solidFill>
              <a:latin typeface="Raleway SemiBold" panose="020B0604020202020204" charset="0"/>
              <a:ea typeface="Raleway Medium"/>
              <a:cs typeface="Raleway SemiBold" panose="020B0604020202020204" charset="0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0"/>
                <a:ea typeface="Raleway Medium"/>
                <a:cs typeface="Raleway SemiBold" panose="020B0604020202020204" charset="0"/>
                <a:sym typeface="Raleway Medium"/>
              </a:rPr>
              <a:t>Program na podporu včelařství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0"/>
                <a:ea typeface="Raleway Medium"/>
                <a:cs typeface="Raleway SemiBold" panose="020B0604020202020204" charset="0"/>
                <a:sym typeface="Raleway Medium"/>
              </a:rPr>
              <a:t>Program  snížení počtu černé zvěře na území Karlovarského kraje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0"/>
                <a:ea typeface="Raleway Medium"/>
                <a:cs typeface="Raleway SemiBold" panose="020B0604020202020204" charset="0"/>
                <a:sym typeface="Raleway Medium"/>
              </a:rPr>
              <a:t>Program na realizaci opatření na ochranu před povodněmi v územích ohrožených povodněmi</a:t>
            </a:r>
          </a:p>
          <a:p>
            <a:pPr marL="0" indent="0">
              <a:lnSpc>
                <a:spcPct val="95000"/>
              </a:lnSpc>
              <a:buSzPts val="1018"/>
              <a:buNone/>
            </a:pPr>
            <a:endParaRPr lang="cs-CZ" sz="1300" dirty="0">
              <a:solidFill>
                <a:srgbClr val="312682"/>
              </a:solidFill>
              <a:latin typeface="Raleway SemiBold" panose="020B0604020202020204" charset="0"/>
              <a:ea typeface="Raleway Medium"/>
              <a:cs typeface="Raleway SemiBold" panose="020B0604020202020204" charset="0"/>
              <a:sym typeface="Raleway Medium"/>
            </a:endParaRPr>
          </a:p>
          <a:p>
            <a:pPr marL="0" indent="0">
              <a:lnSpc>
                <a:spcPct val="95000"/>
              </a:lnSpc>
              <a:buSzPts val="1018"/>
              <a:buNone/>
            </a:pPr>
            <a:r>
              <a:rPr lang="cs-CZ" sz="1300" b="1" dirty="0">
                <a:solidFill>
                  <a:srgbClr val="312682"/>
                </a:solidFill>
                <a:latin typeface="Raleway SemiBold" panose="020B0604020202020204" charset="0"/>
                <a:ea typeface="Raleway Medium"/>
                <a:cs typeface="Raleway SemiBold" panose="020B0604020202020204" charset="0"/>
                <a:sym typeface="Raleway Medium"/>
              </a:rPr>
              <a:t>Oblast regionálního rozvoje: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0"/>
                <a:ea typeface="Raleway Medium"/>
                <a:cs typeface="Raleway SemiBold" panose="020B0604020202020204" charset="0"/>
                <a:sym typeface="Raleway Medium"/>
              </a:rPr>
              <a:t>Program rozvoje konkurenceschopnosti Karlovarského kraje "Startovací vouchery„</a:t>
            </a: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SemiBold" panose="020B0604020202020204" charset="0"/>
              <a:ea typeface="Raleway Medium"/>
              <a:cs typeface="Raleway SemiBold" panose="020B0604020202020204" charset="0"/>
              <a:sym typeface="Raleway Medium"/>
            </a:endParaRPr>
          </a:p>
          <a:p>
            <a:pPr marL="0" indent="0">
              <a:lnSpc>
                <a:spcPct val="95000"/>
              </a:lnSpc>
              <a:buSzPts val="1018"/>
              <a:buNone/>
            </a:pPr>
            <a:r>
              <a:rPr lang="cs-CZ" sz="1300" b="1" dirty="0">
                <a:solidFill>
                  <a:srgbClr val="312682"/>
                </a:solidFill>
                <a:latin typeface="Raleway SemiBold" panose="020B0604020202020204" charset="0"/>
                <a:ea typeface="Raleway Medium"/>
                <a:cs typeface="Raleway SemiBold" panose="020B0604020202020204" charset="0"/>
                <a:sym typeface="Raleway Medium"/>
              </a:rPr>
              <a:t>OPST 2021-2027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0"/>
                <a:ea typeface="Raleway Medium"/>
                <a:cs typeface="Raleway SemiBold" panose="020B0604020202020204" charset="0"/>
                <a:sym typeface="Raleway Medium"/>
              </a:rPr>
              <a:t>Vouchery pro podnikatele Karlovarského kraje II</a:t>
            </a: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SemiBold" panose="020B0604020202020204" charset="0"/>
              <a:ea typeface="Raleway Medium"/>
              <a:cs typeface="Raleway SemiBold" panose="020B0604020202020204" charset="0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SemiBold" panose="020B0604020202020204" charset="0"/>
              <a:ea typeface="Raleway Medium"/>
              <a:cs typeface="Raleway SemiBold" panose="020B0604020202020204" charset="0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2336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562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dirty="0">
                <a:solidFill>
                  <a:srgbClr val="312682"/>
                </a:solidFill>
              </a:rPr>
              <a:t>Aktuality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427165" y="1148006"/>
            <a:ext cx="787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Elektronický příjem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Dodání příloh elektronicky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B932B93-A635-4F0B-AB37-60242D9B8256}"/>
              </a:ext>
            </a:extLst>
          </p:cNvPr>
          <p:cNvSpPr/>
          <p:nvPr/>
        </p:nvSpPr>
        <p:spPr>
          <a:xfrm>
            <a:off x="427164" y="1886446"/>
            <a:ext cx="57517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Možnosti přihlášení: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  <a:hlinkClick r:id="rId2"/>
              </a:rPr>
              <a:t>https://dotace.kr-karlovarsky.cz/gordic/ginis/app/RAP05/</a:t>
            </a:r>
            <a:r>
              <a:rPr lang="cs-CZ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 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Identita občana 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Datová schránka 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Jméno a heslo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438037-ACA4-4838-B251-467397C61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5"/>
          <a:stretch/>
        </p:blipFill>
        <p:spPr>
          <a:xfrm>
            <a:off x="5049372" y="2420072"/>
            <a:ext cx="3200398" cy="23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8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A06D6AE-C72E-4956-BEEF-0272D2320CF1}"/>
              </a:ext>
            </a:extLst>
          </p:cNvPr>
          <p:cNvSpPr/>
          <p:nvPr/>
        </p:nvSpPr>
        <p:spPr>
          <a:xfrm>
            <a:off x="487675" y="578950"/>
            <a:ext cx="83268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cs-CZ" b="1" dirty="0">
                <a:solidFill>
                  <a:srgbClr val="312682"/>
                </a:solidFill>
              </a:rPr>
              <a:t>Jméno a heslo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12682"/>
                </a:solidFill>
              </a:rPr>
              <a:t>V tomto případě musí být </a:t>
            </a:r>
            <a:r>
              <a:rPr lang="cs-CZ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žádost</a:t>
            </a:r>
            <a:r>
              <a:rPr lang="cs-CZ" dirty="0">
                <a:solidFill>
                  <a:srgbClr val="312682"/>
                </a:solidFill>
              </a:rPr>
              <a:t> podepsána uznávaným elektronickým podpisem.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312682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9E8AFFC-92EF-416F-8731-316BA4858A39}"/>
              </a:ext>
            </a:extLst>
          </p:cNvPr>
          <p:cNvSpPr/>
          <p:nvPr/>
        </p:nvSpPr>
        <p:spPr>
          <a:xfrm>
            <a:off x="487675" y="15022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r>
              <a:rPr lang="cs-CZ" b="1" dirty="0">
                <a:solidFill>
                  <a:srgbClr val="312682"/>
                </a:solidFill>
              </a:rPr>
              <a:t>Datová </a:t>
            </a:r>
            <a:r>
              <a:rPr lang="cs-CZ" b="1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schránka</a:t>
            </a:r>
          </a:p>
          <a:p>
            <a:pPr lvl="8"/>
            <a:r>
              <a:rPr lang="cs-CZ" b="1" dirty="0">
                <a:solidFill>
                  <a:srgbClr val="312682"/>
                </a:solidFill>
              </a:rPr>
              <a:t>  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312682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4CD2A8-6019-4B60-9AF8-498A4F02A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91" y="1871612"/>
            <a:ext cx="4473284" cy="27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6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A06D6AE-C72E-4956-BEEF-0272D2320CF1}"/>
              </a:ext>
            </a:extLst>
          </p:cNvPr>
          <p:cNvSpPr/>
          <p:nvPr/>
        </p:nvSpPr>
        <p:spPr>
          <a:xfrm>
            <a:off x="487675" y="578950"/>
            <a:ext cx="8326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cs-CZ" b="1" dirty="0">
                <a:solidFill>
                  <a:srgbClr val="312682"/>
                </a:solidFill>
              </a:rPr>
              <a:t>Identita </a:t>
            </a:r>
            <a:r>
              <a:rPr lang="cs-CZ" b="1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občana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312682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8C97344-7FAE-4F83-B778-6CAC81F98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9" y="1196788"/>
            <a:ext cx="3197370" cy="29919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C4B6FFF-4EC5-47B3-8F13-7312D225D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66" y="1196788"/>
            <a:ext cx="3078022" cy="29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2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B932B93-A635-4F0B-AB37-60242D9B8256}"/>
              </a:ext>
            </a:extLst>
          </p:cNvPr>
          <p:cNvSpPr/>
          <p:nvPr/>
        </p:nvSpPr>
        <p:spPr>
          <a:xfrm>
            <a:off x="405829" y="139562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12682"/>
                </a:solidFill>
              </a:rPr>
              <a:t>Ing. </a:t>
            </a:r>
            <a:r>
              <a:rPr lang="cs-CZ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Kristýna</a:t>
            </a:r>
            <a:r>
              <a:rPr lang="cs-CZ" dirty="0">
                <a:solidFill>
                  <a:srgbClr val="312682"/>
                </a:solidFill>
              </a:rPr>
              <a:t> Janíčková </a:t>
            </a:r>
          </a:p>
          <a:p>
            <a:pPr marL="504000" lvl="8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12682"/>
                </a:solidFill>
                <a:hlinkClick r:id="rId2"/>
              </a:rPr>
              <a:t>kristyna.janickova@kr-karlovarsky.cz</a:t>
            </a:r>
            <a:endParaRPr lang="cs-CZ" dirty="0">
              <a:solidFill>
                <a:srgbClr val="312682"/>
              </a:solidFill>
            </a:endParaRPr>
          </a:p>
          <a:p>
            <a:pPr marL="504000" lvl="8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12682"/>
                </a:solidFill>
              </a:rPr>
              <a:t>354 222 635</a:t>
            </a:r>
          </a:p>
        </p:txBody>
      </p:sp>
      <p:sp>
        <p:nvSpPr>
          <p:cNvPr id="8" name="Google Shape;185;p31">
            <a:extLst>
              <a:ext uri="{FF2B5EF4-FFF2-40B4-BE49-F238E27FC236}">
                <a16:creationId xmlns:a16="http://schemas.microsoft.com/office/drawing/2014/main" id="{9DC74D92-04B4-4D35-A866-395502242B68}"/>
              </a:ext>
            </a:extLst>
          </p:cNvPr>
          <p:cNvSpPr txBox="1">
            <a:spLocks/>
          </p:cNvSpPr>
          <p:nvPr/>
        </p:nvSpPr>
        <p:spPr>
          <a:xfrm>
            <a:off x="493236" y="822929"/>
            <a:ext cx="562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dirty="0">
                <a:solidFill>
                  <a:srgbClr val="312682"/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9643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B6C0422-41A3-409E-9725-3E745BC4C9E2}"/>
              </a:ext>
            </a:extLst>
          </p:cNvPr>
          <p:cNvSpPr txBox="1"/>
          <p:nvPr/>
        </p:nvSpPr>
        <p:spPr>
          <a:xfrm>
            <a:off x="1884157" y="1925419"/>
            <a:ext cx="810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312682"/>
                </a:solidFill>
                <a:latin typeface="Raleway SemiBold" panose="020B0604020202020204" charset="0"/>
                <a:cs typeface="Raleway SemiBold" panose="020B0604020202020204" charset="0"/>
              </a:rPr>
              <a:t>DĚKUJI</a:t>
            </a:r>
            <a:r>
              <a:rPr lang="cs-CZ" sz="36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8750082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91C2E51F76364BBF5D95E290AA5F49" ma:contentTypeVersion="16" ma:contentTypeDescription="Vytvoří nový dokument" ma:contentTypeScope="" ma:versionID="69e61c6f984ead26a52f0371c59fbcaa">
  <xsd:schema xmlns:xsd="http://www.w3.org/2001/XMLSchema" xmlns:xs="http://www.w3.org/2001/XMLSchema" xmlns:p="http://schemas.microsoft.com/office/2006/metadata/properties" xmlns:ns3="ce6a04b7-12a5-45cb-a484-061864a8ba8b" xmlns:ns4="248274cc-efb7-4792-8994-1300bcf9bf56" targetNamespace="http://schemas.microsoft.com/office/2006/metadata/properties" ma:root="true" ma:fieldsID="a123de358747a7740d71398a488354d2" ns3:_="" ns4:_="">
    <xsd:import namespace="ce6a04b7-12a5-45cb-a484-061864a8ba8b"/>
    <xsd:import namespace="248274cc-efb7-4792-8994-1300bcf9bf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a04b7-12a5-45cb-a484-061864a8ba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274cc-efb7-4792-8994-1300bcf9b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8274cc-efb7-4792-8994-1300bcf9bf56" xsi:nil="true"/>
  </documentManagement>
</p:properties>
</file>

<file path=customXml/itemProps1.xml><?xml version="1.0" encoding="utf-8"?>
<ds:datastoreItem xmlns:ds="http://schemas.openxmlformats.org/officeDocument/2006/customXml" ds:itemID="{B3945359-9722-4F5E-BCEC-11BAD50C0C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01BEC9-75C9-4C19-980E-52F07C5BBF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6a04b7-12a5-45cb-a484-061864a8ba8b"/>
    <ds:schemaRef ds:uri="248274cc-efb7-4792-8994-1300bcf9bf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DFB10-8C7A-40EA-A15E-4D44819972CC}">
  <ds:schemaRefs>
    <ds:schemaRef ds:uri="ce6a04b7-12a5-45cb-a484-061864a8ba8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48274cc-efb7-4792-8994-1300bcf9bf5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236</Words>
  <Application>Microsoft Office PowerPoint</Application>
  <PresentationFormat>Předvádění na obrazovce (16:9)</PresentationFormat>
  <Paragraphs>43</Paragraphs>
  <Slides>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Segoe UI Semibold</vt:lpstr>
      <vt:lpstr>Wingdings</vt:lpstr>
      <vt:lpstr>Raleway Medium</vt:lpstr>
      <vt:lpstr>Raleway</vt:lpstr>
      <vt:lpstr>Arial</vt:lpstr>
      <vt:lpstr>Raleway SemiBold</vt:lpstr>
      <vt:lpstr>Simple Light</vt:lpstr>
      <vt:lpstr>Odbor dotací</vt:lpstr>
      <vt:lpstr>Dotační programy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</dc:title>
  <dc:creator>Milská Gabriela</dc:creator>
  <cp:lastModifiedBy>Janíčková Kristýna</cp:lastModifiedBy>
  <cp:revision>38</cp:revision>
  <dcterms:modified xsi:type="dcterms:W3CDTF">2026-06-03T14:36:18Z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0x0101003991C2E51F76364BBF5D95E290AA5F49</vt:lpwstr>
  </property>
</Properties>
</file>