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347" r:id="rId2"/>
    <p:sldId id="267" r:id="rId3"/>
    <p:sldId id="264" r:id="rId4"/>
    <p:sldId id="328" r:id="rId5"/>
    <p:sldId id="332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35" r:id="rId15"/>
    <p:sldId id="342" r:id="rId16"/>
    <p:sldId id="343" r:id="rId17"/>
    <p:sldId id="344" r:id="rId18"/>
    <p:sldId id="350" r:id="rId19"/>
    <p:sldId id="348" r:id="rId20"/>
    <p:sldId id="349" r:id="rId21"/>
  </p:sldIdLst>
  <p:sldSz cx="9144000" cy="5143500" type="screen16x9"/>
  <p:notesSz cx="6858000" cy="9144000"/>
  <p:embeddedFontLs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Raleway Medium" pitchFamily="2" charset="0"/>
      <p:regular r:id="rId27"/>
      <p:bold r:id="rId28"/>
      <p:italic r:id="rId29"/>
      <p:boldItalic r:id="rId30"/>
    </p:embeddedFont>
    <p:embeddedFont>
      <p:font typeface="Raleway SemiBold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0">
          <p15:clr>
            <a:srgbClr val="747775"/>
          </p15:clr>
        </p15:guide>
        <p15:guide id="2" orient="horz" pos="3005">
          <p15:clr>
            <a:srgbClr val="747775"/>
          </p15:clr>
        </p15:guide>
        <p15:guide id="3" pos="1907">
          <p15:clr>
            <a:srgbClr val="747775"/>
          </p15:clr>
        </p15:guide>
        <p15:guide id="4" orient="horz" pos="328">
          <p15:clr>
            <a:srgbClr val="747775"/>
          </p15:clr>
        </p15:guide>
        <p15:guide id="5" pos="196">
          <p15:clr>
            <a:srgbClr val="747775"/>
          </p15:clr>
        </p15:guide>
        <p15:guide id="6" orient="horz" pos="2857">
          <p15:clr>
            <a:srgbClr val="747775"/>
          </p15:clr>
        </p15:guide>
        <p15:guide id="7" orient="horz" pos="1114">
          <p15:clr>
            <a:srgbClr val="747775"/>
          </p15:clr>
        </p15:guide>
        <p15:guide id="8" pos="673">
          <p15:clr>
            <a:srgbClr val="747775"/>
          </p15:clr>
        </p15:guide>
        <p15:guide id="9" orient="horz" pos="221">
          <p15:clr>
            <a:srgbClr val="747775"/>
          </p15:clr>
        </p15:guide>
        <p15:guide id="10" orient="horz" pos="808">
          <p15:clr>
            <a:srgbClr val="747775"/>
          </p15:clr>
        </p15:guide>
        <p15:guide id="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yáš Smutn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5DBA7-1EF9-53BE-2370-912A2731DA94}" v="3" dt="2026-01-28T10:40:33.661"/>
  </p1510:revLst>
</p1510:revInfo>
</file>

<file path=ppt/tableStyles.xml><?xml version="1.0" encoding="utf-8"?>
<a:tblStyleLst xmlns:a="http://schemas.openxmlformats.org/drawingml/2006/main" def="{5748F181-0B6F-419D-A6B6-3B0B769AA930}">
  <a:tblStyle styleId="{5748F181-0B6F-419D-A6B6-3B0B769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970"/>
        <p:guide orient="horz" pos="3005"/>
        <p:guide pos="1907"/>
        <p:guide orient="horz" pos="328"/>
        <p:guide pos="196"/>
        <p:guide orient="horz" pos="2857"/>
        <p:guide orient="horz" pos="1114"/>
        <p:guide pos="673"/>
        <p:guide orient="horz" pos="221"/>
        <p:guide orient="horz" pos="80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th Daniel" userId="S::daniel.tovth@kr-karlovarsky.cz::283b20ed-2b25-450b-9b9b-32593b0c39e1" providerId="AD" clId="Web-{EEE5DBA7-1EF9-53BE-2370-912A2731DA94}"/>
    <pc:docChg chg="modSld">
      <pc:chgData name="Tovth Daniel" userId="S::daniel.tovth@kr-karlovarsky.cz::283b20ed-2b25-450b-9b9b-32593b0c39e1" providerId="AD" clId="Web-{EEE5DBA7-1EF9-53BE-2370-912A2731DA94}" dt="2026-01-28T10:40:33.661" v="0"/>
      <pc:docMkLst>
        <pc:docMk/>
      </pc:docMkLst>
      <pc:sldChg chg="delSp">
        <pc:chgData name="Tovth Daniel" userId="S::daniel.tovth@kr-karlovarsky.cz::283b20ed-2b25-450b-9b9b-32593b0c39e1" providerId="AD" clId="Web-{EEE5DBA7-1EF9-53BE-2370-912A2731DA94}" dt="2026-01-28T10:40:33.661" v="0"/>
        <pc:sldMkLst>
          <pc:docMk/>
          <pc:sldMk cId="0" sldId="347"/>
        </pc:sldMkLst>
        <pc:spChg chg="del">
          <ac:chgData name="Tovth Daniel" userId="S::daniel.tovth@kr-karlovarsky.cz::283b20ed-2b25-450b-9b9b-32593b0c39e1" providerId="AD" clId="Web-{EEE5DBA7-1EF9-53BE-2370-912A2731DA94}" dt="2026-01-28T10:40:33.661" v="0"/>
          <ac:spMkLst>
            <pc:docMk/>
            <pc:sldMk cId="0" sldId="347"/>
            <ac:spMk id="84" creationId="{00000000-0000-0000-0000-000000000000}"/>
          </ac:spMkLst>
        </pc:spChg>
      </pc:sldChg>
    </pc:docChg>
  </pc:docChgLst>
  <pc:docChgLst>
    <pc:chgData clId="Web-{EEE5DBA7-1EF9-53BE-2370-912A2731DA94}"/>
    <pc:docChg chg="modSld">
      <pc:chgData name="" userId="" providerId="" clId="Web-{EEE5DBA7-1EF9-53BE-2370-912A2731DA94}" dt="2026-01-28T10:40:32.286" v="1" actId="20577"/>
      <pc:docMkLst>
        <pc:docMk/>
      </pc:docMkLst>
      <pc:sldChg chg="delSp modSp">
        <pc:chgData name="" userId="" providerId="" clId="Web-{EEE5DBA7-1EF9-53BE-2370-912A2731DA94}" dt="2026-01-28T10:40:32.286" v="1" actId="20577"/>
        <pc:sldMkLst>
          <pc:docMk/>
          <pc:sldMk cId="0" sldId="347"/>
        </pc:sldMkLst>
        <pc:spChg chg="mod">
          <ac:chgData name="" userId="" providerId="" clId="Web-{EEE5DBA7-1EF9-53BE-2370-912A2731DA94}" dt="2026-01-28T10:40:32.286" v="1" actId="20577"/>
          <ac:spMkLst>
            <pc:docMk/>
            <pc:sldMk cId="0" sldId="347"/>
            <ac:spMk id="84" creationId="{00000000-0000-0000-0000-000000000000}"/>
          </ac:spMkLst>
        </pc:spChg>
        <pc:spChg chg="del">
          <ac:chgData name="" userId="" providerId="" clId="Web-{EEE5DBA7-1EF9-53BE-2370-912A2731DA94}" dt="2026-01-28T10:40:30.770" v="0"/>
          <ac:spMkLst>
            <pc:docMk/>
            <pc:sldMk cId="0" sldId="347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49AA50BB-AAB6-AD0E-5BDC-93FFB72F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72A4CFF5-0BCD-F421-6EBF-276EA47440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D648ADDF-506A-72A6-57FE-EF3630F40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11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BEA1FAB5-CB0A-0C97-2BFE-97D3CF8CA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34BEF4B1-A409-7746-1BFE-568485D659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DD759111-7D27-4474-70D9-3E703AA5E3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735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87F66C6E-6BAD-2040-6D8B-9FE57D4B8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D656A6D1-B249-ECFF-D404-C43CD7C28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3BD7B7D4-079A-D8BE-8262-A16B5C6C9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368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3AEBCA78-E6F4-4B4D-A16E-80E0314FF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0B4C88B1-33A6-6CDC-2403-7AD21204B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8655ABB3-1595-3ABA-9DFE-7988EF01A9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57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0551B212-47BA-402D-6760-E56639551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EFE61C92-BAE8-6563-7F9E-1E6BFF2A09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383ED825-BDFF-0041-AE82-EFD7CB0DD0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20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8BEE5D73-BB4F-EA39-4A40-33621C9C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E920AE45-AA59-84B3-5501-958E5289C0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6B1F346A-0C3D-59DB-FE40-406EDB21B6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258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D63B61B4-27CD-CDAF-9FAC-E830761E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CACFD9F4-1D09-24CD-922A-D6C78F5617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DA92E040-8C2A-676E-CF6A-C4723F6595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84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13888DC3-1DEF-3ABC-00B8-CABF82D9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82F5364E-F636-1EF6-0F51-26E70EBF0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3CD9F769-B84B-D84D-9A5F-35C0D9107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966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D197911E-B665-8D0F-2143-07E04BCC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>
            <a:extLst>
              <a:ext uri="{FF2B5EF4-FFF2-40B4-BE49-F238E27FC236}">
                <a16:creationId xmlns:a16="http://schemas.microsoft.com/office/drawing/2014/main" id="{39C1FE5B-8A56-0E34-EFCE-85AB0E3389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>
            <a:extLst>
              <a:ext uri="{FF2B5EF4-FFF2-40B4-BE49-F238E27FC236}">
                <a16:creationId xmlns:a16="http://schemas.microsoft.com/office/drawing/2014/main" id="{DDD5EED7-57C8-56E2-A9AB-5E8B33770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63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EF069064-AF71-E4BA-9115-AD53B685A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>
            <a:extLst>
              <a:ext uri="{FF2B5EF4-FFF2-40B4-BE49-F238E27FC236}">
                <a16:creationId xmlns:a16="http://schemas.microsoft.com/office/drawing/2014/main" id="{55FEC24E-E2FA-F856-8783-BD3AA6021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>
            <a:extLst>
              <a:ext uri="{FF2B5EF4-FFF2-40B4-BE49-F238E27FC236}">
                <a16:creationId xmlns:a16="http://schemas.microsoft.com/office/drawing/2014/main" id="{E80515B0-3D04-EB89-7022-E1CF690DC2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40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D7847787-E782-5AB8-56E2-416B170E7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E6EE9F60-8858-799D-7EB8-6649EFB17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DE1A6C1B-431C-1BCA-EF00-262728E2A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36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6E8B7670-A536-A9CC-E973-5D610761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688C9A34-8B67-7040-C372-DB9B96934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877367BF-433F-3AAC-43DA-6D9947729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83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3566EEF1-F110-C10C-4B90-AA7B0662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7CBACD07-3C2B-0AC7-2EF4-45CB89C62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35EECD19-F3B5-B499-A512-C119176C29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17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866451C0-0BE2-7D93-E1E9-671AD574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7AC106BE-9062-159F-2D34-BF596D0478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38704CB3-24EA-C638-7151-E5EDD01A5C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88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E4FC8F32-3D7B-7371-570F-21B98FC5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520BCE88-D612-57A0-5480-17B145DAEE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6E1A3241-4F13-DBB0-74A2-F55A90CC96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57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25CFC404-D118-7F61-7483-C118D1647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>
            <a:extLst>
              <a:ext uri="{FF2B5EF4-FFF2-40B4-BE49-F238E27FC236}">
                <a16:creationId xmlns:a16="http://schemas.microsoft.com/office/drawing/2014/main" id="{0163D4FE-0DE0-09E0-7BE1-3723881075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>
            <a:extLst>
              <a:ext uri="{FF2B5EF4-FFF2-40B4-BE49-F238E27FC236}">
                <a16:creationId xmlns:a16="http://schemas.microsoft.com/office/drawing/2014/main" id="{08016B47-41C3-FF08-31EC-AC412B95A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">
  <p:cSld name="BLANK_2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 1">
  <p:cSld name="BLANK_2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APLIKACE ZÁCHRANKA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1E5B02F2-38C7-DFC3-CD82-72875ADD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D470A489-F1D8-426F-DB2D-7C325659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FB5575A4-58A5-0994-72E2-A9FA9B178731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E6D05FB6-9AF2-B195-41C0-A444A3CB1F1A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modul Horská služba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82CB090-DE54-10C1-7418-832C7ED96C11}"/>
              </a:ext>
            </a:extLst>
          </p:cNvPr>
          <p:cNvSpPr>
            <a:spLocks noChangeAspect="1"/>
          </p:cNvSpPr>
          <p:nvPr/>
        </p:nvSpPr>
        <p:spPr>
          <a:xfrm>
            <a:off x="451944" y="876844"/>
            <a:ext cx="3643201" cy="3495850"/>
          </a:xfrm>
          <a:custGeom>
            <a:avLst/>
            <a:gdLst/>
            <a:ahLst/>
            <a:cxnLst/>
            <a:rect l="l" t="t" r="r" b="b"/>
            <a:pathLst>
              <a:path w="15749401" h="8310134">
                <a:moveTo>
                  <a:pt x="0" y="0"/>
                </a:moveTo>
                <a:lnTo>
                  <a:pt x="15749402" y="0"/>
                </a:lnTo>
                <a:lnTo>
                  <a:pt x="15749402" y="8310134"/>
                </a:lnTo>
                <a:lnTo>
                  <a:pt x="0" y="8310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366" r="-103598" b="-659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91AF268-A36F-9374-E46E-23C740136C4D}"/>
              </a:ext>
            </a:extLst>
          </p:cNvPr>
          <p:cNvSpPr>
            <a:spLocks noChangeAspect="1"/>
          </p:cNvSpPr>
          <p:nvPr/>
        </p:nvSpPr>
        <p:spPr>
          <a:xfrm>
            <a:off x="4635062" y="876844"/>
            <a:ext cx="3702089" cy="3495850"/>
          </a:xfrm>
          <a:custGeom>
            <a:avLst/>
            <a:gdLst/>
            <a:ahLst/>
            <a:cxnLst/>
            <a:rect l="l" t="t" r="r" b="b"/>
            <a:pathLst>
              <a:path w="15749401" h="8310134">
                <a:moveTo>
                  <a:pt x="0" y="0"/>
                </a:moveTo>
                <a:lnTo>
                  <a:pt x="15749402" y="0"/>
                </a:lnTo>
                <a:lnTo>
                  <a:pt x="15749402" y="8310134"/>
                </a:lnTo>
                <a:lnTo>
                  <a:pt x="0" y="8310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360" t="-5366" b="-6591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6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743534C2-F661-354A-3ACB-9BDF7C57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FDBA274D-095F-F6F1-3D82-CF8E6C010675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085A5C08-62A7-3073-6CEB-A4F56C14792C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modul Horská služba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02A1190-17D8-DCDC-2B80-1C3E0D424EA8}"/>
              </a:ext>
            </a:extLst>
          </p:cNvPr>
          <p:cNvSpPr>
            <a:spLocks noChangeAspect="1"/>
          </p:cNvSpPr>
          <p:nvPr/>
        </p:nvSpPr>
        <p:spPr>
          <a:xfrm>
            <a:off x="416800" y="1957733"/>
            <a:ext cx="2732994" cy="1938910"/>
          </a:xfrm>
          <a:custGeom>
            <a:avLst/>
            <a:gdLst/>
            <a:ahLst/>
            <a:cxnLst/>
            <a:rect l="l" t="t" r="r" b="b"/>
            <a:pathLst>
              <a:path w="6566374" h="9519506">
                <a:moveTo>
                  <a:pt x="0" y="0"/>
                </a:moveTo>
                <a:lnTo>
                  <a:pt x="6566375" y="0"/>
                </a:lnTo>
                <a:lnTo>
                  <a:pt x="6566375" y="9519506"/>
                </a:lnTo>
                <a:lnTo>
                  <a:pt x="0" y="9519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19" t="-19194" r="-4412" b="-10974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A6A9064-87B2-2348-98CF-4DD76FE0C8AC}"/>
              </a:ext>
            </a:extLst>
          </p:cNvPr>
          <p:cNvSpPr>
            <a:spLocks noChangeAspect="1"/>
          </p:cNvSpPr>
          <p:nvPr/>
        </p:nvSpPr>
        <p:spPr>
          <a:xfrm>
            <a:off x="6319690" y="828000"/>
            <a:ext cx="2016000" cy="3960000"/>
          </a:xfrm>
          <a:custGeom>
            <a:avLst/>
            <a:gdLst/>
            <a:ahLst/>
            <a:cxnLst/>
            <a:rect l="l" t="t" r="r" b="b"/>
            <a:pathLst>
              <a:path w="4434442" h="8737817">
                <a:moveTo>
                  <a:pt x="0" y="0"/>
                </a:moveTo>
                <a:lnTo>
                  <a:pt x="4434442" y="0"/>
                </a:lnTo>
                <a:lnTo>
                  <a:pt x="4434442" y="8737816"/>
                </a:lnTo>
                <a:lnTo>
                  <a:pt x="0" y="8737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BF3EA01-D7CB-3542-73A7-DDADEED110B1}"/>
              </a:ext>
            </a:extLst>
          </p:cNvPr>
          <p:cNvSpPr>
            <a:spLocks noChangeAspect="1"/>
          </p:cNvSpPr>
          <p:nvPr/>
        </p:nvSpPr>
        <p:spPr>
          <a:xfrm>
            <a:off x="3245904" y="1957733"/>
            <a:ext cx="2732994" cy="2111983"/>
          </a:xfrm>
          <a:custGeom>
            <a:avLst/>
            <a:gdLst/>
            <a:ahLst/>
            <a:cxnLst/>
            <a:rect l="l" t="t" r="r" b="b"/>
            <a:pathLst>
              <a:path w="6566374" h="9519506">
                <a:moveTo>
                  <a:pt x="0" y="0"/>
                </a:moveTo>
                <a:lnTo>
                  <a:pt x="6566375" y="0"/>
                </a:lnTo>
                <a:lnTo>
                  <a:pt x="6566375" y="9519506"/>
                </a:lnTo>
                <a:lnTo>
                  <a:pt x="0" y="9519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67" t="-110173" r="-556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6D4ADB39-1605-70C9-3DEC-1423B2464820}"/>
              </a:ext>
            </a:extLst>
          </p:cNvPr>
          <p:cNvSpPr>
            <a:spLocks noChangeAspect="1"/>
          </p:cNvSpPr>
          <p:nvPr/>
        </p:nvSpPr>
        <p:spPr>
          <a:xfrm>
            <a:off x="411911" y="1290529"/>
            <a:ext cx="4174215" cy="415542"/>
          </a:xfrm>
          <a:custGeom>
            <a:avLst/>
            <a:gdLst/>
            <a:ahLst/>
            <a:cxnLst/>
            <a:rect l="l" t="t" r="r" b="b"/>
            <a:pathLst>
              <a:path w="6566374" h="9519506">
                <a:moveTo>
                  <a:pt x="0" y="0"/>
                </a:moveTo>
                <a:lnTo>
                  <a:pt x="6566375" y="0"/>
                </a:lnTo>
                <a:lnTo>
                  <a:pt x="6566375" y="9519506"/>
                </a:lnTo>
                <a:lnTo>
                  <a:pt x="0" y="9519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19" t="-1" r="-4412" b="-1531511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4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5285E76D-6BD5-0A83-5EA1-EEE79AE15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7728D0E3-4CA5-FC34-8146-514C56CC644A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A4730D3B-90F0-3E6B-7890-32FFDD0EEF3B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modul Horská služba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FA4CC1F-3E06-7A6F-4011-B85997C766DF}"/>
              </a:ext>
            </a:extLst>
          </p:cNvPr>
          <p:cNvSpPr>
            <a:spLocks noChangeAspect="1"/>
          </p:cNvSpPr>
          <p:nvPr/>
        </p:nvSpPr>
        <p:spPr>
          <a:xfrm>
            <a:off x="467711" y="797456"/>
            <a:ext cx="7415797" cy="3548587"/>
          </a:xfrm>
          <a:custGeom>
            <a:avLst/>
            <a:gdLst/>
            <a:ahLst/>
            <a:cxnLst/>
            <a:rect l="l" t="t" r="r" b="b"/>
            <a:pathLst>
              <a:path w="16631699" h="8329505">
                <a:moveTo>
                  <a:pt x="0" y="0"/>
                </a:moveTo>
                <a:lnTo>
                  <a:pt x="16631700" y="0"/>
                </a:lnTo>
                <a:lnTo>
                  <a:pt x="16631700" y="8329504"/>
                </a:lnTo>
                <a:lnTo>
                  <a:pt x="0" y="8329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98" t="-10641" r="-9519" b="-10156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1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5A28BE9B-F43A-AFEF-ECDF-8D7100855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1070585F-C8D5-6E24-ADA5-2B7BB5895929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D86BAD07-519B-6D72-2430-1B728C0FF6D0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modul Horská služba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5A98C9F5-9F03-06E6-28CC-7CA8760C7811}"/>
              </a:ext>
            </a:extLst>
          </p:cNvPr>
          <p:cNvSpPr>
            <a:spLocks noChangeAspect="1"/>
          </p:cNvSpPr>
          <p:nvPr/>
        </p:nvSpPr>
        <p:spPr>
          <a:xfrm>
            <a:off x="823123" y="872950"/>
            <a:ext cx="7497754" cy="3397599"/>
          </a:xfrm>
          <a:custGeom>
            <a:avLst/>
            <a:gdLst/>
            <a:ahLst/>
            <a:cxnLst/>
            <a:rect l="l" t="t" r="r" b="b"/>
            <a:pathLst>
              <a:path w="15841408" h="7899354">
                <a:moveTo>
                  <a:pt x="0" y="0"/>
                </a:moveTo>
                <a:lnTo>
                  <a:pt x="15841408" y="0"/>
                </a:lnTo>
                <a:lnTo>
                  <a:pt x="15841408" y="7899354"/>
                </a:lnTo>
                <a:lnTo>
                  <a:pt x="0" y="789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5" t="-6822" r="-3897" b="-9470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9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A3BA2372-E5A9-8C64-2D8A-51125C2E1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5F9AAF70-8493-EF9B-0C30-926F452C4E6C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3ADAED6D-3FBA-627B-DE48-902C310108E5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modul Horská služba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A3D12378-A8D6-7905-2BFA-098A5CFCE334}"/>
              </a:ext>
            </a:extLst>
          </p:cNvPr>
          <p:cNvSpPr>
            <a:spLocks noChangeAspect="1"/>
          </p:cNvSpPr>
          <p:nvPr/>
        </p:nvSpPr>
        <p:spPr>
          <a:xfrm>
            <a:off x="530773" y="949223"/>
            <a:ext cx="7307016" cy="3423081"/>
          </a:xfrm>
          <a:custGeom>
            <a:avLst/>
            <a:gdLst/>
            <a:ahLst/>
            <a:cxnLst/>
            <a:rect l="l" t="t" r="r" b="b"/>
            <a:pathLst>
              <a:path w="15580794" h="7947251">
                <a:moveTo>
                  <a:pt x="0" y="0"/>
                </a:moveTo>
                <a:lnTo>
                  <a:pt x="15580794" y="0"/>
                </a:lnTo>
                <a:lnTo>
                  <a:pt x="15580794" y="7947250"/>
                </a:lnTo>
                <a:lnTo>
                  <a:pt x="0" y="7947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671" r="-988" b="-5284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9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EEE6BEB7-1D9D-F1A2-D795-1E4828EE1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3A2A14D7-01F2-3C38-2A9B-5565F782900A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BFF5E20A-0F8B-61C8-1ECB-A5DFED58C4F9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služba Lokátor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F8901C1-3C56-2248-35A9-F7117DCAF771}"/>
              </a:ext>
            </a:extLst>
          </p:cNvPr>
          <p:cNvSpPr>
            <a:spLocks noChangeAspect="1"/>
          </p:cNvSpPr>
          <p:nvPr/>
        </p:nvSpPr>
        <p:spPr>
          <a:xfrm>
            <a:off x="856593" y="1085231"/>
            <a:ext cx="7225862" cy="3284676"/>
          </a:xfrm>
          <a:custGeom>
            <a:avLst/>
            <a:gdLst/>
            <a:ahLst/>
            <a:cxnLst/>
            <a:rect l="l" t="t" r="r" b="b"/>
            <a:pathLst>
              <a:path w="16571689" h="7581548">
                <a:moveTo>
                  <a:pt x="0" y="0"/>
                </a:moveTo>
                <a:lnTo>
                  <a:pt x="16571690" y="0"/>
                </a:lnTo>
                <a:lnTo>
                  <a:pt x="16571690" y="7581548"/>
                </a:lnTo>
                <a:lnTo>
                  <a:pt x="0" y="7581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34" r="-6836" b="-9774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5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A5E5B807-F2C3-DFB4-C916-0D8DA5BE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F8493ECD-33A7-F4D9-E33D-C75455C8014B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91677744-6403-AF77-7A91-CEBE8DBCDFDC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služba Lokátor + Patron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47465CD-9EA4-89F6-4795-3F63A9036B24}"/>
              </a:ext>
            </a:extLst>
          </p:cNvPr>
          <p:cNvSpPr>
            <a:spLocks noChangeAspect="1"/>
          </p:cNvSpPr>
          <p:nvPr/>
        </p:nvSpPr>
        <p:spPr>
          <a:xfrm>
            <a:off x="567466" y="970002"/>
            <a:ext cx="8009068" cy="3441562"/>
          </a:xfrm>
          <a:custGeom>
            <a:avLst/>
            <a:gdLst/>
            <a:ahLst/>
            <a:cxnLst/>
            <a:rect l="l" t="t" r="r" b="b"/>
            <a:pathLst>
              <a:path w="16684806" h="7169598">
                <a:moveTo>
                  <a:pt x="0" y="0"/>
                </a:moveTo>
                <a:lnTo>
                  <a:pt x="16684806" y="0"/>
                </a:lnTo>
                <a:lnTo>
                  <a:pt x="16684806" y="7169598"/>
                </a:lnTo>
                <a:lnTo>
                  <a:pt x="0" y="7169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19A66DC8-FECF-21AF-C5F8-AF871719B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1E4A8588-37D4-D483-D619-5FD5CB57B915}"/>
              </a:ext>
            </a:extLst>
          </p:cNvPr>
          <p:cNvSpPr>
            <a:spLocks noChangeAspect="1"/>
          </p:cNvSpPr>
          <p:nvPr/>
        </p:nvSpPr>
        <p:spPr>
          <a:xfrm>
            <a:off x="3209675" y="1103142"/>
            <a:ext cx="5622625" cy="3605704"/>
          </a:xfrm>
          <a:custGeom>
            <a:avLst/>
            <a:gdLst/>
            <a:ahLst/>
            <a:cxnLst/>
            <a:rect l="l" t="t" r="r" b="b"/>
            <a:pathLst>
              <a:path w="12314943" h="7558296">
                <a:moveTo>
                  <a:pt x="0" y="0"/>
                </a:moveTo>
                <a:lnTo>
                  <a:pt x="12314943" y="0"/>
                </a:lnTo>
                <a:lnTo>
                  <a:pt x="12314943" y="7558296"/>
                </a:lnTo>
                <a:lnTo>
                  <a:pt x="0" y="7558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48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9E8A0923-217C-D68D-1545-EE6A608388E5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EA3838E2-44F9-4E70-8E93-0A7162E21D44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služba Varovná upozornění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21BBC4B-204A-A3BE-64D6-2A73930AF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2" y="1298953"/>
            <a:ext cx="3148804" cy="419840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A3EE0799-DD73-0B93-F9EA-3DCE711D0FE6}"/>
              </a:ext>
            </a:extLst>
          </p:cNvPr>
          <p:cNvSpPr txBox="1"/>
          <p:nvPr/>
        </p:nvSpPr>
        <p:spPr>
          <a:xfrm>
            <a:off x="566903" y="1966247"/>
            <a:ext cx="2824292" cy="1754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Aplikace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Záchranka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umí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upozorňovat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na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nenadálé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krizové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situace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ve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vašem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okolí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Znečištění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pitné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vody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karanténa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chemická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havárie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nález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nevybuchlé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munice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nebo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další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nebezpečné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situace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Vhodně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tak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doplňuje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další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zákonné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prostředky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varování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obyvatelstva</a:t>
            </a:r>
            <a:r>
              <a:rPr lang="en-US" sz="1200" dirty="0">
                <a:solidFill>
                  <a:srgbClr val="000000"/>
                </a:solidFill>
                <a:latin typeface="Raleway SemiBold" pitchFamily="2" charset="-18"/>
                <a:ea typeface="Calibri" panose="020F0502020204030204" pitchFamily="34" charset="0"/>
                <a:cs typeface="Calibri" panose="020F0502020204030204" pitchFamily="34" charset="0"/>
                <a:sym typeface="Proxima Soft 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7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7941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Partnerství Karlovarského kraje s aplikací Záchranka</a:t>
            </a:r>
            <a:endParaRPr lang="cs-CZ" sz="2500" dirty="0">
              <a:solidFill>
                <a:srgbClr val="31268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634073" y="1043300"/>
            <a:ext cx="2534429" cy="305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332DDE-7D8F-1CCF-EF68-30A2861341CC}"/>
              </a:ext>
            </a:extLst>
          </p:cNvPr>
          <p:cNvSpPr txBox="1"/>
          <p:nvPr/>
        </p:nvSpPr>
        <p:spPr>
          <a:xfrm>
            <a:off x="453656" y="1183758"/>
            <a:ext cx="3657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" pitchFamily="2" charset="-18"/>
              </a:rPr>
              <a:t>KDYŽ JE KRAJ PARTNER (Karlovarský kraj)</a:t>
            </a:r>
          </a:p>
          <a:p>
            <a:pPr marL="139700" indent="0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  <a:t>   Krizová upozornění přímo do telefonu</a:t>
            </a:r>
          </a:p>
          <a:p>
            <a:endParaRPr lang="cs-CZ" dirty="0">
              <a:solidFill>
                <a:schemeClr val="bg2">
                  <a:lumMod val="50000"/>
                </a:schemeClr>
              </a:solidFill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  <a:t>   Aktuální přehled pohotovostí 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</a:b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  <a:t>    + navigace</a:t>
            </a:r>
          </a:p>
          <a:p>
            <a:endParaRPr lang="cs-CZ" dirty="0">
              <a:solidFill>
                <a:schemeClr val="bg2">
                  <a:lumMod val="50000"/>
                </a:schemeClr>
              </a:solidFill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  <a:t>   Krajská sekce s informacemi a prevencí</a:t>
            </a:r>
          </a:p>
          <a:p>
            <a:endParaRPr lang="cs-CZ" dirty="0">
              <a:solidFill>
                <a:schemeClr val="bg2">
                  <a:lumMod val="50000"/>
                </a:schemeClr>
              </a:solidFill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  <a:t>   Lepší spolupráce s IZS (rychlá lokalizace)</a:t>
            </a:r>
          </a:p>
          <a:p>
            <a:endParaRPr lang="cs-CZ" dirty="0">
              <a:solidFill>
                <a:schemeClr val="bg2">
                  <a:lumMod val="50000"/>
                </a:schemeClr>
              </a:solidFill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Raleway" pitchFamily="2" charset="-18"/>
              </a:rPr>
              <a:t>   Pokročilé funkce – Patron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1BA19C-F738-C43E-3777-61B38BC5B9AA}"/>
              </a:ext>
            </a:extLst>
          </p:cNvPr>
          <p:cNvSpPr txBox="1"/>
          <p:nvPr/>
        </p:nvSpPr>
        <p:spPr>
          <a:xfrm>
            <a:off x="4706679" y="1183758"/>
            <a:ext cx="37532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aleway" pitchFamily="2" charset="-18"/>
              </a:rPr>
              <a:t>KDYŽ KRAJ PARTNEREM NENÍ</a:t>
            </a:r>
          </a:p>
          <a:p>
            <a:pPr marL="139700" indent="0">
              <a:buNone/>
            </a:pPr>
            <a:endParaRPr lang="cs-CZ" dirty="0"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Raleway" pitchFamily="2" charset="-18"/>
              </a:rPr>
              <a:t>   Jen základní SOS volání</a:t>
            </a:r>
          </a:p>
          <a:p>
            <a:endParaRPr lang="cs-CZ" dirty="0"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Raleway" pitchFamily="2" charset="-18"/>
              </a:rPr>
              <a:t>   Bez krizových upozornění</a:t>
            </a:r>
          </a:p>
          <a:p>
            <a:endParaRPr lang="cs-CZ" dirty="0"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Raleway" pitchFamily="2" charset="-18"/>
              </a:rPr>
              <a:t>   Neúplná/žádná data o pohotovostech</a:t>
            </a:r>
          </a:p>
          <a:p>
            <a:endParaRPr lang="cs-CZ" dirty="0">
              <a:latin typeface="Raleway" pitchFamily="2" charset="-1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Raleway" pitchFamily="2" charset="-18"/>
              </a:rPr>
              <a:t>   Bez krajského obsahu</a:t>
            </a:r>
          </a:p>
        </p:txBody>
      </p:sp>
    </p:spTree>
    <p:extLst>
      <p:ext uri="{BB962C8B-B14F-4D97-AF65-F5344CB8AC3E}">
        <p14:creationId xmlns:p14="http://schemas.microsoft.com/office/powerpoint/2010/main" val="13445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1A50D7B7-F72A-9E05-5C56-0FB8FBF2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>
            <a:extLst>
              <a:ext uri="{FF2B5EF4-FFF2-40B4-BE49-F238E27FC236}">
                <a16:creationId xmlns:a16="http://schemas.microsoft.com/office/drawing/2014/main" id="{91C9C03F-DB4E-1BAC-E7AC-4075316308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>
            <a:extLst>
              <a:ext uri="{FF2B5EF4-FFF2-40B4-BE49-F238E27FC236}">
                <a16:creationId xmlns:a16="http://schemas.microsoft.com/office/drawing/2014/main" id="{7891038D-5940-DDCE-B697-CF946C1480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Dotazy ?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>
            <a:extLst>
              <a:ext uri="{FF2B5EF4-FFF2-40B4-BE49-F238E27FC236}">
                <a16:creationId xmlns:a16="http://schemas.microsoft.com/office/drawing/2014/main" id="{99FE58ED-2786-C4C4-20B1-E1F5AEDF34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0800" y="2986525"/>
            <a:ext cx="361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5" name="Google Shape;85;p19">
            <a:extLst>
              <a:ext uri="{FF2B5EF4-FFF2-40B4-BE49-F238E27FC236}">
                <a16:creationId xmlns:a16="http://schemas.microsoft.com/office/drawing/2014/main" id="{9F898D09-55A6-41AE-7C00-04FF298C21CB}"/>
              </a:ext>
            </a:extLst>
          </p:cNvPr>
          <p:cNvSpPr txBox="1"/>
          <p:nvPr/>
        </p:nvSpPr>
        <p:spPr>
          <a:xfrm>
            <a:off x="1674800" y="3269021"/>
            <a:ext cx="6167400" cy="40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81908508-19A5-710C-C074-DCD68A444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38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576000" y="781200"/>
            <a:ext cx="7595400" cy="32817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</a:pPr>
            <a:b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</a:br>
            <a: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  <a:t>....a aplikaci ZÁCHRANKA máte ?</a:t>
            </a:r>
            <a:b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</a:br>
            <a:b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</a:br>
            <a: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  <a:t>		.... </a:t>
            </a:r>
            <a:r>
              <a:rPr lang="cs-CZ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  <a:t>a</a:t>
            </a:r>
            <a: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  <a:t> můžu ji vidět ?</a:t>
            </a:r>
            <a:br>
              <a:rPr lang="cs" sz="2700" b="1" dirty="0">
                <a:solidFill>
                  <a:schemeClr val="lt1"/>
                </a:solidFill>
                <a:latin typeface="Raleway SemiBold" pitchFamily="2" charset="-18"/>
                <a:sym typeface="Raleway"/>
              </a:rPr>
            </a:br>
            <a:endParaRPr sz="2700" b="1" dirty="0">
              <a:solidFill>
                <a:schemeClr val="lt1"/>
              </a:solidFill>
              <a:latin typeface="Raleway SemiBold" pitchFamily="2" charset="-18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0905BDAF-8606-341D-BFAC-11DB1781C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>
            <a:extLst>
              <a:ext uri="{FF2B5EF4-FFF2-40B4-BE49-F238E27FC236}">
                <a16:creationId xmlns:a16="http://schemas.microsoft.com/office/drawing/2014/main" id="{DED139E2-9151-1A6F-1C5B-014E203EAA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>
            <a:extLst>
              <a:ext uri="{FF2B5EF4-FFF2-40B4-BE49-F238E27FC236}">
                <a16:creationId xmlns:a16="http://schemas.microsoft.com/office/drawing/2014/main" id="{6283CBFD-C7D4-F624-0543-ABFCD994FA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Děkuji za pozornost.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>
            <a:extLst>
              <a:ext uri="{FF2B5EF4-FFF2-40B4-BE49-F238E27FC236}">
                <a16:creationId xmlns:a16="http://schemas.microsoft.com/office/drawing/2014/main" id="{127A9E89-9158-EBF1-0E3F-B4D9AF5CDC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8154" y="3368842"/>
            <a:ext cx="3533846" cy="725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Odbor bezpečnosti a krizového řízení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Karlovarský kraj </a:t>
            </a:r>
            <a:endParaRPr sz="2200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5" name="Google Shape;85;p19">
            <a:extLst>
              <a:ext uri="{FF2B5EF4-FFF2-40B4-BE49-F238E27FC236}">
                <a16:creationId xmlns:a16="http://schemas.microsoft.com/office/drawing/2014/main" id="{B9E10851-8EA3-C80E-901D-2849FDC3FA30}"/>
              </a:ext>
            </a:extLst>
          </p:cNvPr>
          <p:cNvSpPr txBox="1"/>
          <p:nvPr/>
        </p:nvSpPr>
        <p:spPr>
          <a:xfrm>
            <a:off x="1674800" y="3269021"/>
            <a:ext cx="6167400" cy="40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0325E6D8-2AF6-DE5A-319D-F73A9D2A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481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4A2CCC84-8144-CA8F-4471-C1D28EEDDACB}"/>
              </a:ext>
            </a:extLst>
          </p:cNvPr>
          <p:cNvSpPr>
            <a:spLocks noChangeAspect="1"/>
          </p:cNvSpPr>
          <p:nvPr/>
        </p:nvSpPr>
        <p:spPr>
          <a:xfrm>
            <a:off x="531606" y="942300"/>
            <a:ext cx="3600000" cy="1195200"/>
          </a:xfrm>
          <a:custGeom>
            <a:avLst/>
            <a:gdLst/>
            <a:ahLst/>
            <a:cxnLst/>
            <a:rect l="l" t="t" r="r" b="b"/>
            <a:pathLst>
              <a:path w="7816769" h="2595167">
                <a:moveTo>
                  <a:pt x="0" y="0"/>
                </a:moveTo>
                <a:lnTo>
                  <a:pt x="7816769" y="0"/>
                </a:lnTo>
                <a:lnTo>
                  <a:pt x="7816769" y="2595167"/>
                </a:lnTo>
                <a:lnTo>
                  <a:pt x="0" y="259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B4631529-9170-D24F-A09D-760D16618F90}"/>
              </a:ext>
            </a:extLst>
          </p:cNvPr>
          <p:cNvSpPr>
            <a:spLocks noChangeAspect="1"/>
          </p:cNvSpPr>
          <p:nvPr/>
        </p:nvSpPr>
        <p:spPr>
          <a:xfrm>
            <a:off x="1864154" y="2361847"/>
            <a:ext cx="1358100" cy="1358106"/>
          </a:xfrm>
          <a:custGeom>
            <a:avLst/>
            <a:gdLst/>
            <a:ahLst/>
            <a:cxnLst/>
            <a:rect l="l" t="t" r="r" b="b"/>
            <a:pathLst>
              <a:path w="2713906" h="2713918">
                <a:moveTo>
                  <a:pt x="0" y="0"/>
                </a:moveTo>
                <a:lnTo>
                  <a:pt x="2713905" y="0"/>
                </a:lnTo>
                <a:lnTo>
                  <a:pt x="2713905" y="2713918"/>
                </a:lnTo>
                <a:lnTo>
                  <a:pt x="0" y="2713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6021E3B-828A-8CEE-6540-94A21418D605}"/>
              </a:ext>
            </a:extLst>
          </p:cNvPr>
          <p:cNvSpPr txBox="1">
            <a:spLocks noChangeAspect="1"/>
          </p:cNvSpPr>
          <p:nvPr/>
        </p:nvSpPr>
        <p:spPr>
          <a:xfrm>
            <a:off x="1307013" y="3764337"/>
            <a:ext cx="2472381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dirty="0" err="1">
                <a:solidFill>
                  <a:srgbClr val="000000"/>
                </a:solidFill>
                <a:latin typeface="Raleway SemiBold" pitchFamily="2" charset="-18"/>
                <a:ea typeface="Proxima Soft 2"/>
                <a:cs typeface="Proxima Soft 2"/>
                <a:sym typeface="Proxima Soft 2"/>
              </a:rPr>
              <a:t>stáhněte</a:t>
            </a:r>
            <a:r>
              <a:rPr lang="en-US" sz="1599" dirty="0">
                <a:solidFill>
                  <a:srgbClr val="000000"/>
                </a:solidFill>
                <a:latin typeface="Raleway SemiBold" pitchFamily="2" charset="-18"/>
                <a:ea typeface="Proxima Soft 2"/>
                <a:cs typeface="Proxima Soft 2"/>
                <a:sym typeface="Proxima Soft 2"/>
              </a:rPr>
              <a:t> ZDE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3735FFC-7001-3279-17A7-E9A7437E020D}"/>
              </a:ext>
            </a:extLst>
          </p:cNvPr>
          <p:cNvSpPr>
            <a:spLocks noChangeAspect="1"/>
          </p:cNvSpPr>
          <p:nvPr/>
        </p:nvSpPr>
        <p:spPr>
          <a:xfrm>
            <a:off x="5400000" y="828000"/>
            <a:ext cx="2016000" cy="3960000"/>
          </a:xfrm>
          <a:custGeom>
            <a:avLst/>
            <a:gdLst/>
            <a:ahLst/>
            <a:cxnLst/>
            <a:rect l="l" t="t" r="r" b="b"/>
            <a:pathLst>
              <a:path w="4373567" h="8617867">
                <a:moveTo>
                  <a:pt x="0" y="0"/>
                </a:moveTo>
                <a:lnTo>
                  <a:pt x="4373568" y="0"/>
                </a:lnTo>
                <a:lnTo>
                  <a:pt x="4373568" y="8617866"/>
                </a:lnTo>
                <a:lnTo>
                  <a:pt x="0" y="86178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6" name="Google Shape;148;p27">
            <a:extLst>
              <a:ext uri="{FF2B5EF4-FFF2-40B4-BE49-F238E27FC236}">
                <a16:creationId xmlns:a16="http://schemas.microsoft.com/office/drawing/2014/main" id="{F97B4FAB-74A5-962D-ACA4-5F63C27C6500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základní informace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34E35C7E-E7C9-2911-4D31-7B3FFB3B6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2F75248C-8A6A-9E63-F7AE-3786D2346241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D96AEA55-3E6F-F49B-C68C-8230DD82F6A7}"/>
              </a:ext>
            </a:extLst>
          </p:cNvPr>
          <p:cNvSpPr>
            <a:spLocks noChangeAspect="1"/>
          </p:cNvSpPr>
          <p:nvPr/>
        </p:nvSpPr>
        <p:spPr>
          <a:xfrm>
            <a:off x="735766" y="1069390"/>
            <a:ext cx="3258969" cy="3416400"/>
          </a:xfrm>
          <a:custGeom>
            <a:avLst/>
            <a:gdLst/>
            <a:ahLst/>
            <a:cxnLst/>
            <a:rect l="l" t="t" r="r" b="b"/>
            <a:pathLst>
              <a:path w="7902995" h="8284765">
                <a:moveTo>
                  <a:pt x="0" y="0"/>
                </a:moveTo>
                <a:lnTo>
                  <a:pt x="7902995" y="0"/>
                </a:lnTo>
                <a:lnTo>
                  <a:pt x="7902995" y="8284765"/>
                </a:lnTo>
                <a:lnTo>
                  <a:pt x="0" y="82847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148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A0F9FC94-A796-6820-2716-939AA8D5BB7A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základní informace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EBEC3B25-76A0-D6A2-156A-9689D9BC6991}"/>
              </a:ext>
            </a:extLst>
          </p:cNvPr>
          <p:cNvGrpSpPr>
            <a:grpSpLocks/>
          </p:cNvGrpSpPr>
          <p:nvPr/>
        </p:nvGrpSpPr>
        <p:grpSpPr>
          <a:xfrm>
            <a:off x="5399999" y="828000"/>
            <a:ext cx="2016000" cy="3960000"/>
            <a:chOff x="0" y="0"/>
            <a:chExt cx="2620010" cy="518287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BA3239B1-F77C-D474-1CE5-EB62D52E14D7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C9F81A2-75F5-1473-11D1-72AD10A9C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10917" r="-10917"/>
              </a:stretch>
            </a:blipFill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86F10E2-3BD5-297D-BC4B-DFF042D13AC0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37020FA-080F-F2B3-8171-0935969FC187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D8EF031-E56E-CA60-2194-D6025D5B1B0C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B6D2C4D-8C65-D995-EA16-CAE625DA0D87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FFB6E2B-5FFE-ECE6-F1B6-664560F4EBC3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EBE907D-D2ED-558B-C0DE-DBBAD7A26C45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DA5C79D-20EB-ACC5-9F33-52C1BB6CDF6C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9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D559EEE5-B3A4-1C58-BA94-F0D1E53B7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55007F39-CA05-B03A-9383-610EDBBD759C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4AD0E473-715C-E4AD-2367-A24829914B16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základní informace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B7061FB-26E9-8F30-F592-5D9B173A60DD}"/>
              </a:ext>
            </a:extLst>
          </p:cNvPr>
          <p:cNvSpPr>
            <a:spLocks noChangeAspect="1"/>
          </p:cNvSpPr>
          <p:nvPr/>
        </p:nvSpPr>
        <p:spPr>
          <a:xfrm>
            <a:off x="499241" y="973597"/>
            <a:ext cx="7547049" cy="3471503"/>
          </a:xfrm>
          <a:custGeom>
            <a:avLst/>
            <a:gdLst/>
            <a:ahLst/>
            <a:cxnLst/>
            <a:rect l="l" t="t" r="r" b="b"/>
            <a:pathLst>
              <a:path w="17049928" h="7842653">
                <a:moveTo>
                  <a:pt x="0" y="0"/>
                </a:moveTo>
                <a:lnTo>
                  <a:pt x="17049928" y="0"/>
                </a:lnTo>
                <a:lnTo>
                  <a:pt x="17049928" y="7842653"/>
                </a:lnTo>
                <a:lnTo>
                  <a:pt x="0" y="7842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0D41B228-863A-1FF8-257D-5DD0C8F3A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EC4A02C8-49D3-583D-3970-2452DDDFEB34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7C6B9C41-28AD-9AC7-26FB-F77D15AA2477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základní informace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38A0712-32B9-7DE7-45B0-BD8AB5BE274D}"/>
              </a:ext>
            </a:extLst>
          </p:cNvPr>
          <p:cNvSpPr>
            <a:spLocks noChangeAspect="1"/>
          </p:cNvSpPr>
          <p:nvPr/>
        </p:nvSpPr>
        <p:spPr>
          <a:xfrm>
            <a:off x="720000" y="845946"/>
            <a:ext cx="3505456" cy="3416400"/>
          </a:xfrm>
          <a:custGeom>
            <a:avLst/>
            <a:gdLst/>
            <a:ahLst/>
            <a:cxnLst/>
            <a:rect l="l" t="t" r="r" b="b"/>
            <a:pathLst>
              <a:path w="8444122" h="8229600">
                <a:moveTo>
                  <a:pt x="0" y="0"/>
                </a:moveTo>
                <a:lnTo>
                  <a:pt x="8444122" y="0"/>
                </a:lnTo>
                <a:lnTo>
                  <a:pt x="84441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515" r="-2724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26BC20E-699E-E1C3-BA02-60D1141CA35B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0" y="828000"/>
            <a:ext cx="2016000" cy="3960000"/>
            <a:chOff x="0" y="0"/>
            <a:chExt cx="2620010" cy="518287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F946523-09E1-562A-C9E5-6A128348BD29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4F71DE2-85F5-FBE0-AB86-2ACE827849FC}"/>
                </a:ext>
              </a:extLst>
            </p:cNvPr>
            <p:cNvSpPr/>
            <p:nvPr/>
          </p:nvSpPr>
          <p:spPr>
            <a:xfrm>
              <a:off x="178876" y="156210"/>
              <a:ext cx="2251711" cy="4876799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10917" r="-10917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E9B78AB-A274-D560-F0DF-FABBAD96C99E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4CC3E4-2EB5-3E38-45DE-C84CD863CCDE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EE21FBC-8020-EEFC-3F12-722D10854017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54003C7-CC7E-C093-0987-A211C309C76C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4799C1-CDE4-3611-B0FC-873073072E27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F0BABDA-E957-D5BD-BBEE-3112E3D9F5B9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3495D8A-80B7-D3AA-4886-ABA4C0C719F0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800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9F84D9E7-8F48-637C-9D68-79C5095D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2A8483C7-8C8F-00C1-74A4-EA555886728D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74F91559-681F-110B-1478-9F320D1B10BF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základní informace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A1A817A-CD63-CB5A-F36C-6FFBB62E1811}"/>
              </a:ext>
            </a:extLst>
          </p:cNvPr>
          <p:cNvSpPr>
            <a:spLocks noChangeAspect="1"/>
          </p:cNvSpPr>
          <p:nvPr/>
        </p:nvSpPr>
        <p:spPr>
          <a:xfrm>
            <a:off x="600499" y="892609"/>
            <a:ext cx="3521063" cy="3589284"/>
          </a:xfrm>
          <a:custGeom>
            <a:avLst/>
            <a:gdLst/>
            <a:ahLst/>
            <a:cxnLst/>
            <a:rect l="l" t="t" r="r" b="b"/>
            <a:pathLst>
              <a:path w="13665850" h="9411012">
                <a:moveTo>
                  <a:pt x="0" y="0"/>
                </a:moveTo>
                <a:lnTo>
                  <a:pt x="13665850" y="0"/>
                </a:lnTo>
                <a:lnTo>
                  <a:pt x="13665850" y="9411012"/>
                </a:lnTo>
                <a:lnTo>
                  <a:pt x="0" y="9411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t="-20688" r="-103760" b="-16964"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D7534B7C-FBBC-5B09-45C8-B662BB231B6B}"/>
              </a:ext>
            </a:extLst>
          </p:cNvPr>
          <p:cNvSpPr>
            <a:spLocks noChangeAspect="1"/>
          </p:cNvSpPr>
          <p:nvPr/>
        </p:nvSpPr>
        <p:spPr>
          <a:xfrm>
            <a:off x="5022440" y="828081"/>
            <a:ext cx="3376995" cy="3843962"/>
          </a:xfrm>
          <a:custGeom>
            <a:avLst/>
            <a:gdLst/>
            <a:ahLst/>
            <a:cxnLst/>
            <a:rect l="l" t="t" r="r" b="b"/>
            <a:pathLst>
              <a:path w="13665850" h="9411012">
                <a:moveTo>
                  <a:pt x="0" y="0"/>
                </a:moveTo>
                <a:lnTo>
                  <a:pt x="13665850" y="0"/>
                </a:lnTo>
                <a:lnTo>
                  <a:pt x="13665850" y="9411012"/>
                </a:lnTo>
                <a:lnTo>
                  <a:pt x="0" y="9411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723" r="1" b="-19016"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DC9BFAC0-BCDA-A96E-5D8B-627B39FD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CA91B8B8-CD0E-CB63-EC13-CB72EE92A1ED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EF468534-E2EA-4737-A0A2-D039C89E2CAD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základní informace 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8C89B29D-0881-1B56-FB1A-7E88D6E3E8B3}"/>
              </a:ext>
            </a:extLst>
          </p:cNvPr>
          <p:cNvSpPr>
            <a:spLocks noChangeAspect="1"/>
          </p:cNvSpPr>
          <p:nvPr/>
        </p:nvSpPr>
        <p:spPr>
          <a:xfrm>
            <a:off x="630622" y="1181654"/>
            <a:ext cx="4098555" cy="2836874"/>
          </a:xfrm>
          <a:custGeom>
            <a:avLst/>
            <a:gdLst/>
            <a:ahLst/>
            <a:cxnLst/>
            <a:rect l="l" t="t" r="r" b="b"/>
            <a:pathLst>
              <a:path w="7801379" h="5399835">
                <a:moveTo>
                  <a:pt x="0" y="0"/>
                </a:moveTo>
                <a:lnTo>
                  <a:pt x="7801378" y="0"/>
                </a:lnTo>
                <a:lnTo>
                  <a:pt x="7801378" y="5399835"/>
                </a:lnTo>
                <a:lnTo>
                  <a:pt x="0" y="5399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E24DD7C-AAA2-4979-FC49-7DC534DA17C2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0" y="828000"/>
            <a:ext cx="2016000" cy="3960000"/>
            <a:chOff x="0" y="0"/>
            <a:chExt cx="2620010" cy="518414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A5CFEE-E485-3B81-F6F1-1B0B843B02CB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9E1F3F-DF91-06A5-6FB8-E132F9324F87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10917" r="-10917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CC556A-18B4-F8E9-7BD5-30B72E20F9E1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69C46B3-D66A-E0A1-A007-4160E2E0E6DD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B5B5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328394-4D48-50F1-7169-71187C9512E7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430EF97-780A-09EA-7CA2-08FA131D4B96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20C5E8A-C448-E85B-8D8D-04CC233AD2C5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75BBA24-933D-C308-5168-D9F9C0F6F6B0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EBCEB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AF6D945-A62B-CDAC-7D6D-66C3D238FCA0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CE9D8"/>
            </a:solidFill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192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224099FB-AE17-1D67-1E89-3F155844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>
            <a:extLst>
              <a:ext uri="{FF2B5EF4-FFF2-40B4-BE49-F238E27FC236}">
                <a16:creationId xmlns:a16="http://schemas.microsoft.com/office/drawing/2014/main" id="{9D66D74C-BB83-EBC1-CCA3-F6509C054932}"/>
              </a:ext>
            </a:extLst>
          </p:cNvPr>
          <p:cNvSpPr txBox="1"/>
          <p:nvPr/>
        </p:nvSpPr>
        <p:spPr>
          <a:xfrm>
            <a:off x="311700" y="4583550"/>
            <a:ext cx="3643200" cy="3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zdroj: 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Aplikace Záchranka, </a:t>
            </a:r>
            <a:r>
              <a:rPr lang="cs-CZ" sz="800" dirty="0" err="1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z.ú</a:t>
            </a:r>
            <a:r>
              <a:rPr lang="cs-CZ" sz="800" dirty="0">
                <a:solidFill>
                  <a:srgbClr val="31268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31268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Google Shape;148;p27">
            <a:extLst>
              <a:ext uri="{FF2B5EF4-FFF2-40B4-BE49-F238E27FC236}">
                <a16:creationId xmlns:a16="http://schemas.microsoft.com/office/drawing/2014/main" id="{FE1DE68E-F799-D8F6-B87C-565FCAB610D4}"/>
              </a:ext>
            </a:extLst>
          </p:cNvPr>
          <p:cNvSpPr txBox="1">
            <a:spLocks/>
          </p:cNvSpPr>
          <p:nvPr/>
        </p:nvSpPr>
        <p:spPr>
          <a:xfrm>
            <a:off x="311700" y="337370"/>
            <a:ext cx="7103617" cy="55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dirty="0">
                <a:solidFill>
                  <a:srgbClr val="312682"/>
                </a:solidFill>
              </a:rPr>
              <a:t>Aplikace Záchranka – modul Horská služba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B6C91AA-A00D-F35C-210C-6C4633BFDC16}"/>
              </a:ext>
            </a:extLst>
          </p:cNvPr>
          <p:cNvSpPr>
            <a:spLocks noChangeAspect="1"/>
          </p:cNvSpPr>
          <p:nvPr/>
        </p:nvSpPr>
        <p:spPr>
          <a:xfrm>
            <a:off x="552886" y="841094"/>
            <a:ext cx="7707775" cy="3804478"/>
          </a:xfrm>
          <a:custGeom>
            <a:avLst/>
            <a:gdLst/>
            <a:ahLst/>
            <a:cxnLst/>
            <a:rect l="l" t="t" r="r" b="b"/>
            <a:pathLst>
              <a:path w="16232431" h="8012161">
                <a:moveTo>
                  <a:pt x="0" y="0"/>
                </a:moveTo>
                <a:lnTo>
                  <a:pt x="16232431" y="0"/>
                </a:lnTo>
                <a:lnTo>
                  <a:pt x="16232431" y="8012162"/>
                </a:lnTo>
                <a:lnTo>
                  <a:pt x="0" y="8012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8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369</Words>
  <Application>Microsoft Office PowerPoint</Application>
  <PresentationFormat>Předvádění na obrazovce (16:9)</PresentationFormat>
  <Paragraphs>62</Paragraphs>
  <Slides>20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Simple Light</vt:lpstr>
      <vt:lpstr>APLIKACE ZÁCHRANKA </vt:lpstr>
      <vt:lpstr> ....a aplikaci ZÁCHRANKA máte ?    .... a můžu ji vidět 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Dotazy ?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Zábrahová Linda</dc:creator>
  <cp:lastModifiedBy>Benešová Šárka</cp:lastModifiedBy>
  <cp:revision>29</cp:revision>
  <dcterms:modified xsi:type="dcterms:W3CDTF">2026-01-28T10:40:41Z</dcterms:modified>
</cp:coreProperties>
</file>