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71" r:id="rId11"/>
    <p:sldId id="273" r:id="rId12"/>
    <p:sldId id="266" r:id="rId13"/>
    <p:sldId id="267" r:id="rId14"/>
  </p:sldIdLst>
  <p:sldSz cx="18288000" cy="10287000"/>
  <p:notesSz cx="6858000" cy="9144000"/>
  <p:embeddedFontLst>
    <p:embeddedFont>
      <p:font typeface="Accordion Black" panose="020B0604020202020204" charset="-128"/>
      <p:regular r:id="rId16"/>
    </p:embeddedFont>
    <p:embeddedFont>
      <p:font typeface="Helvetica World" panose="020B0604020202020204" charset="-128"/>
      <p:regular r:id="rId17"/>
    </p:embeddedFont>
    <p:embeddedFont>
      <p:font typeface="Helvetica World Bold" panose="020B0604020202020204" charset="-128"/>
      <p:regular r:id="rId18"/>
    </p:embeddedFont>
    <p:embeddedFont>
      <p:font typeface="Raleway" pitchFamily="2" charset="0"/>
      <p:regular r:id="rId19"/>
      <p:bold r:id="rId20"/>
      <p:italic r:id="rId21"/>
      <p:boldItalic r:id="rId22"/>
    </p:embeddedFont>
    <p:embeddedFont>
      <p:font typeface="Raleway Medium" pitchFamily="2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91D760-82F2-CFDC-99BF-C178D38AC9DC}" v="31" dt="2026-02-02T08:05:19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191D760-82F2-CFDC-99BF-C178D38AC9DC}"/>
    <pc:docChg chg="modSld">
      <pc:chgData name="" userId="" providerId="" clId="Web-{6191D760-82F2-CFDC-99BF-C178D38AC9DC}" dt="2026-02-02T08:03:37.412" v="0" actId="20577"/>
      <pc:docMkLst>
        <pc:docMk/>
      </pc:docMkLst>
      <pc:sldChg chg="modSp">
        <pc:chgData name="" userId="" providerId="" clId="Web-{6191D760-82F2-CFDC-99BF-C178D38AC9DC}" dt="2026-02-02T08:03:37.412" v="0" actId="20577"/>
        <pc:sldMkLst>
          <pc:docMk/>
          <pc:sldMk cId="0" sldId="274"/>
        </pc:sldMkLst>
        <pc:spChg chg="mod">
          <ac:chgData name="" userId="" providerId="" clId="Web-{6191D760-82F2-CFDC-99BF-C178D38AC9DC}" dt="2026-02-02T08:03:37.412" v="0" actId="20577"/>
          <ac:spMkLst>
            <pc:docMk/>
            <pc:sldMk cId="0" sldId="274"/>
            <ac:spMk id="83" creationId="{00000000-0000-0000-0000-000000000000}"/>
          </ac:spMkLst>
        </pc:spChg>
      </pc:sldChg>
    </pc:docChg>
  </pc:docChgLst>
  <pc:docChgLst>
    <pc:chgData name="Tovth Daniel" userId="S::daniel.tovth@kr-karlovarsky.cz::283b20ed-2b25-450b-9b9b-32593b0c39e1" providerId="AD" clId="Web-{6191D760-82F2-CFDC-99BF-C178D38AC9DC}"/>
    <pc:docChg chg="modSld">
      <pc:chgData name="Tovth Daniel" userId="S::daniel.tovth@kr-karlovarsky.cz::283b20ed-2b25-450b-9b9b-32593b0c39e1" providerId="AD" clId="Web-{6191D760-82F2-CFDC-99BF-C178D38AC9DC}" dt="2026-02-02T08:05:19.734" v="23" actId="1076"/>
      <pc:docMkLst>
        <pc:docMk/>
      </pc:docMkLst>
      <pc:sldChg chg="modSp">
        <pc:chgData name="Tovth Daniel" userId="S::daniel.tovth@kr-karlovarsky.cz::283b20ed-2b25-450b-9b9b-32593b0c39e1" providerId="AD" clId="Web-{6191D760-82F2-CFDC-99BF-C178D38AC9DC}" dt="2026-02-02T08:04:48.387" v="18" actId="14100"/>
        <pc:sldMkLst>
          <pc:docMk/>
          <pc:sldMk cId="0" sldId="267"/>
        </pc:sldMkLst>
        <pc:spChg chg="mod">
          <ac:chgData name="Tovth Daniel" userId="S::daniel.tovth@kr-karlovarsky.cz::283b20ed-2b25-450b-9b9b-32593b0c39e1" providerId="AD" clId="Web-{6191D760-82F2-CFDC-99BF-C178D38AC9DC}" dt="2026-02-02T08:04:48.387" v="18" actId="14100"/>
          <ac:spMkLst>
            <pc:docMk/>
            <pc:sldMk cId="0" sldId="267"/>
            <ac:spMk id="18" creationId="{00000000-0000-0000-0000-000000000000}"/>
          </ac:spMkLst>
        </pc:spChg>
      </pc:sldChg>
      <pc:sldChg chg="modSp">
        <pc:chgData name="Tovth Daniel" userId="S::daniel.tovth@kr-karlovarsky.cz::283b20ed-2b25-450b-9b9b-32593b0c39e1" providerId="AD" clId="Web-{6191D760-82F2-CFDC-99BF-C178D38AC9DC}" dt="2026-02-02T08:05:19.734" v="23" actId="1076"/>
        <pc:sldMkLst>
          <pc:docMk/>
          <pc:sldMk cId="0" sldId="274"/>
        </pc:sldMkLst>
        <pc:spChg chg="mod">
          <ac:chgData name="Tovth Daniel" userId="S::daniel.tovth@kr-karlovarsky.cz::283b20ed-2b25-450b-9b9b-32593b0c39e1" providerId="AD" clId="Web-{6191D760-82F2-CFDC-99BF-C178D38AC9DC}" dt="2026-02-02T08:04:08.994" v="8" actId="20577"/>
          <ac:spMkLst>
            <pc:docMk/>
            <pc:sldMk cId="0" sldId="274"/>
            <ac:spMk id="83" creationId="{00000000-0000-0000-0000-000000000000}"/>
          </ac:spMkLst>
        </pc:spChg>
        <pc:spChg chg="mod">
          <ac:chgData name="Tovth Daniel" userId="S::daniel.tovth@kr-karlovarsky.cz::283b20ed-2b25-450b-9b9b-32593b0c39e1" providerId="AD" clId="Web-{6191D760-82F2-CFDC-99BF-C178D38AC9DC}" dt="2026-02-02T08:05:19.734" v="23" actId="1076"/>
          <ac:spMkLst>
            <pc:docMk/>
            <pc:sldMk cId="0" sldId="274"/>
            <ac:spMk id="8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8688E-031A-4305-BF5B-13018B3B1E00}" type="datetimeFigureOut">
              <a:rPr lang="cs-CZ" smtClean="0"/>
              <a:t>02.02.2026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29536-9633-4D74-91ED-CE68AC0253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46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image" Target="../media/image5.sv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>
            <a:spLocks noGrp="1"/>
          </p:cNvSpPr>
          <p:nvPr>
            <p:ph type="ctrTitle"/>
          </p:nvPr>
        </p:nvSpPr>
        <p:spPr>
          <a:xfrm>
            <a:off x="1921601" y="2098750"/>
            <a:ext cx="9006437" cy="4105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spcFirstLastPara="1" vert="horz" wrap="square" lIns="182850" tIns="182850" rIns="182850" bIns="182850" rtlCol="0" anchor="b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cs-CZ" sz="66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Cesta kraje </a:t>
            </a:r>
            <a:br>
              <a:rPr lang="cs-CZ" sz="6600" b="1" dirty="0">
                <a:latin typeface="Raleway"/>
                <a:ea typeface="Raleway"/>
                <a:cs typeface="Raleway"/>
              </a:rPr>
            </a:br>
            <a:r>
              <a:rPr lang="cs-CZ" sz="6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k bezpečným školám</a:t>
            </a:r>
            <a:endParaRPr lang="cs-CZ" sz="6000" b="1" dirty="0">
              <a:solidFill>
                <a:schemeClr val="lt1"/>
              </a:solidFill>
              <a:latin typeface="Raleway"/>
              <a:ea typeface="Raleway"/>
              <a:cs typeface="Raleway"/>
            </a:endParaRPr>
          </a:p>
        </p:txBody>
      </p:sp>
      <p:sp>
        <p:nvSpPr>
          <p:cNvPr id="84" name="Google Shape;84;p19"/>
          <p:cNvSpPr txBox="1">
            <a:spLocks noGrp="1"/>
          </p:cNvSpPr>
          <p:nvPr>
            <p:ph type="subTitle" idx="1"/>
          </p:nvPr>
        </p:nvSpPr>
        <p:spPr>
          <a:xfrm>
            <a:off x="1926365" y="6811280"/>
            <a:ext cx="8024630" cy="245274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rmAutofit fontScale="62500" lnSpcReduction="20000"/>
          </a:bodyPr>
          <a:lstStyle/>
          <a:p>
            <a:pPr algn="l"/>
            <a:r>
              <a:rPr lang="cs-CZ" sz="7000" b="1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Ing. Šárka Benešová</a:t>
            </a:r>
            <a:endParaRPr lang="cs-CZ" sz="7000" b="1" dirty="0">
              <a:solidFill>
                <a:schemeClr val="lt1"/>
              </a:solidFill>
              <a:latin typeface="Raleway Medium"/>
              <a:ea typeface="Raleway Medium"/>
              <a:cs typeface="Raleway Medium"/>
            </a:endParaRPr>
          </a:p>
          <a:p>
            <a:pPr algn="l"/>
            <a:r>
              <a:rPr lang="cs-CZ" sz="4400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pověřená vedoucí odboru bezpečnosti a krizového řízení </a:t>
            </a:r>
            <a:endParaRPr lang="cs-CZ" sz="4400" dirty="0">
              <a:solidFill>
                <a:schemeClr val="lt1"/>
              </a:solidFill>
              <a:latin typeface="Raleway Medium"/>
              <a:ea typeface="Raleway Medium"/>
              <a:cs typeface="Raleway Medium"/>
            </a:endParaRPr>
          </a:p>
          <a:p>
            <a:pPr algn="l"/>
            <a:r>
              <a:rPr lang="cs-CZ" sz="4400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vedoucí oddělení bezpečnosti a prevence</a:t>
            </a:r>
          </a:p>
        </p:txBody>
      </p:sp>
      <p:pic>
        <p:nvPicPr>
          <p:cNvPr id="2" name="Obrázek 1" descr="Obsah obrázku Písmo, kruh, text, Grafika&#10;&#10;Obsah generovaný pomocí AI může být nesprávný.">
            <a:extLst>
              <a:ext uri="{FF2B5EF4-FFF2-40B4-BE49-F238E27FC236}">
                <a16:creationId xmlns:a16="http://schemas.microsoft.com/office/drawing/2014/main" id="{BED25513-2490-7164-3025-6C564C3C3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654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98F34-B393-D31A-57D2-EDE9EFB60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25DF66-EF31-A353-7775-118D0998385B}"/>
              </a:ext>
            </a:extLst>
          </p:cNvPr>
          <p:cNvSpPr/>
          <p:nvPr/>
        </p:nvSpPr>
        <p:spPr>
          <a:xfrm>
            <a:off x="0" y="3168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D742155-B3A5-FB44-8BF4-8BCA578E7D5F}"/>
              </a:ext>
            </a:extLst>
          </p:cNvPr>
          <p:cNvSpPr/>
          <p:nvPr/>
        </p:nvSpPr>
        <p:spPr>
          <a:xfrm>
            <a:off x="7541634" y="1162569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B164F24-589E-5494-FBDA-5B3A0B771478}"/>
              </a:ext>
            </a:extLst>
          </p:cNvPr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41BCC59-34FE-5D2A-9CCA-6972BEF3A4ED}"/>
              </a:ext>
            </a:extLst>
          </p:cNvPr>
          <p:cNvGrpSpPr/>
          <p:nvPr/>
        </p:nvGrpSpPr>
        <p:grpSpPr>
          <a:xfrm>
            <a:off x="1028700" y="8788554"/>
            <a:ext cx="469746" cy="469746"/>
            <a:chOff x="0" y="0"/>
            <a:chExt cx="123719" cy="12371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4977674-C107-B22A-9BA6-12F784EFC042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D80CE78-AACE-737D-31A1-086FF048C6CA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2371FA2-DB69-1311-8F6D-7257275BE86B}"/>
              </a:ext>
            </a:extLst>
          </p:cNvPr>
          <p:cNvGrpSpPr/>
          <p:nvPr/>
        </p:nvGrpSpPr>
        <p:grpSpPr>
          <a:xfrm>
            <a:off x="1771982" y="8788554"/>
            <a:ext cx="469746" cy="469746"/>
            <a:chOff x="0" y="0"/>
            <a:chExt cx="123719" cy="12371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5E21370-0EE1-2D0A-AC8C-114DDB3E31D5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0C0DD60-9705-32FA-7D6F-768B075898B7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63E70F2-2C1C-8DC5-7929-2F29407880BF}"/>
              </a:ext>
            </a:extLst>
          </p:cNvPr>
          <p:cNvGrpSpPr/>
          <p:nvPr/>
        </p:nvGrpSpPr>
        <p:grpSpPr>
          <a:xfrm>
            <a:off x="2515265" y="8788554"/>
            <a:ext cx="469746" cy="469746"/>
            <a:chOff x="0" y="0"/>
            <a:chExt cx="123719" cy="123719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34C46BB-4259-80D5-471F-2E5855376851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9E6D481-F76A-82E9-2842-1069582709C9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AE69CB1-4352-ECFE-0532-6BA9F9E6D52C}"/>
              </a:ext>
            </a:extLst>
          </p:cNvPr>
          <p:cNvGrpSpPr/>
          <p:nvPr/>
        </p:nvGrpSpPr>
        <p:grpSpPr>
          <a:xfrm>
            <a:off x="324081" y="5874357"/>
            <a:ext cx="469746" cy="469746"/>
            <a:chOff x="0" y="0"/>
            <a:chExt cx="123719" cy="123719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65BF744-600E-2CC1-DBB9-6AC849B60D2B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2FFF45C-7E18-F89B-C0EB-E6DFC1739B6F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D5ED2F9-7DA8-1197-1B58-7F6993B88660}"/>
              </a:ext>
            </a:extLst>
          </p:cNvPr>
          <p:cNvGrpSpPr/>
          <p:nvPr/>
        </p:nvGrpSpPr>
        <p:grpSpPr>
          <a:xfrm>
            <a:off x="324081" y="4537003"/>
            <a:ext cx="469746" cy="469746"/>
            <a:chOff x="0" y="0"/>
            <a:chExt cx="123719" cy="12371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6E2ED17-B793-B6E4-535E-FB1B3AA08182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E1D17932-5DFC-17E0-7A97-28B3C248E59A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EEE3371-38C2-0F21-F284-DEECF2DFD494}"/>
              </a:ext>
            </a:extLst>
          </p:cNvPr>
          <p:cNvGrpSpPr/>
          <p:nvPr/>
        </p:nvGrpSpPr>
        <p:grpSpPr>
          <a:xfrm>
            <a:off x="324081" y="3163429"/>
            <a:ext cx="469746" cy="469746"/>
            <a:chOff x="0" y="0"/>
            <a:chExt cx="123719" cy="123719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57B66D6B-C645-51D6-7C9C-CB0D4CDC49AD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31EAD6D6-FB07-6ED1-3E0C-AB16EF8EC7F3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2997EE0E-3965-9830-D30B-C4625BA545FE}"/>
              </a:ext>
            </a:extLst>
          </p:cNvPr>
          <p:cNvSpPr/>
          <p:nvPr/>
        </p:nvSpPr>
        <p:spPr>
          <a:xfrm>
            <a:off x="10850691" y="4159754"/>
            <a:ext cx="1722600" cy="2214376"/>
          </a:xfrm>
          <a:custGeom>
            <a:avLst/>
            <a:gdLst/>
            <a:ahLst/>
            <a:cxnLst/>
            <a:rect l="l" t="t" r="r" b="b"/>
            <a:pathLst>
              <a:path w="1722600" h="2214376">
                <a:moveTo>
                  <a:pt x="0" y="0"/>
                </a:moveTo>
                <a:lnTo>
                  <a:pt x="1722600" y="0"/>
                </a:lnTo>
                <a:lnTo>
                  <a:pt x="1722600" y="2214376"/>
                </a:lnTo>
                <a:lnTo>
                  <a:pt x="0" y="2214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8750B423-4BB7-0C2E-C3E8-0257B86288DC}"/>
              </a:ext>
            </a:extLst>
          </p:cNvPr>
          <p:cNvSpPr txBox="1"/>
          <p:nvPr/>
        </p:nvSpPr>
        <p:spPr>
          <a:xfrm>
            <a:off x="324081" y="316658"/>
            <a:ext cx="16230600" cy="88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  <a:spcBef>
                <a:spcPct val="0"/>
              </a:spcBef>
            </a:pPr>
            <a:r>
              <a:rPr lang="cs-CZ" sz="5520" dirty="0">
                <a:solidFill>
                  <a:srgbClr val="EA9423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CESTA KRAJE K BEZPEČNÝM ŠKOLÁM</a:t>
            </a:r>
            <a:endParaRPr lang="en-US" sz="5520" dirty="0">
              <a:solidFill>
                <a:srgbClr val="EA9423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86A4EE7-A456-512F-57AB-7D7A536AE760}"/>
              </a:ext>
            </a:extLst>
          </p:cNvPr>
          <p:cNvSpPr txBox="1"/>
          <p:nvPr/>
        </p:nvSpPr>
        <p:spPr>
          <a:xfrm>
            <a:off x="1028699" y="3163429"/>
            <a:ext cx="10105466" cy="927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Pro ŘEDITELE škol  - jako metodický a organizační</a:t>
            </a:r>
          </a:p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průvodce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0F841CDF-A0A9-FC65-C6CB-9935457CF4EC}"/>
              </a:ext>
            </a:extLst>
          </p:cNvPr>
          <p:cNvSpPr txBox="1"/>
          <p:nvPr/>
        </p:nvSpPr>
        <p:spPr>
          <a:xfrm>
            <a:off x="384284" y="1613738"/>
            <a:ext cx="1623060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8"/>
              </a:lnSpc>
              <a:spcBef>
                <a:spcPct val="0"/>
              </a:spcBef>
            </a:pPr>
            <a:r>
              <a:rPr lang="cs-CZ" sz="492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PRO KOHO JE URČENA ?</a:t>
            </a:r>
            <a:r>
              <a:rPr lang="en-US" sz="492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 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00991195-2C41-28BF-8D87-BF8F6F4FF8AA}"/>
              </a:ext>
            </a:extLst>
          </p:cNvPr>
          <p:cNvSpPr txBox="1"/>
          <p:nvPr/>
        </p:nvSpPr>
        <p:spPr>
          <a:xfrm>
            <a:off x="1028699" y="7115452"/>
            <a:ext cx="11325125" cy="44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Pro ODBORNÍKY z oblasti ochrany měkkých cílů a IZS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57DB4526-67A8-B4DF-EE24-2F4EECF36704}"/>
              </a:ext>
            </a:extLst>
          </p:cNvPr>
          <p:cNvSpPr txBox="1"/>
          <p:nvPr/>
        </p:nvSpPr>
        <p:spPr>
          <a:xfrm>
            <a:off x="1028700" y="5841019"/>
            <a:ext cx="10334065" cy="44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</a:t>
            </a: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ro KOORDINÁTORY bezpečnosti a prevence rizik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F87F4F2C-3343-0995-44BD-3603071666AF}"/>
              </a:ext>
            </a:extLst>
          </p:cNvPr>
          <p:cNvSpPr txBox="1"/>
          <p:nvPr/>
        </p:nvSpPr>
        <p:spPr>
          <a:xfrm>
            <a:off x="1028701" y="4537003"/>
            <a:ext cx="10481982" cy="927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</a:t>
            </a: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o ZŘIZOVATELE škol – jako nástroj řízení, kontroly </a:t>
            </a:r>
            <a:b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</a:b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 plánování  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1A453E88-F3CD-1DB5-9198-18850EA47F62}"/>
              </a:ext>
            </a:extLst>
          </p:cNvPr>
          <p:cNvGrpSpPr/>
          <p:nvPr/>
        </p:nvGrpSpPr>
        <p:grpSpPr>
          <a:xfrm>
            <a:off x="324081" y="7172602"/>
            <a:ext cx="469746" cy="469746"/>
            <a:chOff x="0" y="0"/>
            <a:chExt cx="123719" cy="123719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C306F69D-71D7-9507-F659-C002E131933B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289512BD-0A71-6965-9C6A-0F5BA2BED38F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202163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3084F-FD04-4AE1-BF08-6DBB1AE2F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38AB2B-470E-4E48-3EA9-6A058C662DD8}"/>
              </a:ext>
            </a:extLst>
          </p:cNvPr>
          <p:cNvSpPr/>
          <p:nvPr/>
        </p:nvSpPr>
        <p:spPr>
          <a:xfrm>
            <a:off x="0" y="5561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DFCA6F9-C5A6-EC83-13CD-9EE4F6BACA84}"/>
              </a:ext>
            </a:extLst>
          </p:cNvPr>
          <p:cNvSpPr/>
          <p:nvPr/>
        </p:nvSpPr>
        <p:spPr>
          <a:xfrm>
            <a:off x="7541634" y="1162569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5B0D599-47A2-D587-D561-6E86B14E7D67}"/>
              </a:ext>
            </a:extLst>
          </p:cNvPr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857AEDC1-1139-743D-DD04-7BA83BCC89DA}"/>
              </a:ext>
            </a:extLst>
          </p:cNvPr>
          <p:cNvGrpSpPr/>
          <p:nvPr/>
        </p:nvGrpSpPr>
        <p:grpSpPr>
          <a:xfrm>
            <a:off x="324081" y="2782113"/>
            <a:ext cx="469746" cy="469746"/>
            <a:chOff x="0" y="0"/>
            <a:chExt cx="123719" cy="12371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EDC43E5-B5FC-286B-8E2B-20BE83C8D27F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D93660C-770A-A0F3-0895-7CBBC2758786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1F6A6F5-6039-EAFA-7DCB-3C1B61B72AC3}"/>
              </a:ext>
            </a:extLst>
          </p:cNvPr>
          <p:cNvGrpSpPr/>
          <p:nvPr/>
        </p:nvGrpSpPr>
        <p:grpSpPr>
          <a:xfrm>
            <a:off x="324081" y="7395707"/>
            <a:ext cx="469746" cy="469746"/>
            <a:chOff x="0" y="0"/>
            <a:chExt cx="123719" cy="12371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4A012AE-AB01-D111-709A-34A91B6B9753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A2B4E78-D495-FA07-8CD2-E25FB5A92707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BBCD960-2342-B5FB-EA00-BCF8007598A4}"/>
              </a:ext>
            </a:extLst>
          </p:cNvPr>
          <p:cNvGrpSpPr/>
          <p:nvPr/>
        </p:nvGrpSpPr>
        <p:grpSpPr>
          <a:xfrm>
            <a:off x="359034" y="6379486"/>
            <a:ext cx="469746" cy="469746"/>
            <a:chOff x="0" y="0"/>
            <a:chExt cx="123719" cy="123719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06F3CAE-58EF-53BE-48FD-E15D53AD100B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029D57C-5A53-DEE4-514E-983E0D41D118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57D606AD-B127-CCA8-5176-9AA4287CBA2D}"/>
              </a:ext>
            </a:extLst>
          </p:cNvPr>
          <p:cNvGrpSpPr/>
          <p:nvPr/>
        </p:nvGrpSpPr>
        <p:grpSpPr>
          <a:xfrm>
            <a:off x="324081" y="5116331"/>
            <a:ext cx="469746" cy="469746"/>
            <a:chOff x="0" y="0"/>
            <a:chExt cx="123719" cy="12371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DC24027-4791-FD4C-09E7-E06E41AF80BF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797D89F-1920-CB3F-A6DB-707B8FB29CA1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3479768-6E53-F14D-02D5-38EC59388840}"/>
              </a:ext>
            </a:extLst>
          </p:cNvPr>
          <p:cNvGrpSpPr/>
          <p:nvPr/>
        </p:nvGrpSpPr>
        <p:grpSpPr>
          <a:xfrm>
            <a:off x="324081" y="3741259"/>
            <a:ext cx="469746" cy="469746"/>
            <a:chOff x="0" y="0"/>
            <a:chExt cx="123719" cy="123719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1E00C50-E60E-B36A-6C19-2BFCB10388BF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5C02C52D-959F-6BFD-A86F-91BDC013E2BF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497929A7-B35D-CF72-1DB7-1218F9BBC053}"/>
              </a:ext>
            </a:extLst>
          </p:cNvPr>
          <p:cNvSpPr/>
          <p:nvPr/>
        </p:nvSpPr>
        <p:spPr>
          <a:xfrm>
            <a:off x="8909127" y="4042993"/>
            <a:ext cx="2415788" cy="1543084"/>
          </a:xfrm>
          <a:custGeom>
            <a:avLst/>
            <a:gdLst/>
            <a:ahLst/>
            <a:cxnLst/>
            <a:rect l="l" t="t" r="r" b="b"/>
            <a:pathLst>
              <a:path w="2415788" h="1543084">
                <a:moveTo>
                  <a:pt x="0" y="0"/>
                </a:moveTo>
                <a:lnTo>
                  <a:pt x="2415788" y="0"/>
                </a:lnTo>
                <a:lnTo>
                  <a:pt x="2415788" y="1543085"/>
                </a:lnTo>
                <a:lnTo>
                  <a:pt x="0" y="1543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90BEF4D-68E3-C348-1B6E-223B3A55B550}"/>
              </a:ext>
            </a:extLst>
          </p:cNvPr>
          <p:cNvSpPr/>
          <p:nvPr/>
        </p:nvSpPr>
        <p:spPr>
          <a:xfrm>
            <a:off x="11629870" y="8808073"/>
            <a:ext cx="2501593" cy="1159071"/>
          </a:xfrm>
          <a:custGeom>
            <a:avLst/>
            <a:gdLst/>
            <a:ahLst/>
            <a:cxnLst/>
            <a:rect l="l" t="t" r="r" b="b"/>
            <a:pathLst>
              <a:path w="2501593" h="1159071">
                <a:moveTo>
                  <a:pt x="0" y="0"/>
                </a:moveTo>
                <a:lnTo>
                  <a:pt x="2501593" y="0"/>
                </a:lnTo>
                <a:lnTo>
                  <a:pt x="2501593" y="1159071"/>
                </a:lnTo>
                <a:lnTo>
                  <a:pt x="0" y="1159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19E41994-D595-F2C2-630F-5A2981AAE46E}"/>
              </a:ext>
            </a:extLst>
          </p:cNvPr>
          <p:cNvSpPr txBox="1"/>
          <p:nvPr/>
        </p:nvSpPr>
        <p:spPr>
          <a:xfrm>
            <a:off x="324081" y="102639"/>
            <a:ext cx="16230600" cy="88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  <a:spcBef>
                <a:spcPct val="0"/>
              </a:spcBef>
            </a:pPr>
            <a:r>
              <a:rPr lang="cs-CZ" sz="5520" dirty="0">
                <a:solidFill>
                  <a:srgbClr val="EA9423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CESTA KRAJE K BEZPEČNÝM ŠKOLÁM</a:t>
            </a:r>
            <a:endParaRPr lang="en-US" sz="5520" dirty="0">
              <a:solidFill>
                <a:srgbClr val="EA9423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D9A6A677-50D4-AFA8-4561-F9D21CEEEEE8}"/>
              </a:ext>
            </a:extLst>
          </p:cNvPr>
          <p:cNvSpPr txBox="1"/>
          <p:nvPr/>
        </p:nvSpPr>
        <p:spPr>
          <a:xfrm>
            <a:off x="1028700" y="2782113"/>
            <a:ext cx="6930644" cy="44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Úvodní rámec a principy bezpečné školy 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1C1BE021-0E9C-2584-3D1B-3E249828973D}"/>
              </a:ext>
            </a:extLst>
          </p:cNvPr>
          <p:cNvSpPr txBox="1"/>
          <p:nvPr/>
        </p:nvSpPr>
        <p:spPr>
          <a:xfrm>
            <a:off x="324081" y="1202118"/>
            <a:ext cx="1623060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8"/>
              </a:lnSpc>
              <a:spcBef>
                <a:spcPct val="0"/>
              </a:spcBef>
            </a:pPr>
            <a:r>
              <a:rPr lang="cs-CZ" sz="492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CO V NÍ NAJDETE ?</a:t>
            </a:r>
            <a:endParaRPr lang="en-US" sz="492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D3FA6B2F-6C75-9689-DD2C-DF15A7A70FA3}"/>
              </a:ext>
            </a:extLst>
          </p:cNvPr>
          <p:cNvSpPr txBox="1"/>
          <p:nvPr/>
        </p:nvSpPr>
        <p:spPr>
          <a:xfrm>
            <a:off x="1028700" y="7395707"/>
            <a:ext cx="10601170" cy="927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8 příloh – formuláře, checklisty, přehledy a harmonogram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3779"/>
              </a:lnSpc>
            </a:pP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641ECA0-1772-DD0F-2ECF-F5FADD089485}"/>
              </a:ext>
            </a:extLst>
          </p:cNvPr>
          <p:cNvSpPr txBox="1"/>
          <p:nvPr/>
        </p:nvSpPr>
        <p:spPr>
          <a:xfrm>
            <a:off x="993749" y="6319612"/>
            <a:ext cx="8836052" cy="450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Kapitoly o financování, evaluaci a  </a:t>
            </a:r>
            <a:r>
              <a:rPr lang="cs-CZ" sz="2699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wellbeingu</a:t>
            </a:r>
            <a:endParaRPr lang="en-US" sz="2699" dirty="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A4D58FE-7D03-D79E-CBBC-C381794A38D0}"/>
              </a:ext>
            </a:extLst>
          </p:cNvPr>
          <p:cNvSpPr txBox="1"/>
          <p:nvPr/>
        </p:nvSpPr>
        <p:spPr>
          <a:xfrm>
            <a:off x="1028700" y="5048903"/>
            <a:ext cx="8801100" cy="1415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Postupy pro zpracování plánů a režimových </a:t>
            </a:r>
          </a:p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opatření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3779"/>
              </a:lnSpc>
            </a:pP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C8ADEC1-F490-3CFF-F05F-1E48B029661F}"/>
              </a:ext>
            </a:extLst>
          </p:cNvPr>
          <p:cNvSpPr txBox="1"/>
          <p:nvPr/>
        </p:nvSpPr>
        <p:spPr>
          <a:xfrm>
            <a:off x="993748" y="3662798"/>
            <a:ext cx="9893327" cy="1415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Praktické kapitoly: role ředitele, zřizovatele, </a:t>
            </a:r>
          </a:p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koordinátora 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3779"/>
              </a:lnSpc>
            </a:pP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A7E37D66-7DC8-BC9F-54C5-3FCE1740FFB6}"/>
              </a:ext>
            </a:extLst>
          </p:cNvPr>
          <p:cNvSpPr txBox="1"/>
          <p:nvPr/>
        </p:nvSpPr>
        <p:spPr>
          <a:xfrm>
            <a:off x="1028700" y="8110208"/>
            <a:ext cx="6930643" cy="93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 lang="en-US" sz="2699" dirty="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3779"/>
              </a:lnSpc>
            </a:pPr>
            <a:endParaRPr lang="en-US" sz="2699" dirty="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pic>
        <p:nvPicPr>
          <p:cNvPr id="12" name="Obrázek 11" descr="Obsah obrázku vzor, pixel&#10;&#10;Obsah generovaný pomocí AI může být nesprávný.">
            <a:extLst>
              <a:ext uri="{FF2B5EF4-FFF2-40B4-BE49-F238E27FC236}">
                <a16:creationId xmlns:a16="http://schemas.microsoft.com/office/drawing/2014/main" id="{1CA76834-D8FF-0D16-188B-E34518ADA5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568" y="1382842"/>
            <a:ext cx="3411256" cy="367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71410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1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541634" y="1162569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7" name="Group 17"/>
          <p:cNvGrpSpPr/>
          <p:nvPr/>
        </p:nvGrpSpPr>
        <p:grpSpPr>
          <a:xfrm>
            <a:off x="397139" y="4516754"/>
            <a:ext cx="469746" cy="904735"/>
            <a:chOff x="0" y="-38100"/>
            <a:chExt cx="123719" cy="238284"/>
          </a:xfrm>
        </p:grpSpPr>
        <p:sp>
          <p:nvSpPr>
            <p:cNvPr id="18" name="Freeform 18"/>
            <p:cNvSpPr/>
            <p:nvPr/>
          </p:nvSpPr>
          <p:spPr>
            <a:xfrm>
              <a:off x="0" y="76465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139" y="3393873"/>
            <a:ext cx="469746" cy="469746"/>
            <a:chOff x="0" y="0"/>
            <a:chExt cx="123719" cy="12371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0850691" y="4159754"/>
            <a:ext cx="1722600" cy="2214376"/>
          </a:xfrm>
          <a:custGeom>
            <a:avLst/>
            <a:gdLst/>
            <a:ahLst/>
            <a:cxnLst/>
            <a:rect l="l" t="t" r="r" b="b"/>
            <a:pathLst>
              <a:path w="1722600" h="2214376">
                <a:moveTo>
                  <a:pt x="0" y="0"/>
                </a:moveTo>
                <a:lnTo>
                  <a:pt x="1722600" y="0"/>
                </a:lnTo>
                <a:lnTo>
                  <a:pt x="1722600" y="2214376"/>
                </a:lnTo>
                <a:lnTo>
                  <a:pt x="0" y="2214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4" name="TextBox 24"/>
          <p:cNvSpPr txBox="1"/>
          <p:nvPr/>
        </p:nvSpPr>
        <p:spPr>
          <a:xfrm>
            <a:off x="324081" y="316658"/>
            <a:ext cx="16230600" cy="88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  <a:spcBef>
                <a:spcPct val="0"/>
              </a:spcBef>
            </a:pPr>
            <a:r>
              <a:rPr lang="cs-CZ" sz="5520" dirty="0">
                <a:solidFill>
                  <a:srgbClr val="EA9423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BÝT PŘIPRAVEN NA ÚTOČNÍKA NENÍ TABU</a:t>
            </a:r>
            <a:endParaRPr lang="en-US" sz="5520" dirty="0">
              <a:solidFill>
                <a:srgbClr val="EA9423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28699" y="3373633"/>
            <a:ext cx="10522325" cy="1415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TABU karty podporují : </a:t>
            </a:r>
          </a:p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schopnosti vyhodnocení míry nebezpečí a utváření psychické odolnosti a připravenosti, včetně otevřené komunikace 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2012" y="1403515"/>
            <a:ext cx="15982872" cy="168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8"/>
              </a:lnSpc>
              <a:spcBef>
                <a:spcPct val="0"/>
              </a:spcBef>
            </a:pPr>
            <a:r>
              <a:rPr lang="cs-CZ" sz="40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Prevenční didaktická pomůcka pro oblast Člověk, zdraví </a:t>
            </a:r>
            <a:br>
              <a:rPr lang="cs-CZ" sz="40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</a:br>
            <a:r>
              <a:rPr lang="cs-CZ" sz="40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a bezpečí</a:t>
            </a:r>
            <a:endParaRPr lang="en-US" sz="40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28699" y="7444951"/>
            <a:ext cx="8357347" cy="44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28698" y="4951743"/>
            <a:ext cx="11994793" cy="2389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TABU karty obsahují :</a:t>
            </a:r>
          </a:p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32 modelových individuálních a skupinových krizových situací </a:t>
            </a:r>
          </a:p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60 karet s otázkami a informacemi metodou USB</a:t>
            </a:r>
          </a:p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16 obrázkových karet k vyhodnocení potencionálního nebezpečí</a:t>
            </a:r>
          </a:p>
          <a:p>
            <a:pPr algn="l">
              <a:lnSpc>
                <a:spcPts val="3779"/>
              </a:lnSpc>
            </a:pPr>
            <a:r>
              <a:rPr lang="cs-CZ" sz="2699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Info</a:t>
            </a: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karty s metodikou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pic>
        <p:nvPicPr>
          <p:cNvPr id="40" name="Obrázek 39" descr="Obsah obrázku text, kniha, Tisk, Obal knihy&#10;&#10;Obsah generovaný pomocí AI může být nesprávný.">
            <a:extLst>
              <a:ext uri="{FF2B5EF4-FFF2-40B4-BE49-F238E27FC236}">
                <a16:creationId xmlns:a16="http://schemas.microsoft.com/office/drawing/2014/main" id="{F966C500-23E7-B6FB-FA13-8F2D80AA11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972" b="83185" l="12500" r="78307">
                        <a14:foregroundMark x1="73016" y1="17113" x2="78307" y2="82242"/>
                        <a14:foregroundMark x1="11905" y1="82242" x2="42130" y2="81052"/>
                        <a14:foregroundMark x1="42130" y1="81052" x2="70437" y2="83036"/>
                        <a14:foregroundMark x1="70437" y1="83036" x2="38294" y2="83234"/>
                        <a14:foregroundMark x1="38294" y1="83234" x2="39484" y2="83234"/>
                        <a14:foregroundMark x1="17791" y1="19097" x2="12566" y2="82738"/>
                        <a14:foregroundMark x1="18452" y1="16667" x2="46098" y2="15972"/>
                        <a14:foregroundMark x1="46098" y1="15972" x2="75000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6" t="11903" r="16217" b="15584"/>
          <a:stretch>
            <a:fillRect/>
          </a:stretch>
        </p:blipFill>
        <p:spPr>
          <a:xfrm>
            <a:off x="931439" y="7650820"/>
            <a:ext cx="2419326" cy="3115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Obrázek 44" descr="Obsah obrázku text&#10;&#10;Obsah generovaný pomocí AI může být nesprávný.">
            <a:extLst>
              <a:ext uri="{FF2B5EF4-FFF2-40B4-BE49-F238E27FC236}">
                <a16:creationId xmlns:a16="http://schemas.microsoft.com/office/drawing/2014/main" id="{3539F208-C93A-8F15-01A7-915338C8C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91" y="7789656"/>
            <a:ext cx="3057248" cy="3077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 descr="Obsah obrázku text, Tisk&#10;&#10;Obsah generovaný pomocí AI může být nesprávný.">
            <a:extLst>
              <a:ext uri="{FF2B5EF4-FFF2-40B4-BE49-F238E27FC236}">
                <a16:creationId xmlns:a16="http://schemas.microsoft.com/office/drawing/2014/main" id="{0027C1A3-0415-82F4-D1BD-9671C4454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34" y="7546617"/>
            <a:ext cx="3903931" cy="520524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7" grpId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3695216" y="-2929365"/>
            <a:ext cx="15394984" cy="16377643"/>
          </a:xfrm>
          <a:custGeom>
            <a:avLst/>
            <a:gdLst/>
            <a:ahLst/>
            <a:cxnLst/>
            <a:rect l="l" t="t" r="r" b="b"/>
            <a:pathLst>
              <a:path w="15394984" h="16377643">
                <a:moveTo>
                  <a:pt x="0" y="0"/>
                </a:moveTo>
                <a:lnTo>
                  <a:pt x="15394985" y="0"/>
                </a:lnTo>
                <a:lnTo>
                  <a:pt x="15394985" y="16377643"/>
                </a:lnTo>
                <a:lnTo>
                  <a:pt x="0" y="16377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734260" y="2307624"/>
            <a:ext cx="7835983" cy="8336152"/>
          </a:xfrm>
          <a:custGeom>
            <a:avLst/>
            <a:gdLst/>
            <a:ahLst/>
            <a:cxnLst/>
            <a:rect l="l" t="t" r="r" b="b"/>
            <a:pathLst>
              <a:path w="7835983" h="8336152">
                <a:moveTo>
                  <a:pt x="0" y="0"/>
                </a:moveTo>
                <a:lnTo>
                  <a:pt x="7835983" y="0"/>
                </a:lnTo>
                <a:lnTo>
                  <a:pt x="7835983" y="8336152"/>
                </a:lnTo>
                <a:lnTo>
                  <a:pt x="0" y="833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8788554"/>
            <a:ext cx="469746" cy="469746"/>
            <a:chOff x="0" y="0"/>
            <a:chExt cx="123719" cy="123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1982" y="8788554"/>
            <a:ext cx="469746" cy="469746"/>
            <a:chOff x="0" y="0"/>
            <a:chExt cx="123719" cy="1237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5265" y="8788554"/>
            <a:ext cx="469746" cy="469746"/>
            <a:chOff x="0" y="0"/>
            <a:chExt cx="123719" cy="1237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4291220" y="2307624"/>
            <a:ext cx="4852780" cy="0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14253682" y="246826"/>
            <a:ext cx="2841042" cy="3382193"/>
          </a:xfrm>
          <a:custGeom>
            <a:avLst/>
            <a:gdLst/>
            <a:ahLst/>
            <a:cxnLst/>
            <a:rect l="l" t="t" r="r" b="b"/>
            <a:pathLst>
              <a:path w="2841042" h="3382193">
                <a:moveTo>
                  <a:pt x="0" y="0"/>
                </a:moveTo>
                <a:lnTo>
                  <a:pt x="2841042" y="0"/>
                </a:lnTo>
                <a:lnTo>
                  <a:pt x="2841042" y="3382193"/>
                </a:lnTo>
                <a:lnTo>
                  <a:pt x="0" y="3382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9144000" y="7329687"/>
            <a:ext cx="2501593" cy="1159071"/>
          </a:xfrm>
          <a:custGeom>
            <a:avLst/>
            <a:gdLst/>
            <a:ahLst/>
            <a:cxnLst/>
            <a:rect l="l" t="t" r="r" b="b"/>
            <a:pathLst>
              <a:path w="2501593" h="1159071">
                <a:moveTo>
                  <a:pt x="0" y="0"/>
                </a:moveTo>
                <a:lnTo>
                  <a:pt x="2501593" y="0"/>
                </a:lnTo>
                <a:lnTo>
                  <a:pt x="2501593" y="1159071"/>
                </a:lnTo>
                <a:lnTo>
                  <a:pt x="0" y="1159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453649" y="1043974"/>
            <a:ext cx="1572990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“SPOLEČNĚ TVOŘÍME BEZPEČNÝ PROSTOR”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6428075"/>
            <a:ext cx="8115300" cy="155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4800" b="1" spc="439" dirty="0">
                <a:solidFill>
                  <a:srgbClr val="EA942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Ing.</a:t>
            </a:r>
            <a:r>
              <a:rPr lang="cs-CZ" sz="4800" b="1" spc="439" dirty="0">
                <a:solidFill>
                  <a:srgbClr val="EA942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4800" b="1" spc="439" dirty="0">
                <a:solidFill>
                  <a:srgbClr val="EA942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Šárka Benešová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spc="439" dirty="0">
                <a:solidFill>
                  <a:srgbClr val="EA942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sarka.benesova@kr-karlovarsky.cz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spc="439" dirty="0">
                <a:solidFill>
                  <a:srgbClr val="EA942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354 222 575, 739 604 886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 b="1" spc="439" dirty="0">
              <a:solidFill>
                <a:srgbClr val="EA9423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4190958"/>
            <a:ext cx="5899269" cy="79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DĚKUJI ZA POZORNOST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541634" y="1162569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154377" y="5254503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3"/>
                </a:lnTo>
                <a:lnTo>
                  <a:pt x="0" y="6153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grpSp>
        <p:nvGrpSpPr>
          <p:cNvPr id="5" name="Group 5"/>
          <p:cNvGrpSpPr/>
          <p:nvPr/>
        </p:nvGrpSpPr>
        <p:grpSpPr>
          <a:xfrm>
            <a:off x="1028700" y="8788554"/>
            <a:ext cx="469746" cy="469746"/>
            <a:chOff x="0" y="0"/>
            <a:chExt cx="123719" cy="123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1982" y="8788554"/>
            <a:ext cx="469746" cy="469746"/>
            <a:chOff x="0" y="0"/>
            <a:chExt cx="123719" cy="1237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5265" y="8788554"/>
            <a:ext cx="469746" cy="469746"/>
            <a:chOff x="0" y="0"/>
            <a:chExt cx="123719" cy="1237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786407" y="4585091"/>
            <a:ext cx="2501593" cy="1159071"/>
          </a:xfrm>
          <a:custGeom>
            <a:avLst/>
            <a:gdLst/>
            <a:ahLst/>
            <a:cxnLst/>
            <a:rect l="l" t="t" r="r" b="b"/>
            <a:pathLst>
              <a:path w="2501593" h="1159071">
                <a:moveTo>
                  <a:pt x="0" y="0"/>
                </a:moveTo>
                <a:lnTo>
                  <a:pt x="2501593" y="0"/>
                </a:lnTo>
                <a:lnTo>
                  <a:pt x="2501593" y="1159072"/>
                </a:lnTo>
                <a:lnTo>
                  <a:pt x="0" y="1159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1028700" y="3637036"/>
            <a:ext cx="585712" cy="585712"/>
          </a:xfrm>
          <a:custGeom>
            <a:avLst/>
            <a:gdLst/>
            <a:ahLst/>
            <a:cxnLst/>
            <a:rect l="l" t="t" r="r" b="b"/>
            <a:pathLst>
              <a:path w="585712" h="585712">
                <a:moveTo>
                  <a:pt x="0" y="0"/>
                </a:moveTo>
                <a:lnTo>
                  <a:pt x="585712" y="0"/>
                </a:lnTo>
                <a:lnTo>
                  <a:pt x="585712" y="585712"/>
                </a:lnTo>
                <a:lnTo>
                  <a:pt x="0" y="585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5660934" y="205608"/>
            <a:ext cx="2627066" cy="2168524"/>
          </a:xfrm>
          <a:custGeom>
            <a:avLst/>
            <a:gdLst/>
            <a:ahLst/>
            <a:cxnLst/>
            <a:rect l="l" t="t" r="r" b="b"/>
            <a:pathLst>
              <a:path w="2627066" h="2168524">
                <a:moveTo>
                  <a:pt x="0" y="0"/>
                </a:moveTo>
                <a:lnTo>
                  <a:pt x="2627066" y="0"/>
                </a:lnTo>
                <a:lnTo>
                  <a:pt x="2627066" y="2168524"/>
                </a:lnTo>
                <a:lnTo>
                  <a:pt x="0" y="21685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1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1771982" y="4925769"/>
            <a:ext cx="10477520" cy="56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soulad s normou ČSN  73 4400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5196" y="231301"/>
            <a:ext cx="12480838" cy="94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DOBRÁ PRAXE Z KARLOVARSKÉHO KRAJE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1273451"/>
            <a:ext cx="20117799" cy="177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8"/>
              </a:lnSpc>
            </a:pPr>
            <a:r>
              <a:rPr lang="en-US" sz="4820">
                <a:solidFill>
                  <a:srgbClr val="EA9423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Projekt Zabezpečení škol a školských zařízení</a:t>
            </a:r>
          </a:p>
          <a:p>
            <a:pPr algn="l">
              <a:lnSpc>
                <a:spcPts val="6748"/>
              </a:lnSpc>
              <a:spcBef>
                <a:spcPct val="0"/>
              </a:spcBef>
            </a:pPr>
            <a:r>
              <a:rPr lang="en-US" sz="4820">
                <a:solidFill>
                  <a:srgbClr val="EA9423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 Karlovarském kraji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71982" y="5578549"/>
            <a:ext cx="13223745" cy="56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Minimální standard bezpečnosti v regionálním školství (MŠMT, 2024)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71982" y="7536889"/>
            <a:ext cx="10477520" cy="56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komplexní, systematický, etapovitý přístup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71982" y="6231329"/>
            <a:ext cx="9664867" cy="56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realizace ve středních školách Karlovarského kraje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71982" y="6884109"/>
            <a:ext cx="9830808" cy="56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kombinace technických a organizačních opatření 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28700" y="4961647"/>
            <a:ext cx="585712" cy="585712"/>
          </a:xfrm>
          <a:custGeom>
            <a:avLst/>
            <a:gdLst/>
            <a:ahLst/>
            <a:cxnLst/>
            <a:rect l="l" t="t" r="r" b="b"/>
            <a:pathLst>
              <a:path w="585712" h="585712">
                <a:moveTo>
                  <a:pt x="0" y="0"/>
                </a:moveTo>
                <a:lnTo>
                  <a:pt x="585712" y="0"/>
                </a:lnTo>
                <a:lnTo>
                  <a:pt x="585712" y="585712"/>
                </a:lnTo>
                <a:lnTo>
                  <a:pt x="0" y="585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5" name="Freeform 25"/>
          <p:cNvSpPr/>
          <p:nvPr/>
        </p:nvSpPr>
        <p:spPr>
          <a:xfrm>
            <a:off x="1028700" y="5642609"/>
            <a:ext cx="585712" cy="585712"/>
          </a:xfrm>
          <a:custGeom>
            <a:avLst/>
            <a:gdLst/>
            <a:ahLst/>
            <a:cxnLst/>
            <a:rect l="l" t="t" r="r" b="b"/>
            <a:pathLst>
              <a:path w="585712" h="585712">
                <a:moveTo>
                  <a:pt x="0" y="0"/>
                </a:moveTo>
                <a:lnTo>
                  <a:pt x="585712" y="0"/>
                </a:lnTo>
                <a:lnTo>
                  <a:pt x="585712" y="585712"/>
                </a:lnTo>
                <a:lnTo>
                  <a:pt x="0" y="585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6" name="Freeform 26"/>
          <p:cNvSpPr/>
          <p:nvPr/>
        </p:nvSpPr>
        <p:spPr>
          <a:xfrm>
            <a:off x="1028700" y="6323571"/>
            <a:ext cx="585712" cy="585712"/>
          </a:xfrm>
          <a:custGeom>
            <a:avLst/>
            <a:gdLst/>
            <a:ahLst/>
            <a:cxnLst/>
            <a:rect l="l" t="t" r="r" b="b"/>
            <a:pathLst>
              <a:path w="585712" h="585712">
                <a:moveTo>
                  <a:pt x="0" y="0"/>
                </a:moveTo>
                <a:lnTo>
                  <a:pt x="585712" y="0"/>
                </a:lnTo>
                <a:lnTo>
                  <a:pt x="585712" y="585712"/>
                </a:lnTo>
                <a:lnTo>
                  <a:pt x="0" y="585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7" name="Freeform 27"/>
          <p:cNvSpPr/>
          <p:nvPr/>
        </p:nvSpPr>
        <p:spPr>
          <a:xfrm>
            <a:off x="1028700" y="6967808"/>
            <a:ext cx="585712" cy="585712"/>
          </a:xfrm>
          <a:custGeom>
            <a:avLst/>
            <a:gdLst/>
            <a:ahLst/>
            <a:cxnLst/>
            <a:rect l="l" t="t" r="r" b="b"/>
            <a:pathLst>
              <a:path w="585712" h="585712">
                <a:moveTo>
                  <a:pt x="0" y="0"/>
                </a:moveTo>
                <a:lnTo>
                  <a:pt x="585712" y="0"/>
                </a:lnTo>
                <a:lnTo>
                  <a:pt x="585712" y="585712"/>
                </a:lnTo>
                <a:lnTo>
                  <a:pt x="0" y="585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8" name="TextBox 28"/>
          <p:cNvSpPr txBox="1"/>
          <p:nvPr/>
        </p:nvSpPr>
        <p:spPr>
          <a:xfrm>
            <a:off x="1771982" y="3617790"/>
            <a:ext cx="2106118" cy="56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unikátnost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71982" y="4272989"/>
            <a:ext cx="13479419" cy="56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reakce na aktuální bezpečnostní hrozby a rizika ve školském prostředí </a:t>
            </a:r>
          </a:p>
        </p:txBody>
      </p:sp>
      <p:sp>
        <p:nvSpPr>
          <p:cNvPr id="30" name="Freeform 30"/>
          <p:cNvSpPr/>
          <p:nvPr/>
        </p:nvSpPr>
        <p:spPr>
          <a:xfrm>
            <a:off x="1028700" y="4280684"/>
            <a:ext cx="585712" cy="585712"/>
          </a:xfrm>
          <a:custGeom>
            <a:avLst/>
            <a:gdLst/>
            <a:ahLst/>
            <a:cxnLst/>
            <a:rect l="l" t="t" r="r" b="b"/>
            <a:pathLst>
              <a:path w="585712" h="585712">
                <a:moveTo>
                  <a:pt x="0" y="0"/>
                </a:moveTo>
                <a:lnTo>
                  <a:pt x="585712" y="0"/>
                </a:lnTo>
                <a:lnTo>
                  <a:pt x="585712" y="585713"/>
                </a:lnTo>
                <a:lnTo>
                  <a:pt x="0" y="585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1" name="Freeform 31"/>
          <p:cNvSpPr/>
          <p:nvPr/>
        </p:nvSpPr>
        <p:spPr>
          <a:xfrm>
            <a:off x="1028700" y="7610670"/>
            <a:ext cx="585712" cy="585712"/>
          </a:xfrm>
          <a:custGeom>
            <a:avLst/>
            <a:gdLst/>
            <a:ahLst/>
            <a:cxnLst/>
            <a:rect l="l" t="t" r="r" b="b"/>
            <a:pathLst>
              <a:path w="585712" h="585712">
                <a:moveTo>
                  <a:pt x="0" y="0"/>
                </a:moveTo>
                <a:lnTo>
                  <a:pt x="585712" y="0"/>
                </a:lnTo>
                <a:lnTo>
                  <a:pt x="585712" y="585712"/>
                </a:lnTo>
                <a:lnTo>
                  <a:pt x="0" y="585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541634" y="1162569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8788554"/>
            <a:ext cx="469746" cy="469746"/>
            <a:chOff x="0" y="0"/>
            <a:chExt cx="123719" cy="123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1982" y="8788554"/>
            <a:ext cx="469746" cy="469746"/>
            <a:chOff x="0" y="0"/>
            <a:chExt cx="123719" cy="1237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5265" y="8788554"/>
            <a:ext cx="469746" cy="469746"/>
            <a:chOff x="0" y="0"/>
            <a:chExt cx="123719" cy="1237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81294" y="5373474"/>
            <a:ext cx="4005113" cy="3182244"/>
          </a:xfrm>
          <a:custGeom>
            <a:avLst/>
            <a:gdLst/>
            <a:ahLst/>
            <a:cxnLst/>
            <a:rect l="l" t="t" r="r" b="b"/>
            <a:pathLst>
              <a:path w="4005113" h="3182244">
                <a:moveTo>
                  <a:pt x="0" y="0"/>
                </a:moveTo>
                <a:lnTo>
                  <a:pt x="4005113" y="0"/>
                </a:lnTo>
                <a:lnTo>
                  <a:pt x="4005113" y="3182244"/>
                </a:lnTo>
                <a:lnTo>
                  <a:pt x="0" y="31822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15786407" y="4793938"/>
            <a:ext cx="2501593" cy="1159071"/>
          </a:xfrm>
          <a:custGeom>
            <a:avLst/>
            <a:gdLst/>
            <a:ahLst/>
            <a:cxnLst/>
            <a:rect l="l" t="t" r="r" b="b"/>
            <a:pathLst>
              <a:path w="2501593" h="1159071">
                <a:moveTo>
                  <a:pt x="0" y="0"/>
                </a:moveTo>
                <a:lnTo>
                  <a:pt x="2501593" y="0"/>
                </a:lnTo>
                <a:lnTo>
                  <a:pt x="2501593" y="1159072"/>
                </a:lnTo>
                <a:lnTo>
                  <a:pt x="0" y="11590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626914"/>
            <a:ext cx="11567417" cy="124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8"/>
              </a:lnSpc>
              <a:spcBef>
                <a:spcPct val="0"/>
              </a:spcBef>
            </a:pPr>
            <a:r>
              <a:rPr lang="en-US" sz="6520">
                <a:solidFill>
                  <a:srgbClr val="0075B2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VÝVOJ A HISTORICKÉ OKÉNKO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9467" y="2628434"/>
            <a:ext cx="12480838" cy="575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Karlovarský kraj zřizuje 32 škol a školských zařízení → 20 středních škol</a:t>
            </a:r>
          </a:p>
          <a:p>
            <a:pPr algn="l">
              <a:lnSpc>
                <a:spcPts val="3920"/>
              </a:lnSpc>
            </a:pPr>
            <a:endParaRPr lang="en-US" sz="2800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Odbor bezpečnosti a krizového řízení KÚKK jako koordinátor projektu</a:t>
            </a:r>
          </a:p>
          <a:p>
            <a:pPr algn="l">
              <a:lnSpc>
                <a:spcPts val="3920"/>
              </a:lnSpc>
            </a:pPr>
            <a:endParaRPr lang="en-US" sz="2800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2015 - Analýza a bezpečnostní posouzení škol a školských zařízení </a:t>
            </a: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v kraji – impulz k systémovému řešení ochrany měkkých cílů </a:t>
            </a: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→ rozdělení škol do etap realizace </a:t>
            </a:r>
          </a:p>
          <a:p>
            <a:pPr algn="l">
              <a:lnSpc>
                <a:spcPts val="3920"/>
              </a:lnSpc>
            </a:pPr>
            <a:endParaRPr lang="en-US" sz="2800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2016 – Technická norma ČSN 73 4400 - Prevence kriminality</a:t>
            </a: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→ realizace</a:t>
            </a:r>
          </a:p>
          <a:p>
            <a:pPr algn="l">
              <a:lnSpc>
                <a:spcPts val="3920"/>
              </a:lnSpc>
            </a:pPr>
            <a:endParaRPr lang="en-US" sz="2800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14849" y="2685584"/>
            <a:ext cx="469746" cy="469746"/>
            <a:chOff x="0" y="0"/>
            <a:chExt cx="123719" cy="1237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4849" y="3718762"/>
            <a:ext cx="469746" cy="469746"/>
            <a:chOff x="0" y="0"/>
            <a:chExt cx="123719" cy="1237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4849" y="4793938"/>
            <a:ext cx="469746" cy="469746"/>
            <a:chOff x="0" y="0"/>
            <a:chExt cx="123719" cy="1237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4849" y="6901984"/>
            <a:ext cx="469746" cy="469746"/>
            <a:chOff x="0" y="0"/>
            <a:chExt cx="123719" cy="1237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055588" y="1204961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8788554"/>
            <a:ext cx="469746" cy="469746"/>
            <a:chOff x="0" y="0"/>
            <a:chExt cx="123719" cy="123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1982" y="8788554"/>
            <a:ext cx="469746" cy="469746"/>
            <a:chOff x="0" y="0"/>
            <a:chExt cx="123719" cy="1237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5265" y="8788554"/>
            <a:ext cx="469746" cy="469746"/>
            <a:chOff x="0" y="0"/>
            <a:chExt cx="123719" cy="1237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55064"/>
            <a:ext cx="7874475" cy="263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1.-3. etapa: 2017-2019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📸 Kamerové systémy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🚪 Zabezpečení vstupů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🔍 Penetrační testy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🚨 Nácvik modelových situací v případě MU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786407" y="4217932"/>
            <a:ext cx="2501593" cy="1159071"/>
          </a:xfrm>
          <a:custGeom>
            <a:avLst/>
            <a:gdLst/>
            <a:ahLst/>
            <a:cxnLst/>
            <a:rect l="l" t="t" r="r" b="b"/>
            <a:pathLst>
              <a:path w="2501593" h="1159071">
                <a:moveTo>
                  <a:pt x="0" y="0"/>
                </a:moveTo>
                <a:lnTo>
                  <a:pt x="2501593" y="0"/>
                </a:lnTo>
                <a:lnTo>
                  <a:pt x="2501593" y="1159072"/>
                </a:lnTo>
                <a:lnTo>
                  <a:pt x="0" y="1159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4449445"/>
            <a:ext cx="6885827" cy="135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9</a:t>
            </a:r>
            <a:r>
              <a:rPr lang="en-US" sz="2499" b="1" u="none" strike="noStrik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. etapa: 2025-2026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📌 </a:t>
            </a:r>
            <a:r>
              <a:rPr lang="en-US" sz="2499" u="none" strike="noStrik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Rozšíření na ZŠ a školská zařízení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u="none" strike="noStrike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047344" y="705880"/>
            <a:ext cx="2016488" cy="998162"/>
          </a:xfrm>
          <a:custGeom>
            <a:avLst/>
            <a:gdLst/>
            <a:ahLst/>
            <a:cxnLst/>
            <a:rect l="l" t="t" r="r" b="b"/>
            <a:pathLst>
              <a:path w="2016488" h="998162">
                <a:moveTo>
                  <a:pt x="0" y="0"/>
                </a:moveTo>
                <a:lnTo>
                  <a:pt x="2016488" y="0"/>
                </a:lnTo>
                <a:lnTo>
                  <a:pt x="2016488" y="998162"/>
                </a:lnTo>
                <a:lnTo>
                  <a:pt x="0" y="998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8"/>
          <p:cNvSpPr/>
          <p:nvPr/>
        </p:nvSpPr>
        <p:spPr>
          <a:xfrm rot="5400000">
            <a:off x="10234669" y="2100267"/>
            <a:ext cx="2016488" cy="998162"/>
          </a:xfrm>
          <a:custGeom>
            <a:avLst/>
            <a:gdLst/>
            <a:ahLst/>
            <a:cxnLst/>
            <a:rect l="l" t="t" r="r" b="b"/>
            <a:pathLst>
              <a:path w="2016488" h="998162">
                <a:moveTo>
                  <a:pt x="0" y="0"/>
                </a:moveTo>
                <a:lnTo>
                  <a:pt x="2016488" y="0"/>
                </a:lnTo>
                <a:lnTo>
                  <a:pt x="2016488" y="998162"/>
                </a:lnTo>
                <a:lnTo>
                  <a:pt x="0" y="998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Freeform 19"/>
          <p:cNvSpPr/>
          <p:nvPr/>
        </p:nvSpPr>
        <p:spPr>
          <a:xfrm rot="-10800000">
            <a:off x="6603107" y="4644419"/>
            <a:ext cx="2016488" cy="998162"/>
          </a:xfrm>
          <a:custGeom>
            <a:avLst/>
            <a:gdLst/>
            <a:ahLst/>
            <a:cxnLst/>
            <a:rect l="l" t="t" r="r" b="b"/>
            <a:pathLst>
              <a:path w="2016488" h="998162">
                <a:moveTo>
                  <a:pt x="0" y="0"/>
                </a:moveTo>
                <a:lnTo>
                  <a:pt x="2016488" y="0"/>
                </a:lnTo>
                <a:lnTo>
                  <a:pt x="2016488" y="998162"/>
                </a:lnTo>
                <a:lnTo>
                  <a:pt x="0" y="998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0" name="Freeform 20"/>
          <p:cNvSpPr/>
          <p:nvPr/>
        </p:nvSpPr>
        <p:spPr>
          <a:xfrm rot="5400000">
            <a:off x="2475847" y="6308618"/>
            <a:ext cx="2016488" cy="998162"/>
          </a:xfrm>
          <a:custGeom>
            <a:avLst/>
            <a:gdLst/>
            <a:ahLst/>
            <a:cxnLst/>
            <a:rect l="l" t="t" r="r" b="b"/>
            <a:pathLst>
              <a:path w="2016488" h="998162">
                <a:moveTo>
                  <a:pt x="0" y="0"/>
                </a:moveTo>
                <a:lnTo>
                  <a:pt x="2016488" y="0"/>
                </a:lnTo>
                <a:lnTo>
                  <a:pt x="2016488" y="998162"/>
                </a:lnTo>
                <a:lnTo>
                  <a:pt x="0" y="998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1" name="Group 21"/>
          <p:cNvGrpSpPr/>
          <p:nvPr/>
        </p:nvGrpSpPr>
        <p:grpSpPr>
          <a:xfrm>
            <a:off x="12902662" y="1204961"/>
            <a:ext cx="3012971" cy="301297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099" y="0"/>
                  </a:moveTo>
                  <a:lnTo>
                    <a:pt x="753701" y="0"/>
                  </a:lnTo>
                  <a:cubicBezTo>
                    <a:pt x="786340" y="0"/>
                    <a:pt x="812800" y="26460"/>
                    <a:pt x="812800" y="59099"/>
                  </a:cubicBezTo>
                  <a:lnTo>
                    <a:pt x="812800" y="753701"/>
                  </a:lnTo>
                  <a:cubicBezTo>
                    <a:pt x="812800" y="786340"/>
                    <a:pt x="786340" y="812800"/>
                    <a:pt x="753701" y="812800"/>
                  </a:cubicBezTo>
                  <a:lnTo>
                    <a:pt x="59099" y="812800"/>
                  </a:lnTo>
                  <a:cubicBezTo>
                    <a:pt x="26460" y="812800"/>
                    <a:pt x="0" y="786340"/>
                    <a:pt x="0" y="753701"/>
                  </a:cubicBezTo>
                  <a:lnTo>
                    <a:pt x="0" y="59099"/>
                  </a:lnTo>
                  <a:cubicBezTo>
                    <a:pt x="0" y="26460"/>
                    <a:pt x="26460" y="0"/>
                    <a:pt x="59099" y="0"/>
                  </a:cubicBezTo>
                  <a:close/>
                </a:path>
              </a:pathLst>
            </a:custGeom>
            <a:blipFill>
              <a:blip r:embed="rId8"/>
              <a:stretch>
                <a:fillRect l="-37025" r="-3702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779494" y="255064"/>
            <a:ext cx="8487996" cy="131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4. etapa: 2020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🖥️ Zavedení dohledového serveru na krajském úřadě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u="none" strike="noStrike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903175" y="4300644"/>
            <a:ext cx="6885827" cy="175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5.-8. etapa: 2021-2025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📋 Bezpečnostní a koordinační plány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👮‍♂️ Metodika dohledové služby ve škole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📚 Pravidelné vzdělávání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84091" y="8094499"/>
            <a:ext cx="6885827" cy="131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Fin</a:t>
            </a:r>
            <a:r>
              <a:rPr lang="en-US" sz="2499" b="1" u="none" strike="noStrike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ancování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?...více než 30 mil. Kč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endParaRPr lang="en-US" sz="2499" u="none" strike="noStrike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541634" y="1162569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8788554"/>
            <a:ext cx="469746" cy="469746"/>
            <a:chOff x="0" y="0"/>
            <a:chExt cx="123719" cy="123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1982" y="8788554"/>
            <a:ext cx="469746" cy="469746"/>
            <a:chOff x="0" y="0"/>
            <a:chExt cx="123719" cy="1237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5265" y="8788554"/>
            <a:ext cx="469746" cy="469746"/>
            <a:chOff x="0" y="0"/>
            <a:chExt cx="123719" cy="1237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023548" y="8443891"/>
            <a:ext cx="2501593" cy="1159071"/>
          </a:xfrm>
          <a:custGeom>
            <a:avLst/>
            <a:gdLst/>
            <a:ahLst/>
            <a:cxnLst/>
            <a:rect l="l" t="t" r="r" b="b"/>
            <a:pathLst>
              <a:path w="2501593" h="1159071">
                <a:moveTo>
                  <a:pt x="0" y="0"/>
                </a:moveTo>
                <a:lnTo>
                  <a:pt x="2501593" y="0"/>
                </a:lnTo>
                <a:lnTo>
                  <a:pt x="2501593" y="1159072"/>
                </a:lnTo>
                <a:lnTo>
                  <a:pt x="0" y="1159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>
            <a:off x="1075674" y="7934313"/>
            <a:ext cx="375798" cy="375798"/>
          </a:xfrm>
          <a:custGeom>
            <a:avLst/>
            <a:gdLst/>
            <a:ahLst/>
            <a:cxnLst/>
            <a:rect l="l" t="t" r="r" b="b"/>
            <a:pathLst>
              <a:path w="375798" h="375798">
                <a:moveTo>
                  <a:pt x="0" y="0"/>
                </a:moveTo>
                <a:lnTo>
                  <a:pt x="375798" y="0"/>
                </a:lnTo>
                <a:lnTo>
                  <a:pt x="375798" y="375798"/>
                </a:lnTo>
                <a:lnTo>
                  <a:pt x="0" y="375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75674" y="4531513"/>
            <a:ext cx="10477520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🛡️ Vyhodnocení ohroženosti (norma ČSN 73 4400)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5196" y="1786928"/>
            <a:ext cx="16959342" cy="177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8"/>
              </a:lnSpc>
            </a:pPr>
            <a:r>
              <a:rPr lang="en-US" sz="4820">
                <a:solidFill>
                  <a:srgbClr val="EA9423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Bezpečná škola - prevence především</a:t>
            </a:r>
          </a:p>
          <a:p>
            <a:pPr algn="l">
              <a:lnSpc>
                <a:spcPts val="6748"/>
              </a:lnSpc>
              <a:spcBef>
                <a:spcPct val="0"/>
              </a:spcBef>
            </a:pPr>
            <a:r>
              <a:rPr lang="en-US" sz="4820">
                <a:solidFill>
                  <a:srgbClr val="EA9423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(ozbrojený útočník ve školském prostředí)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5674" y="5205883"/>
            <a:ext cx="13223745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📄 Zákroková dokumentace pro Policii ČR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528423"/>
            <a:ext cx="10477520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🚑 Nácvik s IZS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6922" y="7877163"/>
            <a:ext cx="10477520" cy="48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Check list pro třídy a prostory školy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5674" y="5854053"/>
            <a:ext cx="14820966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🎓 Teoretický a praktický nácvik modelových situací v případě vzniku MU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5196" y="7202793"/>
            <a:ext cx="12979113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📊 Závěrem - dotazníkové šetření, vyhodnocení, závěrečná zpráva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5196" y="457778"/>
            <a:ext cx="12480838" cy="94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DOBRÁ PRAXE Z KARLOVARSKÉHO KRAJE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4147850" y="268123"/>
            <a:ext cx="3497580" cy="5246370"/>
            <a:chOff x="0" y="0"/>
            <a:chExt cx="6350000" cy="9525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1413" r="-14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687710" y="1028700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450684" y="889551"/>
            <a:ext cx="6393249" cy="6001811"/>
            <a:chOff x="47775" y="-65734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47775" y="-65734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2702" y="0"/>
                  </a:moveTo>
                  <a:lnTo>
                    <a:pt x="770098" y="0"/>
                  </a:lnTo>
                  <a:cubicBezTo>
                    <a:pt x="793681" y="0"/>
                    <a:pt x="812800" y="19119"/>
                    <a:pt x="812800" y="42702"/>
                  </a:cubicBezTo>
                  <a:lnTo>
                    <a:pt x="812800" y="770098"/>
                  </a:lnTo>
                  <a:cubicBezTo>
                    <a:pt x="812800" y="793681"/>
                    <a:pt x="793681" y="812800"/>
                    <a:pt x="770098" y="812800"/>
                  </a:cubicBezTo>
                  <a:lnTo>
                    <a:pt x="42702" y="812800"/>
                  </a:lnTo>
                  <a:cubicBezTo>
                    <a:pt x="19119" y="812800"/>
                    <a:pt x="0" y="793681"/>
                    <a:pt x="0" y="770098"/>
                  </a:cubicBezTo>
                  <a:lnTo>
                    <a:pt x="0" y="42702"/>
                  </a:lnTo>
                  <a:cubicBezTo>
                    <a:pt x="0" y="19119"/>
                    <a:pt x="19119" y="0"/>
                    <a:pt x="42702" y="0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70855" y="6247133"/>
            <a:ext cx="4097375" cy="375290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723" y="0"/>
                  </a:moveTo>
                  <a:lnTo>
                    <a:pt x="759077" y="0"/>
                  </a:lnTo>
                  <a:cubicBezTo>
                    <a:pt x="788747" y="0"/>
                    <a:pt x="812800" y="24053"/>
                    <a:pt x="812800" y="53723"/>
                  </a:cubicBezTo>
                  <a:lnTo>
                    <a:pt x="812800" y="759077"/>
                  </a:lnTo>
                  <a:cubicBezTo>
                    <a:pt x="812800" y="788747"/>
                    <a:pt x="788747" y="812800"/>
                    <a:pt x="759077" y="812800"/>
                  </a:cubicBezTo>
                  <a:lnTo>
                    <a:pt x="53723" y="812800"/>
                  </a:lnTo>
                  <a:cubicBezTo>
                    <a:pt x="24053" y="812800"/>
                    <a:pt x="0" y="788747"/>
                    <a:pt x="0" y="759077"/>
                  </a:cubicBezTo>
                  <a:lnTo>
                    <a:pt x="0" y="53723"/>
                  </a:lnTo>
                  <a:cubicBezTo>
                    <a:pt x="0" y="24053"/>
                    <a:pt x="24053" y="0"/>
                    <a:pt x="53723" y="0"/>
                  </a:cubicBezTo>
                  <a:close/>
                </a:path>
              </a:pathLst>
            </a:custGeom>
            <a:blipFill>
              <a:blip r:embed="rId6"/>
              <a:stretch>
                <a:fillRect t="-16747" b="-1674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560" y="1384813"/>
            <a:ext cx="5365635" cy="50055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723" y="0"/>
                  </a:moveTo>
                  <a:lnTo>
                    <a:pt x="759077" y="0"/>
                  </a:lnTo>
                  <a:cubicBezTo>
                    <a:pt x="788747" y="0"/>
                    <a:pt x="812800" y="24053"/>
                    <a:pt x="812800" y="53723"/>
                  </a:cubicBezTo>
                  <a:lnTo>
                    <a:pt x="812800" y="759077"/>
                  </a:lnTo>
                  <a:cubicBezTo>
                    <a:pt x="812800" y="788747"/>
                    <a:pt x="788747" y="812800"/>
                    <a:pt x="759077" y="812800"/>
                  </a:cubicBezTo>
                  <a:lnTo>
                    <a:pt x="53723" y="812800"/>
                  </a:lnTo>
                  <a:cubicBezTo>
                    <a:pt x="24053" y="812800"/>
                    <a:pt x="0" y="788747"/>
                    <a:pt x="0" y="759077"/>
                  </a:cubicBezTo>
                  <a:lnTo>
                    <a:pt x="0" y="53723"/>
                  </a:lnTo>
                  <a:cubicBezTo>
                    <a:pt x="0" y="24053"/>
                    <a:pt x="24053" y="0"/>
                    <a:pt x="53723" y="0"/>
                  </a:cubicBezTo>
                  <a:close/>
                </a:path>
              </a:pathLst>
            </a:custGeom>
            <a:blipFill>
              <a:blip r:embed="rId7"/>
              <a:stretch>
                <a:fillRect l="-16747" r="-1674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20415" y="4456984"/>
            <a:ext cx="4585136" cy="5869379"/>
            <a:chOff x="-702983" y="741937"/>
            <a:chExt cx="8324503" cy="10656098"/>
          </a:xfrm>
        </p:grpSpPr>
        <p:sp>
          <p:nvSpPr>
            <p:cNvPr id="12" name="Freeform 12"/>
            <p:cNvSpPr/>
            <p:nvPr/>
          </p:nvSpPr>
          <p:spPr>
            <a:xfrm rot="822726">
              <a:off x="-702983" y="741937"/>
              <a:ext cx="8324503" cy="10656098"/>
            </a:xfrm>
            <a:custGeom>
              <a:avLst/>
              <a:gdLst/>
              <a:ahLst/>
              <a:cxnLst/>
              <a:rect l="l" t="t" r="r" b="b"/>
              <a:pathLst>
                <a:path w="8324502" h="10656098">
                  <a:moveTo>
                    <a:pt x="2092264" y="10238731"/>
                  </a:moveTo>
                  <a:lnTo>
                    <a:pt x="63219" y="1922893"/>
                  </a:lnTo>
                  <a:cubicBezTo>
                    <a:pt x="0" y="1663794"/>
                    <a:pt x="158569" y="1402870"/>
                    <a:pt x="417668" y="1339650"/>
                  </a:cubicBezTo>
                  <a:lnTo>
                    <a:pt x="5648996" y="63219"/>
                  </a:lnTo>
                  <a:cubicBezTo>
                    <a:pt x="5908095" y="0"/>
                    <a:pt x="6169320" y="159802"/>
                    <a:pt x="6232238" y="417667"/>
                  </a:cubicBezTo>
                  <a:lnTo>
                    <a:pt x="8261283" y="8733505"/>
                  </a:lnTo>
                  <a:cubicBezTo>
                    <a:pt x="8324502" y="8992604"/>
                    <a:pt x="8165933" y="9253528"/>
                    <a:pt x="7906834" y="9316748"/>
                  </a:cubicBezTo>
                  <a:lnTo>
                    <a:pt x="2675506" y="10593179"/>
                  </a:lnTo>
                  <a:cubicBezTo>
                    <a:pt x="2417641" y="10656097"/>
                    <a:pt x="2155483" y="10497829"/>
                    <a:pt x="2092264" y="10238731"/>
                  </a:cubicBezTo>
                  <a:close/>
                </a:path>
              </a:pathLst>
            </a:custGeom>
            <a:blipFill>
              <a:blip r:embed="rId8"/>
              <a:stretch>
                <a:fillRect l="-1221" t="-3211" r="-1221" b="-32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786407" y="4752914"/>
            <a:ext cx="2501593" cy="1159071"/>
          </a:xfrm>
          <a:custGeom>
            <a:avLst/>
            <a:gdLst/>
            <a:ahLst/>
            <a:cxnLst/>
            <a:rect l="l" t="t" r="r" b="b"/>
            <a:pathLst>
              <a:path w="2501593" h="1159071">
                <a:moveTo>
                  <a:pt x="0" y="0"/>
                </a:moveTo>
                <a:lnTo>
                  <a:pt x="2501593" y="0"/>
                </a:lnTo>
                <a:lnTo>
                  <a:pt x="2501593" y="1159071"/>
                </a:lnTo>
                <a:lnTo>
                  <a:pt x="0" y="11590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/>
          <p:nvPr/>
        </p:nvGrpSpPr>
        <p:grpSpPr>
          <a:xfrm>
            <a:off x="5356649" y="5908449"/>
            <a:ext cx="4169880" cy="416988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2702" y="0"/>
                  </a:moveTo>
                  <a:lnTo>
                    <a:pt x="770098" y="0"/>
                  </a:lnTo>
                  <a:cubicBezTo>
                    <a:pt x="793681" y="0"/>
                    <a:pt x="812800" y="19119"/>
                    <a:pt x="812800" y="42702"/>
                  </a:cubicBezTo>
                  <a:lnTo>
                    <a:pt x="812800" y="770098"/>
                  </a:lnTo>
                  <a:cubicBezTo>
                    <a:pt x="812800" y="793681"/>
                    <a:pt x="793681" y="812800"/>
                    <a:pt x="770098" y="812800"/>
                  </a:cubicBezTo>
                  <a:lnTo>
                    <a:pt x="42702" y="812800"/>
                  </a:lnTo>
                  <a:cubicBezTo>
                    <a:pt x="19119" y="812800"/>
                    <a:pt x="0" y="793681"/>
                    <a:pt x="0" y="770098"/>
                  </a:cubicBezTo>
                  <a:lnTo>
                    <a:pt x="0" y="42702"/>
                  </a:lnTo>
                  <a:cubicBezTo>
                    <a:pt x="0" y="19119"/>
                    <a:pt x="19119" y="0"/>
                    <a:pt x="42702" y="0"/>
                  </a:cubicBezTo>
                  <a:close/>
                </a:path>
              </a:pathLst>
            </a:custGeom>
            <a:blipFill>
              <a:blip r:embed="rId10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205787" y="1033979"/>
            <a:ext cx="6471537" cy="636193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2702" y="0"/>
                  </a:moveTo>
                  <a:lnTo>
                    <a:pt x="770098" y="0"/>
                  </a:lnTo>
                  <a:cubicBezTo>
                    <a:pt x="793681" y="0"/>
                    <a:pt x="812800" y="19119"/>
                    <a:pt x="812800" y="42702"/>
                  </a:cubicBezTo>
                  <a:lnTo>
                    <a:pt x="812800" y="770098"/>
                  </a:lnTo>
                  <a:cubicBezTo>
                    <a:pt x="812800" y="793681"/>
                    <a:pt x="793681" y="812800"/>
                    <a:pt x="770098" y="812800"/>
                  </a:cubicBezTo>
                  <a:lnTo>
                    <a:pt x="42702" y="812800"/>
                  </a:lnTo>
                  <a:cubicBezTo>
                    <a:pt x="19119" y="812800"/>
                    <a:pt x="0" y="793681"/>
                    <a:pt x="0" y="770098"/>
                  </a:cubicBezTo>
                  <a:lnTo>
                    <a:pt x="0" y="42702"/>
                  </a:lnTo>
                  <a:cubicBezTo>
                    <a:pt x="0" y="19119"/>
                    <a:pt x="19119" y="0"/>
                    <a:pt x="42702" y="0"/>
                  </a:cubicBezTo>
                  <a:close/>
                </a:path>
              </a:pathLst>
            </a:custGeom>
            <a:blipFill>
              <a:blip r:embed="rId11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68382" y="-7112"/>
            <a:ext cx="11567417" cy="124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8"/>
              </a:lnSpc>
              <a:spcBef>
                <a:spcPct val="0"/>
              </a:spcBef>
            </a:pPr>
            <a:r>
              <a:rPr lang="en-US" sz="6520">
                <a:solidFill>
                  <a:srgbClr val="0075B2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Reálné záběry z nácviků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541634" y="1162569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955322" y="2863360"/>
            <a:ext cx="2584475" cy="3076757"/>
          </a:xfrm>
          <a:custGeom>
            <a:avLst/>
            <a:gdLst/>
            <a:ahLst/>
            <a:cxnLst/>
            <a:rect l="l" t="t" r="r" b="b"/>
            <a:pathLst>
              <a:path w="2584475" h="3076757">
                <a:moveTo>
                  <a:pt x="0" y="0"/>
                </a:moveTo>
                <a:lnTo>
                  <a:pt x="2584475" y="0"/>
                </a:lnTo>
                <a:lnTo>
                  <a:pt x="2584475" y="3076757"/>
                </a:lnTo>
                <a:lnTo>
                  <a:pt x="0" y="3076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574396" y="2870454"/>
            <a:ext cx="469746" cy="469746"/>
            <a:chOff x="0" y="0"/>
            <a:chExt cx="123719" cy="1237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4396" y="3518208"/>
            <a:ext cx="469746" cy="469746"/>
            <a:chOff x="0" y="0"/>
            <a:chExt cx="123719" cy="1237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4396" y="4168929"/>
            <a:ext cx="469746" cy="469746"/>
            <a:chOff x="0" y="0"/>
            <a:chExt cx="123719" cy="1237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74396" y="4819650"/>
            <a:ext cx="469746" cy="469746"/>
            <a:chOff x="0" y="0"/>
            <a:chExt cx="123719" cy="1237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58954" y="5470371"/>
            <a:ext cx="469746" cy="469746"/>
            <a:chOff x="0" y="0"/>
            <a:chExt cx="123719" cy="1237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58954" y="6121092"/>
            <a:ext cx="469746" cy="469746"/>
            <a:chOff x="0" y="0"/>
            <a:chExt cx="123719" cy="1237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8954" y="6771812"/>
            <a:ext cx="469746" cy="469746"/>
            <a:chOff x="0" y="0"/>
            <a:chExt cx="123719" cy="1237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58954" y="7422533"/>
            <a:ext cx="469746" cy="469746"/>
            <a:chOff x="0" y="0"/>
            <a:chExt cx="123719" cy="1237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4396" y="8073254"/>
            <a:ext cx="469746" cy="469746"/>
            <a:chOff x="0" y="0"/>
            <a:chExt cx="123719" cy="1237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5663468" y="4638675"/>
            <a:ext cx="2501593" cy="1159071"/>
          </a:xfrm>
          <a:custGeom>
            <a:avLst/>
            <a:gdLst/>
            <a:ahLst/>
            <a:cxnLst/>
            <a:rect l="l" t="t" r="r" b="b"/>
            <a:pathLst>
              <a:path w="2501593" h="1159071">
                <a:moveTo>
                  <a:pt x="0" y="0"/>
                </a:moveTo>
                <a:lnTo>
                  <a:pt x="2501593" y="0"/>
                </a:lnTo>
                <a:lnTo>
                  <a:pt x="2501593" y="1159071"/>
                </a:lnTo>
                <a:lnTo>
                  <a:pt x="0" y="1159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4" name="TextBox 34"/>
          <p:cNvSpPr txBox="1"/>
          <p:nvPr/>
        </p:nvSpPr>
        <p:spPr>
          <a:xfrm>
            <a:off x="558954" y="-82285"/>
            <a:ext cx="16230600" cy="240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8"/>
              </a:lnSpc>
            </a:pPr>
            <a:r>
              <a:rPr lang="en-US" sz="6520">
                <a:solidFill>
                  <a:srgbClr val="0075B2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Současná podoba bezpečné střední školy</a:t>
            </a:r>
          </a:p>
          <a:p>
            <a:pPr algn="l">
              <a:lnSpc>
                <a:spcPts val="9128"/>
              </a:lnSpc>
              <a:spcBef>
                <a:spcPct val="0"/>
              </a:spcBef>
            </a:pPr>
            <a:r>
              <a:rPr lang="en-US" sz="6520">
                <a:solidFill>
                  <a:srgbClr val="0075B2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v Karlovarském kraji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53607" y="2879902"/>
            <a:ext cx="7790393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Kamerový systém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53607" y="3544724"/>
            <a:ext cx="7790393" cy="4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Zabezpečné vstupy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53607" y="4195445"/>
            <a:ext cx="7790393" cy="4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Napojení na dohledový server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53607" y="4890539"/>
            <a:ext cx="7790393" cy="4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Doporučení ke zřízení dohledové služby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53607" y="5520103"/>
            <a:ext cx="7790393" cy="404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50" b="1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Bezpečnostní</a:t>
            </a:r>
            <a:r>
              <a:rPr lang="en-US" sz="245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a </a:t>
            </a:r>
            <a:r>
              <a:rPr lang="en-US" sz="2450" b="1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koordinační</a:t>
            </a:r>
            <a:r>
              <a:rPr lang="en-US" sz="245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450" b="1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plán</a:t>
            </a:r>
            <a:endParaRPr lang="en-US" sz="2450" b="1" err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353607" y="6082992"/>
            <a:ext cx="8337895" cy="404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50" b="1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Teoretický</a:t>
            </a:r>
            <a:r>
              <a:rPr lang="en-US" sz="245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450" b="1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i</a:t>
            </a:r>
            <a:r>
              <a:rPr lang="en-US" sz="245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450" b="1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praktický</a:t>
            </a:r>
            <a:r>
              <a:rPr lang="en-US" sz="245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450" b="1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nácvik</a:t>
            </a:r>
            <a:r>
              <a:rPr lang="en-US" sz="245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v </a:t>
            </a:r>
            <a:r>
              <a:rPr lang="en-US" sz="2450" b="1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případě</a:t>
            </a:r>
            <a:r>
              <a:rPr lang="en-US" sz="245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2450" b="1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vzniku</a:t>
            </a:r>
            <a:r>
              <a:rPr lang="en-US" sz="245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MU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53607" y="6733712"/>
            <a:ext cx="8337895" cy="88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Check list (postup reakcí na MU)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353607" y="7384433"/>
            <a:ext cx="9893953" cy="44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Test implementace KISS (Krizový informační svolávací systém)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53607" y="8037213"/>
            <a:ext cx="9362390" cy="1380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Pravidelné každoroční vzdělávání</a:t>
            </a:r>
          </a:p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(metodika U-S-B, novinky z oblasti bezpečnosti ve školách, wellbeing ve školství)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541634" y="1162569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8788554"/>
            <a:ext cx="469746" cy="469746"/>
            <a:chOff x="0" y="0"/>
            <a:chExt cx="123719" cy="123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1982" y="8788554"/>
            <a:ext cx="469746" cy="469746"/>
            <a:chOff x="0" y="0"/>
            <a:chExt cx="123719" cy="1237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5265" y="8788554"/>
            <a:ext cx="469746" cy="469746"/>
            <a:chOff x="0" y="0"/>
            <a:chExt cx="123719" cy="1237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753877"/>
            <a:ext cx="10697099" cy="6014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👩‍🏫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Odborné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vzdělávání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pedagogů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a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pracovníků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ZŠ </a:t>
            </a:r>
            <a:br>
              <a:rPr lang="cs-CZ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</a:b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školských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zařízení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v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kraji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 → Policie ČR,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Městská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policie, Zdravotnická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záchranná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služba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, Asociace bezpečná škola</a:t>
            </a:r>
            <a:endParaRPr lang="en-US" sz="3050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</a:endParaRPr>
          </a:p>
          <a:p>
            <a:pPr algn="just">
              <a:lnSpc>
                <a:spcPts val="4339"/>
              </a:lnSpc>
            </a:pPr>
            <a:endParaRPr lang="en-US" sz="30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</a:endParaRPr>
          </a:p>
          <a:p>
            <a:pPr algn="l">
              <a:lnSpc>
                <a:spcPts val="4339"/>
              </a:lnSpc>
            </a:pP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🔗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Síť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odborníků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a know-how</a:t>
            </a:r>
            <a:endParaRPr lang="en-US" sz="3050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</a:endParaRPr>
          </a:p>
          <a:p>
            <a:pPr algn="l">
              <a:lnSpc>
                <a:spcPts val="4339"/>
              </a:lnSpc>
            </a:pPr>
            <a:endParaRPr lang="en-US" sz="30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4339"/>
              </a:lnSpc>
            </a:pP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📢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Přenositelné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řešení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pro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další</a:t>
            </a:r>
            <a:r>
              <a:rPr lang="en-US" sz="3050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3050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kraje</a:t>
            </a:r>
            <a:endParaRPr lang="en-US" sz="3050" b="1" dirty="0" err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</a:endParaRPr>
          </a:p>
          <a:p>
            <a:pPr algn="l">
              <a:lnSpc>
                <a:spcPts val="4339"/>
              </a:lnSpc>
            </a:pPr>
            <a:endParaRPr lang="en-US" sz="30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4339"/>
              </a:lnSpc>
            </a:pPr>
            <a:endParaRPr lang="en-US" sz="30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4339"/>
              </a:lnSpc>
              <a:spcBef>
                <a:spcPct val="0"/>
              </a:spcBef>
            </a:pPr>
            <a:endParaRPr lang="en-US" sz="30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624795" y="4752914"/>
            <a:ext cx="2501593" cy="1159071"/>
          </a:xfrm>
          <a:custGeom>
            <a:avLst/>
            <a:gdLst/>
            <a:ahLst/>
            <a:cxnLst/>
            <a:rect l="l" t="t" r="r" b="b"/>
            <a:pathLst>
              <a:path w="2501593" h="1159071">
                <a:moveTo>
                  <a:pt x="0" y="0"/>
                </a:moveTo>
                <a:lnTo>
                  <a:pt x="2501593" y="0"/>
                </a:lnTo>
                <a:lnTo>
                  <a:pt x="2501593" y="1159071"/>
                </a:lnTo>
                <a:lnTo>
                  <a:pt x="0" y="11590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1028700" y="197808"/>
            <a:ext cx="16780065" cy="239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8"/>
              </a:lnSpc>
              <a:spcBef>
                <a:spcPct val="0"/>
              </a:spcBef>
            </a:pPr>
            <a:r>
              <a:rPr lang="en-US" sz="6520">
                <a:solidFill>
                  <a:srgbClr val="0075B2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INSPIRACE A PŘESAH NA MÍSTNÍ ÚROVEŇ ?</a:t>
            </a:r>
          </a:p>
          <a:p>
            <a:pPr algn="ctr">
              <a:lnSpc>
                <a:spcPts val="9128"/>
              </a:lnSpc>
              <a:spcBef>
                <a:spcPct val="0"/>
              </a:spcBef>
            </a:pPr>
            <a:r>
              <a:rPr lang="en-US" sz="6520">
                <a:solidFill>
                  <a:srgbClr val="0075B2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ANO !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969FB-E738-6A81-4517-99D8330F6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87B16F5-D1FC-A1D4-C7C7-8243BAA39DC2}"/>
              </a:ext>
            </a:extLst>
          </p:cNvPr>
          <p:cNvSpPr/>
          <p:nvPr/>
        </p:nvSpPr>
        <p:spPr>
          <a:xfrm>
            <a:off x="-66966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700805D-2F6E-679E-52F1-8C7C7FF0CE92}"/>
              </a:ext>
            </a:extLst>
          </p:cNvPr>
          <p:cNvSpPr/>
          <p:nvPr/>
        </p:nvSpPr>
        <p:spPr>
          <a:xfrm>
            <a:off x="7541634" y="1162569"/>
            <a:ext cx="11935807" cy="12697667"/>
          </a:xfrm>
          <a:custGeom>
            <a:avLst/>
            <a:gdLst/>
            <a:ahLst/>
            <a:cxnLst/>
            <a:rect l="l" t="t" r="r" b="b"/>
            <a:pathLst>
              <a:path w="11935807" h="12697667">
                <a:moveTo>
                  <a:pt x="0" y="0"/>
                </a:moveTo>
                <a:lnTo>
                  <a:pt x="11935807" y="0"/>
                </a:lnTo>
                <a:lnTo>
                  <a:pt x="11935807" y="12697667"/>
                </a:lnTo>
                <a:lnTo>
                  <a:pt x="0" y="12697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A7C4177-C1EB-97CF-4E6C-CB373C41AFE9}"/>
              </a:ext>
            </a:extLst>
          </p:cNvPr>
          <p:cNvSpPr/>
          <p:nvPr/>
        </p:nvSpPr>
        <p:spPr>
          <a:xfrm>
            <a:off x="13023491" y="5332449"/>
            <a:ext cx="5784284" cy="6153493"/>
          </a:xfrm>
          <a:custGeom>
            <a:avLst/>
            <a:gdLst/>
            <a:ahLst/>
            <a:cxnLst/>
            <a:rect l="l" t="t" r="r" b="b"/>
            <a:pathLst>
              <a:path w="5784284" h="6153493">
                <a:moveTo>
                  <a:pt x="0" y="0"/>
                </a:moveTo>
                <a:lnTo>
                  <a:pt x="5784284" y="0"/>
                </a:lnTo>
                <a:lnTo>
                  <a:pt x="5784284" y="6153494"/>
                </a:lnTo>
                <a:lnTo>
                  <a:pt x="0" y="6153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407CECD-FA9E-4AFC-39EC-058B77FA332A}"/>
              </a:ext>
            </a:extLst>
          </p:cNvPr>
          <p:cNvGrpSpPr/>
          <p:nvPr/>
        </p:nvGrpSpPr>
        <p:grpSpPr>
          <a:xfrm>
            <a:off x="1028700" y="8788554"/>
            <a:ext cx="469746" cy="469746"/>
            <a:chOff x="0" y="0"/>
            <a:chExt cx="123719" cy="12371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167ECFC-3DB0-E817-7F5B-597BEBAB96C8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2A2AB69-D268-3752-4CB6-E751A412609A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57603CB-0DDE-05FA-5D63-E6ED8865EDE3}"/>
              </a:ext>
            </a:extLst>
          </p:cNvPr>
          <p:cNvGrpSpPr/>
          <p:nvPr/>
        </p:nvGrpSpPr>
        <p:grpSpPr>
          <a:xfrm>
            <a:off x="1771982" y="8788554"/>
            <a:ext cx="469746" cy="469746"/>
            <a:chOff x="0" y="0"/>
            <a:chExt cx="123719" cy="12371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F42E9D8-81FD-694A-7284-B7BDF01C1ACD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DB74AA5-75BD-0447-0786-E5ACF5C9E757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3C40375-7586-4B26-FAF4-FF05AD5CB5C9}"/>
              </a:ext>
            </a:extLst>
          </p:cNvPr>
          <p:cNvGrpSpPr/>
          <p:nvPr/>
        </p:nvGrpSpPr>
        <p:grpSpPr>
          <a:xfrm>
            <a:off x="2515265" y="8788554"/>
            <a:ext cx="469746" cy="469746"/>
            <a:chOff x="0" y="0"/>
            <a:chExt cx="123719" cy="123719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A53E8F7-25C3-DDAC-D16D-935E535B3E2D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7499B1F-1C18-D42A-7E72-50B3493D697E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E33F6DF-6CB1-5B8D-3736-3E837D29DD4A}"/>
              </a:ext>
            </a:extLst>
          </p:cNvPr>
          <p:cNvGrpSpPr/>
          <p:nvPr/>
        </p:nvGrpSpPr>
        <p:grpSpPr>
          <a:xfrm>
            <a:off x="359031" y="6307293"/>
            <a:ext cx="485427" cy="976910"/>
            <a:chOff x="0" y="-38100"/>
            <a:chExt cx="127849" cy="257293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E7A2E5C-B87A-80DA-2CDF-BED3C899F551}"/>
                </a:ext>
              </a:extLst>
            </p:cNvPr>
            <p:cNvSpPr/>
            <p:nvPr/>
          </p:nvSpPr>
          <p:spPr>
            <a:xfrm>
              <a:off x="4130" y="95474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D49622B-EBC7-FB71-F7D2-AECCA8E9B3EB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9BFC834-2B2E-C778-0AB2-B9A5D3FD5F26}"/>
              </a:ext>
            </a:extLst>
          </p:cNvPr>
          <p:cNvGrpSpPr/>
          <p:nvPr/>
        </p:nvGrpSpPr>
        <p:grpSpPr>
          <a:xfrm>
            <a:off x="359034" y="4621779"/>
            <a:ext cx="469746" cy="889474"/>
            <a:chOff x="0" y="-122915"/>
            <a:chExt cx="123719" cy="246634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05779A4-C92E-4059-E3F4-4A6393FC49EF}"/>
                </a:ext>
              </a:extLst>
            </p:cNvPr>
            <p:cNvSpPr/>
            <p:nvPr/>
          </p:nvSpPr>
          <p:spPr>
            <a:xfrm>
              <a:off x="0" y="-122915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E8D12A46-70EA-9636-F677-37C033AD68E8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44A5EC3D-5337-7EDD-C3F8-EEBA5B53ECBE}"/>
              </a:ext>
            </a:extLst>
          </p:cNvPr>
          <p:cNvGrpSpPr/>
          <p:nvPr/>
        </p:nvGrpSpPr>
        <p:grpSpPr>
          <a:xfrm>
            <a:off x="324081" y="3748667"/>
            <a:ext cx="469746" cy="469746"/>
            <a:chOff x="0" y="0"/>
            <a:chExt cx="123719" cy="123719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A7DFE5F-B34F-9227-DE7A-EA3241D0993D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85DED741-002C-49F5-8D4A-52F465CC0E81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67554D2B-87A7-06ED-4BD5-C267711E34F3}"/>
              </a:ext>
            </a:extLst>
          </p:cNvPr>
          <p:cNvSpPr/>
          <p:nvPr/>
        </p:nvSpPr>
        <p:spPr>
          <a:xfrm>
            <a:off x="10850691" y="4159754"/>
            <a:ext cx="1722600" cy="2214376"/>
          </a:xfrm>
          <a:custGeom>
            <a:avLst/>
            <a:gdLst/>
            <a:ahLst/>
            <a:cxnLst/>
            <a:rect l="l" t="t" r="r" b="b"/>
            <a:pathLst>
              <a:path w="1722600" h="2214376">
                <a:moveTo>
                  <a:pt x="0" y="0"/>
                </a:moveTo>
                <a:lnTo>
                  <a:pt x="1722600" y="0"/>
                </a:lnTo>
                <a:lnTo>
                  <a:pt x="1722600" y="2214376"/>
                </a:lnTo>
                <a:lnTo>
                  <a:pt x="0" y="2214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8E2A7B11-4BA2-F7A9-957C-3B6D209F381C}"/>
              </a:ext>
            </a:extLst>
          </p:cNvPr>
          <p:cNvSpPr txBox="1"/>
          <p:nvPr/>
        </p:nvSpPr>
        <p:spPr>
          <a:xfrm>
            <a:off x="324081" y="316658"/>
            <a:ext cx="16230600" cy="88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  <a:spcBef>
                <a:spcPct val="0"/>
              </a:spcBef>
            </a:pPr>
            <a:r>
              <a:rPr lang="cs-CZ" sz="5520" dirty="0">
                <a:solidFill>
                  <a:srgbClr val="EA9423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CESTA KRAJE K BEZPEČNÝM ŠKOLÁM </a:t>
            </a:r>
            <a:endParaRPr lang="en-US" sz="5520" dirty="0">
              <a:solidFill>
                <a:srgbClr val="EA9423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9452E42-83A2-96CB-DD1F-CF73AB986B58}"/>
              </a:ext>
            </a:extLst>
          </p:cNvPr>
          <p:cNvSpPr txBox="1"/>
          <p:nvPr/>
        </p:nvSpPr>
        <p:spPr>
          <a:xfrm>
            <a:off x="1028700" y="3723909"/>
            <a:ext cx="10058400" cy="44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Reakce na rostoucí rizika a nové hrozby ve školním prostředí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FE6AFA6-8317-93AC-529D-1BD4DE1F8B13}"/>
              </a:ext>
            </a:extLst>
          </p:cNvPr>
          <p:cNvSpPr txBox="1"/>
          <p:nvPr/>
        </p:nvSpPr>
        <p:spPr>
          <a:xfrm>
            <a:off x="1171575" y="1613739"/>
            <a:ext cx="14944726" cy="1988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sz="40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Minimální standardy bezpečnosti v regionálním školství </a:t>
            </a:r>
            <a:br>
              <a:rPr lang="cs-CZ" sz="40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</a:br>
            <a:r>
              <a:rPr lang="cs-CZ" sz="40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 praxi – metodický dokument</a:t>
            </a:r>
          </a:p>
          <a:p>
            <a:pPr algn="ctr">
              <a:spcBef>
                <a:spcPct val="0"/>
              </a:spcBef>
            </a:pPr>
            <a:r>
              <a:rPr lang="cs-CZ" sz="492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PROČ / CO JE CÍLEM </a:t>
            </a:r>
            <a:endParaRPr lang="en-US" sz="492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A85AAC82-E9D5-DBEE-B168-EE8D0AF3151A}"/>
              </a:ext>
            </a:extLst>
          </p:cNvPr>
          <p:cNvSpPr txBox="1"/>
          <p:nvPr/>
        </p:nvSpPr>
        <p:spPr>
          <a:xfrm>
            <a:off x="1105982" y="7939449"/>
            <a:ext cx="10058403" cy="44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Poskytnout školám a zřizovatelům návod </a:t>
            </a:r>
            <a:r>
              <a:rPr lang="cs-CZ" sz="2699" b="1" i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„jak na to“</a:t>
            </a:r>
            <a:endParaRPr lang="en-US" sz="2699" b="1" i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C2AF71B6-B124-5BC4-5F14-938BA392C01C}"/>
              </a:ext>
            </a:extLst>
          </p:cNvPr>
          <p:cNvSpPr txBox="1"/>
          <p:nvPr/>
        </p:nvSpPr>
        <p:spPr>
          <a:xfrm>
            <a:off x="1105982" y="6809975"/>
            <a:ext cx="10728068" cy="927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Využití desetiletých zkušeností z projektu Zabezpečení škol </a:t>
            </a:r>
            <a:b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</a:b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 školských zařízení v Karlovarském kraji (2015-2025)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4CCD31B1-D9CF-4806-146F-7364695624B8}"/>
              </a:ext>
            </a:extLst>
          </p:cNvPr>
          <p:cNvSpPr txBox="1"/>
          <p:nvPr/>
        </p:nvSpPr>
        <p:spPr>
          <a:xfrm>
            <a:off x="1105982" y="4600387"/>
            <a:ext cx="9981117" cy="2389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</a:t>
            </a:r>
            <a:r>
              <a:rPr lang="cs-CZ" sz="2699" b="1" dirty="0" err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otřeba</a:t>
            </a: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sjednotit přístup k bezpečnosti ve školách v kraji </a:t>
            </a:r>
          </a:p>
          <a:p>
            <a:pPr>
              <a:lnSpc>
                <a:spcPts val="3779"/>
              </a:lnSpc>
            </a:pPr>
            <a:endParaRPr lang="cs-CZ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Zavést Minimální standard bezpečnosti MŠMT (2024) do praxe</a:t>
            </a:r>
            <a:endParaRPr lang="en-US" sz="2699" b="1" dirty="0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3779"/>
              </a:lnSpc>
            </a:pPr>
            <a:r>
              <a:rPr lang="cs-CZ" sz="2699" b="1" dirty="0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670FA5DF-D3BD-EFA3-6B94-98391AA5393B}"/>
              </a:ext>
            </a:extLst>
          </p:cNvPr>
          <p:cNvGrpSpPr/>
          <p:nvPr/>
        </p:nvGrpSpPr>
        <p:grpSpPr>
          <a:xfrm>
            <a:off x="411136" y="7910336"/>
            <a:ext cx="469746" cy="469746"/>
            <a:chOff x="0" y="0"/>
            <a:chExt cx="123719" cy="123719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9EA89A3-08F3-DCA5-A34A-66176C12DE13}"/>
                </a:ext>
              </a:extLst>
            </p:cNvPr>
            <p:cNvSpPr/>
            <p:nvPr/>
          </p:nvSpPr>
          <p:spPr>
            <a:xfrm>
              <a:off x="0" y="0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1CF350DB-5A41-EC56-AA4B-3DE7CEAB3536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4" name="Group 17">
            <a:extLst>
              <a:ext uri="{FF2B5EF4-FFF2-40B4-BE49-F238E27FC236}">
                <a16:creationId xmlns:a16="http://schemas.microsoft.com/office/drawing/2014/main" id="{D7DE7633-7B8E-7671-AE7C-1DDAC1B79BDA}"/>
              </a:ext>
            </a:extLst>
          </p:cNvPr>
          <p:cNvGrpSpPr/>
          <p:nvPr/>
        </p:nvGrpSpPr>
        <p:grpSpPr>
          <a:xfrm>
            <a:off x="359031" y="5665987"/>
            <a:ext cx="469746" cy="889474"/>
            <a:chOff x="0" y="-122915"/>
            <a:chExt cx="123719" cy="246634"/>
          </a:xfrm>
        </p:grpSpPr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999D8D3A-7957-E8CB-1DCA-7788075F2CA8}"/>
                </a:ext>
              </a:extLst>
            </p:cNvPr>
            <p:cNvSpPr/>
            <p:nvPr/>
          </p:nvSpPr>
          <p:spPr>
            <a:xfrm>
              <a:off x="0" y="-122915"/>
              <a:ext cx="123719" cy="123719"/>
            </a:xfrm>
            <a:custGeom>
              <a:avLst/>
              <a:gdLst/>
              <a:ahLst/>
              <a:cxnLst/>
              <a:rect l="l" t="t" r="r" b="b"/>
              <a:pathLst>
                <a:path w="123719" h="123719">
                  <a:moveTo>
                    <a:pt x="0" y="0"/>
                  </a:moveTo>
                  <a:lnTo>
                    <a:pt x="123719" y="0"/>
                  </a:lnTo>
                  <a:lnTo>
                    <a:pt x="123719" y="123719"/>
                  </a:lnTo>
                  <a:lnTo>
                    <a:pt x="0" y="12371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36" name="TextBox 19">
              <a:extLst>
                <a:ext uri="{FF2B5EF4-FFF2-40B4-BE49-F238E27FC236}">
                  <a16:creationId xmlns:a16="http://schemas.microsoft.com/office/drawing/2014/main" id="{B9EE7E2E-BAD0-7FA1-F2CF-76E747D21855}"/>
                </a:ext>
              </a:extLst>
            </p:cNvPr>
            <p:cNvSpPr txBox="1"/>
            <p:nvPr/>
          </p:nvSpPr>
          <p:spPr>
            <a:xfrm>
              <a:off x="0" y="-38100"/>
              <a:ext cx="123719" cy="161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257409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676</Words>
  <Application>Microsoft Office PowerPoint</Application>
  <PresentationFormat>Vlastní</PresentationFormat>
  <Paragraphs>110</Paragraphs>
  <Slides>13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Office Theme</vt:lpstr>
      <vt:lpstr>Cesta kraje  k bezpečným školám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Bezpečná škola prevence především</dc:title>
  <cp:lastModifiedBy>Benešová Šárka</cp:lastModifiedBy>
  <cp:revision>42</cp:revision>
  <dcterms:created xsi:type="dcterms:W3CDTF">2006-08-16T00:00:00Z</dcterms:created>
  <dcterms:modified xsi:type="dcterms:W3CDTF">2026-02-02T08:05:24Z</dcterms:modified>
  <dc:identifier>DAGk3tHJSFI</dc:identifier>
</cp:coreProperties>
</file>