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5" r:id="rId4"/>
  </p:sldMasterIdLst>
  <p:notesMasterIdLst>
    <p:notesMasterId r:id="rId11"/>
  </p:notesMasterIdLst>
  <p:sldIdLst>
    <p:sldId id="256" r:id="rId5"/>
    <p:sldId id="267" r:id="rId6"/>
    <p:sldId id="327" r:id="rId7"/>
    <p:sldId id="328" r:id="rId8"/>
    <p:sldId id="329" r:id="rId9"/>
    <p:sldId id="331" r:id="rId10"/>
  </p:sldIdLst>
  <p:sldSz cx="9144000" cy="5143500" type="screen16x9"/>
  <p:notesSz cx="6858000" cy="9144000"/>
  <p:embeddedFontLst>
    <p:embeddedFont>
      <p:font typeface="Raleway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70">
          <p15:clr>
            <a:srgbClr val="747775"/>
          </p15:clr>
        </p15:guide>
        <p15:guide id="2" orient="horz" pos="3005">
          <p15:clr>
            <a:srgbClr val="747775"/>
          </p15:clr>
        </p15:guide>
        <p15:guide id="3" pos="1907">
          <p15:clr>
            <a:srgbClr val="747775"/>
          </p15:clr>
        </p15:guide>
        <p15:guide id="4" orient="horz" pos="328">
          <p15:clr>
            <a:srgbClr val="747775"/>
          </p15:clr>
        </p15:guide>
        <p15:guide id="5" pos="196">
          <p15:clr>
            <a:srgbClr val="747775"/>
          </p15:clr>
        </p15:guide>
        <p15:guide id="6" orient="horz" pos="2857">
          <p15:clr>
            <a:srgbClr val="747775"/>
          </p15:clr>
        </p15:guide>
        <p15:guide id="7" orient="horz" pos="1114">
          <p15:clr>
            <a:srgbClr val="747775"/>
          </p15:clr>
        </p15:guide>
        <p15:guide id="8" pos="673">
          <p15:clr>
            <a:srgbClr val="747775"/>
          </p15:clr>
        </p15:guide>
        <p15:guide id="9" orient="horz" pos="221">
          <p15:clr>
            <a:srgbClr val="747775"/>
          </p15:clr>
        </p15:guide>
        <p15:guide id="10" orient="horz" pos="808">
          <p15:clr>
            <a:srgbClr val="747775"/>
          </p15:clr>
        </p15:guide>
        <p15:guide id="11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tyáš Smutný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D9445C-DB32-AB0C-003C-1BD7AC8C63C9}" v="13" dt="2026-01-28T10:40:19.664"/>
  </p1510:revLst>
</p1510:revInfo>
</file>

<file path=ppt/tableStyles.xml><?xml version="1.0" encoding="utf-8"?>
<a:tblStyleLst xmlns:a="http://schemas.openxmlformats.org/drawingml/2006/main" def="{5748F181-0B6F-419D-A6B6-3B0B769AA930}">
  <a:tblStyle styleId="{5748F181-0B6F-419D-A6B6-3B0B769AA93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4" d="100"/>
          <a:sy n="84" d="100"/>
        </p:scale>
        <p:origin x="780" y="64"/>
      </p:cViewPr>
      <p:guideLst>
        <p:guide orient="horz" pos="970"/>
        <p:guide orient="horz" pos="3005"/>
        <p:guide pos="1907"/>
        <p:guide orient="horz" pos="328"/>
        <p:guide pos="196"/>
        <p:guide orient="horz" pos="2857"/>
        <p:guide orient="horz" pos="1114"/>
        <p:guide pos="673"/>
        <p:guide orient="horz" pos="221"/>
        <p:guide orient="horz" pos="808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vth Daniel" userId="S::daniel.tovth@kr-karlovarsky.cz::283b20ed-2b25-450b-9b9b-32593b0c39e1" providerId="AD" clId="Web-{60D9445C-DB32-AB0C-003C-1BD7AC8C63C9}"/>
    <pc:docChg chg="modSld">
      <pc:chgData name="Tovth Daniel" userId="S::daniel.tovth@kr-karlovarsky.cz::283b20ed-2b25-450b-9b9b-32593b0c39e1" providerId="AD" clId="Web-{60D9445C-DB32-AB0C-003C-1BD7AC8C63C9}" dt="2026-01-28T10:40:19.664" v="11" actId="14100"/>
      <pc:docMkLst>
        <pc:docMk/>
      </pc:docMkLst>
      <pc:sldChg chg="delSp modSp">
        <pc:chgData name="Tovth Daniel" userId="S::daniel.tovth@kr-karlovarsky.cz::283b20ed-2b25-450b-9b9b-32593b0c39e1" providerId="AD" clId="Web-{60D9445C-DB32-AB0C-003C-1BD7AC8C63C9}" dt="2026-01-28T10:40:19.664" v="11" actId="14100"/>
        <pc:sldMkLst>
          <pc:docMk/>
          <pc:sldMk cId="0" sldId="256"/>
        </pc:sldMkLst>
        <pc:spChg chg="mod">
          <ac:chgData name="Tovth Daniel" userId="S::daniel.tovth@kr-karlovarsky.cz::283b20ed-2b25-450b-9b9b-32593b0c39e1" providerId="AD" clId="Web-{60D9445C-DB32-AB0C-003C-1BD7AC8C63C9}" dt="2026-01-28T10:40:19.664" v="11" actId="14100"/>
          <ac:spMkLst>
            <pc:docMk/>
            <pc:sldMk cId="0" sldId="256"/>
            <ac:spMk id="83" creationId="{00000000-0000-0000-0000-000000000000}"/>
          </ac:spMkLst>
        </pc:spChg>
        <pc:spChg chg="del mod">
          <ac:chgData name="Tovth Daniel" userId="S::daniel.tovth@kr-karlovarsky.cz::283b20ed-2b25-450b-9b9b-32593b0c39e1" providerId="AD" clId="Web-{60D9445C-DB32-AB0C-003C-1BD7AC8C63C9}" dt="2026-01-28T10:40:13.914" v="9"/>
          <ac:spMkLst>
            <pc:docMk/>
            <pc:sldMk cId="0" sldId="256"/>
            <ac:spMk id="84" creationId="{00000000-0000-0000-0000-000000000000}"/>
          </ac:spMkLst>
        </pc:spChg>
        <pc:spChg chg="del">
          <ac:chgData name="Tovth Daniel" userId="S::daniel.tovth@kr-karlovarsky.cz::283b20ed-2b25-450b-9b9b-32593b0c39e1" providerId="AD" clId="Web-{60D9445C-DB32-AB0C-003C-1BD7AC8C63C9}" dt="2026-01-28T10:39:35.851" v="0"/>
          <ac:spMkLst>
            <pc:docMk/>
            <pc:sldMk cId="0" sldId="256"/>
            <ac:spMk id="8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8869758c50_0_7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28869758c50_0_7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>
          <a:extLst>
            <a:ext uri="{FF2B5EF4-FFF2-40B4-BE49-F238E27FC236}">
              <a16:creationId xmlns:a16="http://schemas.microsoft.com/office/drawing/2014/main" id="{11ADB270-4081-E930-8DE1-3509135CC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8869758c50_0_743:notes">
            <a:extLst>
              <a:ext uri="{FF2B5EF4-FFF2-40B4-BE49-F238E27FC236}">
                <a16:creationId xmlns:a16="http://schemas.microsoft.com/office/drawing/2014/main" id="{12BE49FC-C9DF-BCE8-85F7-CFD55AD14F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28869758c50_0_743:notes">
            <a:extLst>
              <a:ext uri="{FF2B5EF4-FFF2-40B4-BE49-F238E27FC236}">
                <a16:creationId xmlns:a16="http://schemas.microsoft.com/office/drawing/2014/main" id="{54682BD0-790C-BC44-6E03-9D4ED8274B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22799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>
          <a:extLst>
            <a:ext uri="{FF2B5EF4-FFF2-40B4-BE49-F238E27FC236}">
              <a16:creationId xmlns:a16="http://schemas.microsoft.com/office/drawing/2014/main" id="{11ADB270-4081-E930-8DE1-3509135CC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8869758c50_0_743:notes">
            <a:extLst>
              <a:ext uri="{FF2B5EF4-FFF2-40B4-BE49-F238E27FC236}">
                <a16:creationId xmlns:a16="http://schemas.microsoft.com/office/drawing/2014/main" id="{12BE49FC-C9DF-BCE8-85F7-CFD55AD14F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28869758c50_0_743:notes">
            <a:extLst>
              <a:ext uri="{FF2B5EF4-FFF2-40B4-BE49-F238E27FC236}">
                <a16:creationId xmlns:a16="http://schemas.microsoft.com/office/drawing/2014/main" id="{54682BD0-790C-BC44-6E03-9D4ED8274B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3919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Raleway SemiBold"/>
              <a:buNone/>
              <a:defRPr sz="5200"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>
                <a:latin typeface="Raleway"/>
                <a:ea typeface="Raleway"/>
                <a:cs typeface="Raleway"/>
                <a:sym typeface="Ralew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146400" y="4241350"/>
            <a:ext cx="792600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59" name="Google Shape;59;p1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4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 2">
  <p:cSld name="BLANK_2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4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 2 1 1">
  <p:cSld name="BLANK_2_1_1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71" name="Google Shape;71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8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 2 1 1 1">
  <p:cSld name="BLANK_2_1_1_1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74" name="Google Shape;74;p1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8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 1">
  <p:cSld name="BLANK_1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77" name="Google Shape;77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4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16" name="Google Shape;1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146400" y="4241350"/>
            <a:ext cx="792600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27" name="Google Shape;27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146400" y="4241350"/>
            <a:ext cx="792600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31" name="Google Shape;31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146400" y="4241350"/>
            <a:ext cx="792600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36" name="Google Shape;36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146400" y="4241350"/>
            <a:ext cx="792600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40" name="Google Shape;40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146400" y="4241350"/>
            <a:ext cx="792600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47" name="Google Shape;47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146400" y="4241350"/>
            <a:ext cx="792600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51" name="Google Shape;51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146400" y="4241350"/>
            <a:ext cx="792600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  <p:pic>
        <p:nvPicPr>
          <p:cNvPr id="56" name="Google Shape;56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146400" y="4241350"/>
            <a:ext cx="792600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leway SemiBold"/>
              <a:buNone/>
              <a:defRPr sz="28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"/>
              <a:buChar char="●"/>
              <a:defRPr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○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■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●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○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■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●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○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■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  <p:sldLayoutId id="2147483662" r:id="rId12"/>
    <p:sldLayoutId id="2147483663" r:id="rId13"/>
    <p:sldLayoutId id="2147483664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tomas.brtek@kr-karlovarsky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9"/>
          <p:cNvSpPr txBox="1">
            <a:spLocks noGrp="1"/>
          </p:cNvSpPr>
          <p:nvPr>
            <p:ph type="ctrTitle"/>
          </p:nvPr>
        </p:nvSpPr>
        <p:spPr>
          <a:xfrm>
            <a:off x="960800" y="1049375"/>
            <a:ext cx="4012315" cy="1722889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algn="l"/>
            <a:r>
              <a:rPr lang="cs-CZ" b="1" dirty="0">
                <a:solidFill>
                  <a:schemeClr val="lt1"/>
                </a:solidFill>
                <a:latin typeface="Raleway"/>
                <a:sym typeface="Raleway"/>
              </a:rPr>
              <a:t>D&amp;B a BIM</a:t>
            </a:r>
            <a:endParaRPr lang="cs-CZ" dirty="0"/>
          </a:p>
        </p:txBody>
      </p:sp>
      <p:pic>
        <p:nvPicPr>
          <p:cNvPr id="7" name="Obrázek 6" descr="Obsah obrázku Písmo, kruh, text, Grafika&#10;&#10;Obsah generovaný pomocí AI může být nesprávný.">
            <a:extLst>
              <a:ext uri="{FF2B5EF4-FFF2-40B4-BE49-F238E27FC236}">
                <a16:creationId xmlns:a16="http://schemas.microsoft.com/office/drawing/2014/main" id="{BED25513-2490-7164-3025-6C564C3C35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8827" y="0"/>
            <a:ext cx="51435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30"/>
          <p:cNvSpPr txBox="1">
            <a:spLocks noGrp="1"/>
          </p:cNvSpPr>
          <p:nvPr>
            <p:ph type="ctrTitle"/>
          </p:nvPr>
        </p:nvSpPr>
        <p:spPr>
          <a:xfrm>
            <a:off x="960800" y="1049375"/>
            <a:ext cx="7595400" cy="2052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BIM </a:t>
            </a:r>
            <a:br>
              <a:rPr lang="cs-CZ" b="1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cs-CZ" sz="3600" b="1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(</a:t>
            </a:r>
            <a:r>
              <a:rPr lang="cs-CZ" sz="3600" b="1" dirty="0" err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Building</a:t>
            </a:r>
            <a:r>
              <a:rPr lang="cs-CZ" sz="3600" b="1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cs-CZ" sz="3600" b="1" dirty="0" err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information</a:t>
            </a:r>
            <a:r>
              <a:rPr lang="cs-CZ" sz="3600" b="1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 management)</a:t>
            </a:r>
            <a:endParaRPr b="1" dirty="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5;p31">
            <a:extLst>
              <a:ext uri="{FF2B5EF4-FFF2-40B4-BE49-F238E27FC236}">
                <a16:creationId xmlns:a16="http://schemas.microsoft.com/office/drawing/2014/main" id="{27328129-A9F3-484F-92E4-C2A8D0C4DFCE}"/>
              </a:ext>
            </a:extLst>
          </p:cNvPr>
          <p:cNvSpPr txBox="1">
            <a:spLocks/>
          </p:cNvSpPr>
          <p:nvPr/>
        </p:nvSpPr>
        <p:spPr>
          <a:xfrm>
            <a:off x="311699" y="445025"/>
            <a:ext cx="6615573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7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leway SemiBold"/>
              <a:buNone/>
              <a:defRPr sz="2800" b="0" i="0" u="none" strike="noStrike" cap="none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cs-CZ" sz="2500" dirty="0">
                <a:solidFill>
                  <a:srgbClr val="312682"/>
                </a:solidFill>
              </a:rPr>
              <a:t>BIM (</a:t>
            </a:r>
            <a:r>
              <a:rPr lang="cs-CZ" sz="2500" dirty="0" err="1">
                <a:solidFill>
                  <a:srgbClr val="312682"/>
                </a:solidFill>
              </a:rPr>
              <a:t>Building</a:t>
            </a:r>
            <a:r>
              <a:rPr lang="cs-CZ" sz="2500" dirty="0">
                <a:solidFill>
                  <a:srgbClr val="312682"/>
                </a:solidFill>
              </a:rPr>
              <a:t> </a:t>
            </a:r>
            <a:r>
              <a:rPr lang="cs-CZ" sz="2500" dirty="0" err="1">
                <a:solidFill>
                  <a:srgbClr val="312682"/>
                </a:solidFill>
              </a:rPr>
              <a:t>information</a:t>
            </a:r>
            <a:r>
              <a:rPr lang="cs-CZ" sz="2500" dirty="0">
                <a:solidFill>
                  <a:srgbClr val="312682"/>
                </a:solidFill>
              </a:rPr>
              <a:t> modeling/management)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21D63D3-DEDF-4061-8CE8-CA9DD6037026}"/>
              </a:ext>
            </a:extLst>
          </p:cNvPr>
          <p:cNvSpPr txBox="1"/>
          <p:nvPr/>
        </p:nvSpPr>
        <p:spPr>
          <a:xfrm>
            <a:off x="441020" y="1328116"/>
            <a:ext cx="787585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Pravidla komunikace mezi stranami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Účely užití BIM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Požadavky na informace v jednotlivých fázích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Koordinace grafické části návrhu dokumentace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Management informací o stavbě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Celý životní cyklus stavby</a:t>
            </a:r>
          </a:p>
          <a:p>
            <a:endParaRPr lang="cs-CZ" dirty="0"/>
          </a:p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3362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>
          <a:extLst>
            <a:ext uri="{FF2B5EF4-FFF2-40B4-BE49-F238E27FC236}">
              <a16:creationId xmlns:a16="http://schemas.microsoft.com/office/drawing/2014/main" id="{26EE2883-C6F5-E378-2B4D-F16875D90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30">
            <a:extLst>
              <a:ext uri="{FF2B5EF4-FFF2-40B4-BE49-F238E27FC236}">
                <a16:creationId xmlns:a16="http://schemas.microsoft.com/office/drawing/2014/main" id="{3A384BD7-5BB7-CAF0-5E25-8747802BFE9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30">
            <a:extLst>
              <a:ext uri="{FF2B5EF4-FFF2-40B4-BE49-F238E27FC236}">
                <a16:creationId xmlns:a16="http://schemas.microsoft.com/office/drawing/2014/main" id="{CC55D403-70C3-09C0-573E-CF860072A81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60800" y="1049375"/>
            <a:ext cx="7595400" cy="2052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D&amp;B</a:t>
            </a:r>
            <a:br>
              <a:rPr lang="cs-CZ" b="1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cs-CZ" sz="3600" b="1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(Design and Build)</a:t>
            </a:r>
            <a:endParaRPr b="1" dirty="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4261980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7425D-F34F-ACEB-7C33-7E0601285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5;p31">
            <a:extLst>
              <a:ext uri="{FF2B5EF4-FFF2-40B4-BE49-F238E27FC236}">
                <a16:creationId xmlns:a16="http://schemas.microsoft.com/office/drawing/2014/main" id="{09CB79CD-4EAA-DB68-7BEE-1267C06685FB}"/>
              </a:ext>
            </a:extLst>
          </p:cNvPr>
          <p:cNvSpPr txBox="1">
            <a:spLocks/>
          </p:cNvSpPr>
          <p:nvPr/>
        </p:nvSpPr>
        <p:spPr>
          <a:xfrm>
            <a:off x="311699" y="445025"/>
            <a:ext cx="6615573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leway SemiBold"/>
              <a:buNone/>
              <a:defRPr sz="2800" b="0" i="0" u="none" strike="noStrike" cap="none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cs-CZ" sz="2500" dirty="0">
                <a:solidFill>
                  <a:srgbClr val="312682"/>
                </a:solidFill>
              </a:rPr>
              <a:t>D&amp;B (Design and Build)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1663FDC-95AB-E86E-C9C3-F74EF69B1FD9}"/>
              </a:ext>
            </a:extLst>
          </p:cNvPr>
          <p:cNvSpPr txBox="1"/>
          <p:nvPr/>
        </p:nvSpPr>
        <p:spPr>
          <a:xfrm>
            <a:off x="441020" y="1328116"/>
            <a:ext cx="787585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Zadání na výkon a účel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Důkladné popsání požadavků (standardy, rozsah, výkonová kritéria)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Jeden dodavatel na projektovou dokumentaci i stavbu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Jednací řízení s uveřejněním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Paušální cena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Design, Build &amp; </a:t>
            </a:r>
            <a:r>
              <a:rPr lang="cs-CZ" dirty="0" err="1"/>
              <a:t>Operate</a:t>
            </a:r>
            <a:endParaRPr lang="cs-CZ" dirty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Design, Build, Finance &amp; </a:t>
            </a:r>
            <a:r>
              <a:rPr lang="cs-CZ" dirty="0" err="1"/>
              <a:t>Operate</a:t>
            </a:r>
            <a:endParaRPr lang="cs-CZ" dirty="0"/>
          </a:p>
          <a:p>
            <a:endParaRPr lang="cs-CZ" dirty="0"/>
          </a:p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6398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>
          <a:extLst>
            <a:ext uri="{FF2B5EF4-FFF2-40B4-BE49-F238E27FC236}">
              <a16:creationId xmlns:a16="http://schemas.microsoft.com/office/drawing/2014/main" id="{26EE2883-C6F5-E378-2B4D-F16875D90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30">
            <a:extLst>
              <a:ext uri="{FF2B5EF4-FFF2-40B4-BE49-F238E27FC236}">
                <a16:creationId xmlns:a16="http://schemas.microsoft.com/office/drawing/2014/main" id="{3A384BD7-5BB7-CAF0-5E25-8747802BFE9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30">
            <a:extLst>
              <a:ext uri="{FF2B5EF4-FFF2-40B4-BE49-F238E27FC236}">
                <a16:creationId xmlns:a16="http://schemas.microsoft.com/office/drawing/2014/main" id="{CC55D403-70C3-09C0-573E-CF860072A81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60800" y="1049374"/>
            <a:ext cx="7595400" cy="3469285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algn="l"/>
            <a:r>
              <a:rPr lang="cs-CZ" b="1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Děkuji za pozornost</a:t>
            </a:r>
            <a:br>
              <a:rPr lang="cs-CZ" b="1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br>
              <a:rPr lang="cs-CZ" b="1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cs-CZ" sz="3100" b="1" dirty="0">
                <a:solidFill>
                  <a:schemeClr val="lt1"/>
                </a:solidFill>
                <a:latin typeface="Raleway"/>
                <a:ea typeface="Raleway"/>
                <a:cs typeface="Raleway"/>
              </a:rPr>
              <a:t>Ing. Tomáš Brtek</a:t>
            </a:r>
            <a:br>
              <a:rPr lang="cs-CZ" sz="3100" b="1" dirty="0">
                <a:solidFill>
                  <a:schemeClr val="lt1"/>
                </a:solidFill>
                <a:latin typeface="Raleway"/>
                <a:ea typeface="Raleway"/>
                <a:cs typeface="Raleway"/>
              </a:rPr>
            </a:br>
            <a:r>
              <a:rPr lang="cs-CZ" sz="2000" b="1" dirty="0">
                <a:solidFill>
                  <a:schemeClr val="lt1"/>
                </a:solidFill>
                <a:latin typeface="Raleway"/>
                <a:ea typeface="Raleway"/>
                <a:cs typeface="Raleway"/>
              </a:rPr>
              <a:t>vedoucí odboru investic </a:t>
            </a:r>
            <a:br>
              <a:rPr lang="cs-CZ" sz="2000" b="1" dirty="0">
                <a:solidFill>
                  <a:schemeClr val="lt1"/>
                </a:solidFill>
                <a:latin typeface="Raleway"/>
                <a:ea typeface="Raleway"/>
                <a:cs typeface="Raleway"/>
              </a:rPr>
            </a:br>
            <a:r>
              <a:rPr lang="cs-CZ" sz="2000" b="1" dirty="0">
                <a:solidFill>
                  <a:schemeClr val="lt1"/>
                </a:solidFill>
                <a:latin typeface="Raleway"/>
                <a:ea typeface="Raleway"/>
                <a:cs typeface="Raleway"/>
              </a:rPr>
              <a:t>a pověřen výkonem dalších úkolů – úkolů vedoucího odboru řízení projektů</a:t>
            </a:r>
            <a:br>
              <a:rPr lang="cs-CZ" sz="2000" b="1" dirty="0">
                <a:solidFill>
                  <a:schemeClr val="lt1"/>
                </a:solidFill>
                <a:latin typeface="Raleway"/>
                <a:ea typeface="Raleway"/>
                <a:cs typeface="Raleway"/>
              </a:rPr>
            </a:br>
            <a:r>
              <a:rPr lang="cs-CZ" sz="2000" b="1" dirty="0">
                <a:solidFill>
                  <a:schemeClr val="lt1"/>
                </a:solidFill>
                <a:latin typeface="Raleway"/>
                <a:ea typeface="Raleway"/>
                <a:cs typeface="Raleway"/>
                <a:hlinkClick r:id="rId4"/>
              </a:rPr>
              <a:t>tomas.brtek@kr-karlovarsky.cz</a:t>
            </a:r>
            <a:br>
              <a:rPr lang="cs-CZ" sz="2000" b="1" dirty="0">
                <a:solidFill>
                  <a:schemeClr val="lt1"/>
                </a:solidFill>
                <a:latin typeface="Raleway"/>
                <a:ea typeface="Raleway"/>
                <a:cs typeface="Raleway"/>
              </a:rPr>
            </a:br>
            <a:r>
              <a:rPr lang="cs-CZ" sz="2000" b="1" dirty="0">
                <a:solidFill>
                  <a:schemeClr val="lt1"/>
                </a:solidFill>
                <a:latin typeface="Raleway"/>
                <a:ea typeface="Raleway"/>
                <a:cs typeface="Raleway"/>
              </a:rPr>
              <a:t>Tel: 354 222 432</a:t>
            </a:r>
            <a:br>
              <a:rPr lang="cs-CZ" sz="2000" b="1" dirty="0">
                <a:solidFill>
                  <a:schemeClr val="lt1"/>
                </a:solidFill>
                <a:latin typeface="Raleway"/>
                <a:ea typeface="Raleway"/>
                <a:cs typeface="Raleway"/>
              </a:rPr>
            </a:br>
            <a:r>
              <a:rPr lang="cs-CZ" sz="2000" b="1" dirty="0">
                <a:solidFill>
                  <a:schemeClr val="lt1"/>
                </a:solidFill>
                <a:latin typeface="Raleway"/>
                <a:ea typeface="Raleway"/>
                <a:cs typeface="Raleway"/>
              </a:rPr>
              <a:t>Mob: 736 650 355</a:t>
            </a:r>
            <a:endParaRPr sz="3600" b="1" dirty="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213623463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48274cc-efb7-4792-8994-1300bcf9bf5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991C2E51F76364BBF5D95E290AA5F49" ma:contentTypeVersion="16" ma:contentTypeDescription="Vytvoří nový dokument" ma:contentTypeScope="" ma:versionID="69e61c6f984ead26a52f0371c59fbcaa">
  <xsd:schema xmlns:xsd="http://www.w3.org/2001/XMLSchema" xmlns:xs="http://www.w3.org/2001/XMLSchema" xmlns:p="http://schemas.microsoft.com/office/2006/metadata/properties" xmlns:ns3="ce6a04b7-12a5-45cb-a484-061864a8ba8b" xmlns:ns4="248274cc-efb7-4792-8994-1300bcf9bf56" targetNamespace="http://schemas.microsoft.com/office/2006/metadata/properties" ma:root="true" ma:fieldsID="a123de358747a7740d71398a488354d2" ns3:_="" ns4:_="">
    <xsd:import namespace="ce6a04b7-12a5-45cb-a484-061864a8ba8b"/>
    <xsd:import namespace="248274cc-efb7-4792-8994-1300bcf9bf5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LengthInSecond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a04b7-12a5-45cb-a484-061864a8ba8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8274cc-efb7-4792-8994-1300bcf9bf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9DFB10-8C7A-40EA-A15E-4D44819972CC}">
  <ds:schemaRefs>
    <ds:schemaRef ds:uri="http://schemas.microsoft.com/office/2006/metadata/properties"/>
    <ds:schemaRef ds:uri="ce6a04b7-12a5-45cb-a484-061864a8ba8b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248274cc-efb7-4792-8994-1300bcf9bf5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A01BEC9-75C9-4C19-980E-52F07C5BBF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6a04b7-12a5-45cb-a484-061864a8ba8b"/>
    <ds:schemaRef ds:uri="248274cc-efb7-4792-8994-1300bcf9bf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945359-9722-4F5E-BCEC-11BAD50C0C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1851</TotalTime>
  <Words>138</Words>
  <Application>Microsoft Office PowerPoint</Application>
  <PresentationFormat>Předvádění na obrazovce (16:9)</PresentationFormat>
  <Paragraphs>37</Paragraphs>
  <Slides>6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Simple Light</vt:lpstr>
      <vt:lpstr>D&amp;B a BIM</vt:lpstr>
      <vt:lpstr>BIM  (Building information management)</vt:lpstr>
      <vt:lpstr>Prezentace aplikace PowerPoint</vt:lpstr>
      <vt:lpstr>D&amp;B (Design and Build)</vt:lpstr>
      <vt:lpstr>Prezentace aplikace PowerPoint</vt:lpstr>
      <vt:lpstr>Děkuji za pozornost  Ing. Tomáš Brtek vedoucí odboru investic  a pověřen výkonem dalších úkolů – úkolů vedoucího odboru řízení projektů tomas.brtek@kr-karlovarsky.cz Tel: 354 222 432 Mob: 736 650 355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Milská Gabriela</dc:creator>
  <cp:lastModifiedBy>Daniel Tovth</cp:lastModifiedBy>
  <cp:revision>27</cp:revision>
  <dcterms:modified xsi:type="dcterms:W3CDTF">2026-01-28T10:40:22Z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0x0101003991C2E51F76364BBF5D95E290AA5F49</vt:lpwstr>
  </property>
</Properties>
</file>