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8"/>
  </p:notesMasterIdLst>
  <p:sldIdLst>
    <p:sldId id="256" r:id="rId5"/>
    <p:sldId id="267" r:id="rId6"/>
    <p:sldId id="264" r:id="rId7"/>
    <p:sldId id="327" r:id="rId8"/>
    <p:sldId id="329" r:id="rId9"/>
    <p:sldId id="328" r:id="rId10"/>
    <p:sldId id="335" r:id="rId11"/>
    <p:sldId id="349" r:id="rId12"/>
    <p:sldId id="346" r:id="rId13"/>
    <p:sldId id="347" r:id="rId14"/>
    <p:sldId id="348" r:id="rId15"/>
    <p:sldId id="339" r:id="rId16"/>
    <p:sldId id="340" r:id="rId17"/>
    <p:sldId id="341" r:id="rId18"/>
    <p:sldId id="343" r:id="rId19"/>
    <p:sldId id="344" r:id="rId20"/>
    <p:sldId id="345" r:id="rId21"/>
    <p:sldId id="333" r:id="rId22"/>
    <p:sldId id="334" r:id="rId23"/>
    <p:sldId id="330" r:id="rId24"/>
    <p:sldId id="331" r:id="rId25"/>
    <p:sldId id="332" r:id="rId26"/>
    <p:sldId id="350" r:id="rId27"/>
  </p:sldIdLst>
  <p:sldSz cx="9144000" cy="5143500" type="screen16x9"/>
  <p:notesSz cx="6797675" cy="9926638"/>
  <p:embeddedFontLst>
    <p:embeddedFont>
      <p:font typeface="Raleway Medium" pitchFamily="2" charset="-18"/>
      <p:regular r:id="rId29"/>
      <p:bold r:id="rId30"/>
      <p:italic r:id="rId31"/>
      <p:boldItalic r:id="rId32"/>
    </p:embeddedFont>
    <p:embeddedFont>
      <p:font typeface="Raleway" pitchFamily="2" charset="-18"/>
      <p:regular r:id="rId33"/>
      <p:bold r:id="rId34"/>
      <p:italic r:id="rId35"/>
      <p:boldItalic r:id="rId36"/>
    </p:embeddedFont>
    <p:embeddedFont>
      <p:font typeface="Raleway SemiBold" pitchFamily="2" charset="-18"/>
      <p:bold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70">
          <p15:clr>
            <a:srgbClr val="747775"/>
          </p15:clr>
        </p15:guide>
        <p15:guide id="2" orient="horz" pos="3005">
          <p15:clr>
            <a:srgbClr val="747775"/>
          </p15:clr>
        </p15:guide>
        <p15:guide id="3" pos="1907">
          <p15:clr>
            <a:srgbClr val="747775"/>
          </p15:clr>
        </p15:guide>
        <p15:guide id="4" orient="horz" pos="328">
          <p15:clr>
            <a:srgbClr val="747775"/>
          </p15:clr>
        </p15:guide>
        <p15:guide id="5" pos="196">
          <p15:clr>
            <a:srgbClr val="747775"/>
          </p15:clr>
        </p15:guide>
        <p15:guide id="6" orient="horz" pos="2857">
          <p15:clr>
            <a:srgbClr val="747775"/>
          </p15:clr>
        </p15:guide>
        <p15:guide id="7" orient="horz" pos="1114">
          <p15:clr>
            <a:srgbClr val="747775"/>
          </p15:clr>
        </p15:guide>
        <p15:guide id="8" pos="673">
          <p15:clr>
            <a:srgbClr val="747775"/>
          </p15:clr>
        </p15:guide>
        <p15:guide id="9" orient="horz" pos="221">
          <p15:clr>
            <a:srgbClr val="747775"/>
          </p15:clr>
        </p15:guide>
        <p15:guide id="10" orient="horz" pos="808">
          <p15:clr>
            <a:srgbClr val="747775"/>
          </p15:clr>
        </p15:guide>
        <p15:guide id="1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yáš Smutný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88A"/>
    <a:srgbClr val="66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48F181-0B6F-419D-A6B6-3B0B769AA930}">
  <a:tblStyle styleId="{5748F181-0B6F-419D-A6B6-3B0B769AA9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600" y="84"/>
      </p:cViewPr>
      <p:guideLst>
        <p:guide orient="horz" pos="970"/>
        <p:guide orient="horz" pos="3005"/>
        <p:guide pos="1907"/>
        <p:guide orient="horz" pos="328"/>
        <p:guide pos="196"/>
        <p:guide orient="horz" pos="2857"/>
        <p:guide orient="horz" pos="1114"/>
        <p:guide pos="673"/>
        <p:guide orient="horz" pos="221"/>
        <p:guide orient="horz" pos="808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45A2F78E-E6C2-8632-6A9A-24F5F3F0E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18619374-FB10-F8CB-A66B-F0AA770750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04FF246D-1CAF-EAF6-8DF8-A8C8E74211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2948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7C18C9D7-012B-5E1F-4B24-2A0796C60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013FC3D3-DD92-E739-E76B-D154C1AD8E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B9F75708-0A70-4E67-3124-B5C3357146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883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C4BE972B-9DD0-805F-7AEA-76E084AA1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869758c50_0_743:notes">
            <a:extLst>
              <a:ext uri="{FF2B5EF4-FFF2-40B4-BE49-F238E27FC236}">
                <a16:creationId xmlns:a16="http://schemas.microsoft.com/office/drawing/2014/main" id="{0A004B10-D595-7262-4770-0E61F925B0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869758c50_0_743:notes">
            <a:extLst>
              <a:ext uri="{FF2B5EF4-FFF2-40B4-BE49-F238E27FC236}">
                <a16:creationId xmlns:a16="http://schemas.microsoft.com/office/drawing/2014/main" id="{BD83415B-F0DD-7644-CDF3-37E73D2A5B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21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14258023-39DC-8BAB-AC75-7A1A2439E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BF4F102F-83A7-1A7D-167D-4DD757EACB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E42D04A4-288A-CB23-45C2-EB85F5701F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779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6130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A39A161F-58E2-681B-14BE-A669A453E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869758c50_0_743:notes">
            <a:extLst>
              <a:ext uri="{FF2B5EF4-FFF2-40B4-BE49-F238E27FC236}">
                <a16:creationId xmlns:a16="http://schemas.microsoft.com/office/drawing/2014/main" id="{050CCE76-DC06-FD7F-D00F-501F1425F1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869758c50_0_743:notes">
            <a:extLst>
              <a:ext uri="{FF2B5EF4-FFF2-40B4-BE49-F238E27FC236}">
                <a16:creationId xmlns:a16="http://schemas.microsoft.com/office/drawing/2014/main" id="{A6EC90A3-2DA9-8A75-1D7C-4C934DF2F2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65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869758c50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869758c50_0_74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B712701D-F6DD-1B5A-01E3-90B583EE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869758c50_0_743:notes">
            <a:extLst>
              <a:ext uri="{FF2B5EF4-FFF2-40B4-BE49-F238E27FC236}">
                <a16:creationId xmlns:a16="http://schemas.microsoft.com/office/drawing/2014/main" id="{CDB953B0-A4ED-61A3-01B9-512F8E0A97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869758c50_0_743:notes">
            <a:extLst>
              <a:ext uri="{FF2B5EF4-FFF2-40B4-BE49-F238E27FC236}">
                <a16:creationId xmlns:a16="http://schemas.microsoft.com/office/drawing/2014/main" id="{EE2A0F63-13A2-9CB3-7D95-C2A40B1C3B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08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1BE3AAC4-7EC2-A822-F546-2E4568BA9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70BE5BE6-2A32-D097-4051-5DFDF1FF76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AEFD75AE-3CD8-E2BE-207C-72A595BCCE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97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53458A34-6448-4752-BB87-584C691A5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BFD21B04-9292-8D16-8FD0-61A2C0AC5F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F30E12C7-5B3F-5171-E2D5-F015F6C51E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Times New Roman" panose="02020603050405020304" pitchFamily="18" charset="0"/>
                <a:sym typeface="Arial"/>
              </a:rPr>
              <a:t>povolení ke kácení dřevin </a:t>
            </a:r>
            <a:r>
              <a:rPr lang="cs-CZ" sz="1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Times New Roman" panose="02020603050405020304" pitchFamily="18" charset="0"/>
                <a:sym typeface="Arial"/>
              </a:rPr>
              <a:t>funguje na principu proporcionality</a:t>
            </a:r>
            <a:r>
              <a:rPr lang="cs-CZ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Times New Roman" panose="02020603050405020304" pitchFamily="18" charset="0"/>
                <a:sym typeface="Arial"/>
              </a:rPr>
              <a:t>, což prakticky znamená, že čím závažnější důvody pro kácení dřevin jsou shledány, tím hodnotnější dřeviny z hlediska jejich ekologického a estetického významu je možné povolit pokácet a naopak, čím je ekologický a estetický význam dřevin vyšší, tím závažnější musí být důvody, aby bylo možno povolit jejich pokácení.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976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EA06FAA2-DA17-DDB8-8308-685DAF623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C2CBA5F8-907C-3F93-47AF-AD1EA29B8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D1BDE969-7C25-E46A-EADD-85E1E26C2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214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414929A1-09E3-5BBD-F4A2-6DE914376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2E26D1EB-D277-3A0F-1C3F-0E30ADD4F5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F19935AE-1119-48D1-B79E-D3E56397FA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36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5E52F7DF-FDBD-5A5D-0952-325AB78CB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C50EEE1E-3DD4-946A-EA2F-3E4AA82886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C17F0DAC-43F2-974E-D1D9-615A235D91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44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">
  <p:cSld name="BLANK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 1 1">
  <p:cSld name="BLANK_2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 1 1 1">
  <p:cSld name="BLANK_2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1">
  <p:cSld name="BLANK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fs01\koms01\Odbor%20zivotniho%20prostredi\Odd&#283;len&#237;%20OKZR\BRACHTL\z&#225;kony%20a%20vyhl&#225;&#353;ky%20ochr.%20p&#345;&#237;rody\ASPI'&amp;link='114\1992%20Sb.%25233'&amp;ucin-k-dni='30.12.999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file:///\\fs01\koms01\Odbor%20zivotniho%20prostredi\Odd&#283;len&#237;%20OKZR\BRACHTL\z&#225;kony%20a%20vyhl&#225;&#353;ky%20ochr.%20p&#345;&#237;rody\ASPI'&amp;link='114\1992%20Sb.%25239'&amp;ucin-k-dni='30.12.999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cenovanidrevin.nature.cz/strom.html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gri.cz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960800" y="1049375"/>
            <a:ext cx="4012315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Prezentace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960800" y="2986525"/>
            <a:ext cx="361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Karlovarského kraje 2026</a:t>
            </a:r>
            <a:endParaRPr sz="2200" dirty="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Obrázek 1" descr="Obsah obrázku Písmo, kruh, text, Grafika&#10;&#10;Obsah generovaný pomocí AI může být nesprávný.">
            <a:extLst>
              <a:ext uri="{FF2B5EF4-FFF2-40B4-BE49-F238E27FC236}">
                <a16:creationId xmlns:a16="http://schemas.microsoft.com/office/drawing/2014/main" id="{BED25513-2490-7164-3025-6C564C3C3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827" y="0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8E8DF10B-BFC5-3866-A657-3B059525A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>
            <a:extLst>
              <a:ext uri="{FF2B5EF4-FFF2-40B4-BE49-F238E27FC236}">
                <a16:creationId xmlns:a16="http://schemas.microsoft.com/office/drawing/2014/main" id="{47F1CDD0-05A9-2A8C-B77E-FB59E56BB0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Povolení ke kácení nevyžaduje</a:t>
            </a: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98350C4D-7C44-8224-CD6D-B4FABAA512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1422862"/>
            <a:ext cx="8369004" cy="3609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sz="1400" dirty="0">
                <a:solidFill>
                  <a:srgbClr val="2F288A"/>
                </a:solidFill>
              </a:rPr>
              <a:t>dřevina o obvodu kmene </a:t>
            </a:r>
            <a:r>
              <a:rPr lang="cs-CZ" sz="1400" u="sng" dirty="0">
                <a:solidFill>
                  <a:srgbClr val="2F288A"/>
                </a:solidFill>
              </a:rPr>
              <a:t>do 80 cm měřeného ve výšce 130 cm nad zemí</a:t>
            </a:r>
            <a:endParaRPr lang="cs" sz="1300" b="1" dirty="0">
              <a:solidFill>
                <a:srgbClr val="2F288A"/>
              </a:solidFill>
            </a:endParaRPr>
          </a:p>
          <a:p>
            <a:pPr marL="285750" lvl="0" indent="-2857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sz="1400" dirty="0">
                <a:solidFill>
                  <a:srgbClr val="2F288A"/>
                </a:solidFill>
              </a:rPr>
              <a:t>zapojený porost dřevin do</a:t>
            </a:r>
            <a:r>
              <a:rPr lang="cs-CZ" sz="1400" u="sng" dirty="0">
                <a:solidFill>
                  <a:srgbClr val="2F288A"/>
                </a:solidFill>
              </a:rPr>
              <a:t> 40 m</a:t>
            </a:r>
            <a:r>
              <a:rPr lang="cs-CZ" sz="1400" u="sng" baseline="30000" dirty="0">
                <a:solidFill>
                  <a:srgbClr val="2F288A"/>
                </a:solidFill>
              </a:rPr>
              <a:t>2</a:t>
            </a:r>
            <a:endParaRPr lang="cs-CZ" sz="1400" u="sng" dirty="0">
              <a:solidFill>
                <a:srgbClr val="2F288A"/>
              </a:solidFill>
            </a:endParaRP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sz="1400" u="sng" dirty="0">
                <a:solidFill>
                  <a:srgbClr val="2F288A"/>
                </a:solidFill>
              </a:rPr>
              <a:t>porost energetických dřevin nebo vánočních stromků </a:t>
            </a:r>
            <a:r>
              <a:rPr lang="cs-CZ" sz="1400" dirty="0">
                <a:solidFill>
                  <a:srgbClr val="2F288A"/>
                </a:solidFill>
              </a:rPr>
              <a:t>(zpravidla jednoho druhu), pěstovaných pro dosažení rychlé a vysoké produkce stromků nebo dřevní hmoty a s produkčním cyklem mezi sklizněmi do 10 let, </a:t>
            </a:r>
          </a:p>
          <a:p>
            <a:pPr marL="0" lv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None/>
            </a:pPr>
            <a:endParaRPr lang="cs" sz="1300" b="1" dirty="0">
              <a:solidFill>
                <a:srgbClr val="312682"/>
              </a:solidFill>
              <a:cs typeface="Times New Roman" panose="02020603050405020304" pitchFamily="18" charset="0"/>
            </a:endParaRPr>
          </a:p>
          <a:p>
            <a:pPr marL="0" lv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None/>
            </a:pPr>
            <a:r>
              <a:rPr lang="cs-CZ" sz="1400" dirty="0">
                <a:solidFill>
                  <a:srgbClr val="2F288A"/>
                </a:solidFill>
              </a:rPr>
              <a:t>Nejsou součástí významného krajinného prvku [</a:t>
            </a:r>
            <a:r>
              <a:rPr lang="cs-CZ" sz="1400" u="sng" dirty="0">
                <a:solidFill>
                  <a:srgbClr val="2F288A"/>
                </a:solidFill>
                <a:hlinkClick r:id="rId3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§ 3 odst. 1 písm. b) zákona</a:t>
            </a:r>
            <a:r>
              <a:rPr lang="cs-CZ" sz="1400" dirty="0">
                <a:solidFill>
                  <a:srgbClr val="2F288A"/>
                </a:solidFill>
              </a:rPr>
              <a:t>], náhradní výsadby (</a:t>
            </a:r>
            <a:r>
              <a:rPr lang="cs-CZ" sz="1400" u="sng" dirty="0">
                <a:solidFill>
                  <a:srgbClr val="2F288A"/>
                </a:solidFill>
                <a:hlinkClick r:id="rId4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§ 9 odst. 1 zákona</a:t>
            </a:r>
            <a:r>
              <a:rPr lang="cs-CZ" sz="1400" dirty="0">
                <a:solidFill>
                  <a:srgbClr val="2F288A"/>
                </a:solidFill>
              </a:rPr>
              <a:t>) nebo stromořadí.</a:t>
            </a:r>
            <a:endParaRPr lang="cs-CZ" sz="1400" b="1" dirty="0">
              <a:solidFill>
                <a:srgbClr val="2F288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21A2B174-F97B-8D95-7D64-2F6CCF3C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>
            <a:extLst>
              <a:ext uri="{FF2B5EF4-FFF2-40B4-BE49-F238E27FC236}">
                <a16:creationId xmlns:a16="http://schemas.microsoft.com/office/drawing/2014/main" id="{392CE246-4B28-D7E9-D55C-38E26E360F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cs-CZ" sz="2400" dirty="0">
                <a:solidFill>
                  <a:srgbClr val="2F288A"/>
                </a:solidFill>
              </a:rPr>
              <a:t>Výjimky z povolovacího režimu</a:t>
            </a:r>
            <a:endParaRPr sz="2400" dirty="0">
              <a:solidFill>
                <a:srgbClr val="2F288A"/>
              </a:solidFill>
            </a:endParaRPr>
          </a:p>
        </p:txBody>
      </p:sp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D334BEDF-6AFA-754A-7C82-A79B26AB18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1249681"/>
            <a:ext cx="8369004" cy="3609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algn="just">
              <a:spcBef>
                <a:spcPts val="600"/>
              </a:spcBef>
              <a:buClr>
                <a:srgbClr val="2F288A"/>
              </a:buClr>
              <a:buSzPct val="100000"/>
              <a:buFont typeface="+mj-lt"/>
              <a:buAutoNum type="arabicPeriod"/>
            </a:pPr>
            <a:r>
              <a:rPr lang="cs-CZ" sz="1400" dirty="0">
                <a:solidFill>
                  <a:srgbClr val="2F288A"/>
                </a:solidFill>
              </a:rPr>
              <a:t>Kácení dřevin (KD) z </a:t>
            </a:r>
            <a:r>
              <a:rPr lang="cs-CZ" sz="1400" b="1" dirty="0">
                <a:solidFill>
                  <a:srgbClr val="2F288A"/>
                </a:solidFill>
              </a:rPr>
              <a:t>důvodů pěstebních</a:t>
            </a:r>
          </a:p>
          <a:p>
            <a:pPr marL="342900" algn="just">
              <a:spcBef>
                <a:spcPts val="600"/>
              </a:spcBef>
              <a:buClr>
                <a:srgbClr val="2F288A"/>
              </a:buClr>
              <a:buSzPct val="100000"/>
              <a:buFont typeface="+mj-lt"/>
              <a:buAutoNum type="arabicPeriod"/>
            </a:pPr>
            <a:r>
              <a:rPr lang="cs-CZ" sz="1400" dirty="0">
                <a:solidFill>
                  <a:srgbClr val="2F288A"/>
                </a:solidFill>
              </a:rPr>
              <a:t>KD při </a:t>
            </a:r>
            <a:r>
              <a:rPr lang="cs-CZ" sz="1400" b="1" dirty="0">
                <a:solidFill>
                  <a:srgbClr val="2F288A"/>
                </a:solidFill>
              </a:rPr>
              <a:t>údržbě břehových </a:t>
            </a:r>
            <a:r>
              <a:rPr lang="cs-CZ" sz="1400" dirty="0">
                <a:solidFill>
                  <a:srgbClr val="2F288A"/>
                </a:solidFill>
              </a:rPr>
              <a:t>porostů prováděné při správě </a:t>
            </a:r>
            <a:r>
              <a:rPr lang="cs-CZ" sz="1400" b="1" dirty="0">
                <a:solidFill>
                  <a:srgbClr val="2F288A"/>
                </a:solidFill>
              </a:rPr>
              <a:t>vodních toků</a:t>
            </a:r>
          </a:p>
          <a:p>
            <a:pPr marL="342900" algn="just">
              <a:spcBef>
                <a:spcPts val="600"/>
              </a:spcBef>
              <a:buClr>
                <a:srgbClr val="2F288A"/>
              </a:buClr>
              <a:buSzPct val="100000"/>
              <a:buFont typeface="+mj-lt"/>
              <a:buAutoNum type="arabicPeriod"/>
            </a:pPr>
            <a:r>
              <a:rPr lang="cs-CZ" sz="1400" dirty="0">
                <a:solidFill>
                  <a:srgbClr val="2F288A"/>
                </a:solidFill>
              </a:rPr>
              <a:t>KD v ochranném pásmu </a:t>
            </a:r>
            <a:r>
              <a:rPr lang="cs-CZ" sz="1400" b="1" dirty="0">
                <a:solidFill>
                  <a:srgbClr val="2F288A"/>
                </a:solidFill>
              </a:rPr>
              <a:t>elektrizační a plynárenské </a:t>
            </a:r>
            <a:r>
              <a:rPr lang="cs-CZ" sz="1400" dirty="0">
                <a:solidFill>
                  <a:srgbClr val="2F288A"/>
                </a:solidFill>
              </a:rPr>
              <a:t>soustavy nebo zařízení </a:t>
            </a:r>
            <a:br>
              <a:rPr lang="cs-CZ" sz="1400" dirty="0">
                <a:solidFill>
                  <a:srgbClr val="2F288A"/>
                </a:solidFill>
              </a:rPr>
            </a:br>
            <a:r>
              <a:rPr lang="cs-CZ" sz="1400" dirty="0">
                <a:solidFill>
                  <a:srgbClr val="2F288A"/>
                </a:solidFill>
              </a:rPr>
              <a:t>k rozvodu </a:t>
            </a:r>
            <a:r>
              <a:rPr lang="cs-CZ" sz="1400" b="1" dirty="0">
                <a:solidFill>
                  <a:srgbClr val="2F288A"/>
                </a:solidFill>
              </a:rPr>
              <a:t>tepla</a:t>
            </a:r>
          </a:p>
          <a:p>
            <a:pPr marL="342900" algn="just">
              <a:spcBef>
                <a:spcPts val="600"/>
              </a:spcBef>
              <a:buClr>
                <a:srgbClr val="2F288A"/>
              </a:buClr>
              <a:buSzPct val="100000"/>
              <a:buFont typeface="+mj-lt"/>
              <a:buAutoNum type="arabicPeriod"/>
            </a:pPr>
            <a:r>
              <a:rPr lang="cs-CZ" sz="1400" dirty="0">
                <a:solidFill>
                  <a:srgbClr val="2F288A"/>
                </a:solidFill>
              </a:rPr>
              <a:t>KD k zajištění provozuschopnosti </a:t>
            </a:r>
            <a:r>
              <a:rPr lang="cs-CZ" sz="1400" b="1" dirty="0">
                <a:solidFill>
                  <a:srgbClr val="2F288A"/>
                </a:solidFill>
              </a:rPr>
              <a:t>železniční dráhy</a:t>
            </a:r>
          </a:p>
          <a:p>
            <a:pPr marL="342900" algn="just">
              <a:spcBef>
                <a:spcPts val="600"/>
              </a:spcBef>
              <a:buClr>
                <a:srgbClr val="2F288A"/>
              </a:buClr>
              <a:buSzPct val="100000"/>
              <a:buFont typeface="+mj-lt"/>
              <a:buAutoNum type="arabicPeriod"/>
            </a:pPr>
            <a:r>
              <a:rPr lang="cs-CZ" sz="1400" dirty="0">
                <a:solidFill>
                  <a:srgbClr val="2F288A"/>
                </a:solidFill>
              </a:rPr>
              <a:t>KD dřevin z důvodů </a:t>
            </a:r>
            <a:r>
              <a:rPr lang="cs-CZ" sz="1400" b="1" dirty="0">
                <a:solidFill>
                  <a:srgbClr val="2F288A"/>
                </a:solidFill>
              </a:rPr>
              <a:t>zdravotních (potvrzený výskyt fatálních chorob a škůdců, karanténní kácení)</a:t>
            </a:r>
          </a:p>
          <a:p>
            <a:pPr marL="342900" algn="just">
              <a:spcBef>
                <a:spcPts val="600"/>
              </a:spcBef>
              <a:buClr>
                <a:srgbClr val="2F288A"/>
              </a:buClr>
              <a:buSzPct val="100000"/>
              <a:buFont typeface="+mj-lt"/>
              <a:buAutoNum type="arabicPeriod"/>
            </a:pPr>
            <a:r>
              <a:rPr lang="cs-CZ" sz="1400" dirty="0">
                <a:solidFill>
                  <a:srgbClr val="2F288A"/>
                </a:solidFill>
              </a:rPr>
              <a:t>KD se </a:t>
            </a:r>
            <a:r>
              <a:rPr lang="cs-CZ" sz="1400" b="1" dirty="0">
                <a:solidFill>
                  <a:srgbClr val="2F288A"/>
                </a:solidFill>
              </a:rPr>
              <a:t>stanovenou velikostí </a:t>
            </a:r>
            <a:r>
              <a:rPr lang="cs-CZ" sz="1400" dirty="0">
                <a:solidFill>
                  <a:srgbClr val="2F288A"/>
                </a:solidFill>
              </a:rPr>
              <a:t>(pod 80 cm obvod kmene měřeno ve 130 cm nebo je plocha zapojeného porostu menší než 40 m</a:t>
            </a:r>
            <a:r>
              <a:rPr lang="cs-CZ" sz="1400" baseline="30000" dirty="0">
                <a:solidFill>
                  <a:srgbClr val="2F288A"/>
                </a:solidFill>
              </a:rPr>
              <a:t>2</a:t>
            </a:r>
            <a:r>
              <a:rPr lang="cs-CZ" sz="1400" dirty="0">
                <a:solidFill>
                  <a:srgbClr val="2F288A"/>
                </a:solidFill>
              </a:rPr>
              <a:t>)</a:t>
            </a:r>
          </a:p>
          <a:p>
            <a:pPr marL="342900" algn="just">
              <a:spcBef>
                <a:spcPts val="600"/>
              </a:spcBef>
              <a:buClr>
                <a:srgbClr val="2F288A"/>
              </a:buClr>
              <a:buSzPct val="100000"/>
              <a:buFont typeface="+mj-lt"/>
              <a:buAutoNum type="arabicPeriod"/>
            </a:pPr>
            <a:r>
              <a:rPr lang="cs-CZ" sz="1400" dirty="0">
                <a:solidFill>
                  <a:srgbClr val="2F288A"/>
                </a:solidFill>
              </a:rPr>
              <a:t>KD je-li jejich stavem zřejmě a </a:t>
            </a:r>
            <a:r>
              <a:rPr lang="cs-CZ" sz="1400" b="1" dirty="0">
                <a:solidFill>
                  <a:srgbClr val="2F288A"/>
                </a:solidFill>
              </a:rPr>
              <a:t>bezprostředně ohrožen život či zdraví </a:t>
            </a:r>
            <a:r>
              <a:rPr lang="cs-CZ" sz="1400" dirty="0">
                <a:solidFill>
                  <a:srgbClr val="2F288A"/>
                </a:solidFill>
              </a:rPr>
              <a:t>nebo hrozí-li </a:t>
            </a:r>
            <a:r>
              <a:rPr lang="cs-CZ" sz="1400" b="1" dirty="0">
                <a:solidFill>
                  <a:srgbClr val="2F288A"/>
                </a:solidFill>
              </a:rPr>
              <a:t>škoda značného rozsahu</a:t>
            </a:r>
          </a:p>
        </p:txBody>
      </p:sp>
    </p:spTree>
    <p:extLst>
      <p:ext uri="{BB962C8B-B14F-4D97-AF65-F5344CB8AC3E}">
        <p14:creationId xmlns:p14="http://schemas.microsoft.com/office/powerpoint/2010/main" val="4666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9360F-B53C-27B6-50D1-55F65BCF5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F404A3AA-395C-8F2A-651A-65F11CCEFA06}"/>
              </a:ext>
            </a:extLst>
          </p:cNvPr>
          <p:cNvSpPr txBox="1"/>
          <p:nvPr/>
        </p:nvSpPr>
        <p:spPr>
          <a:xfrm>
            <a:off x="565879" y="1345377"/>
            <a:ext cx="801224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KD se provádí </a:t>
            </a:r>
            <a:r>
              <a:rPr lang="cs-CZ" sz="1600" i="1" u="sng" dirty="0">
                <a:solidFill>
                  <a:srgbClr val="2F288A"/>
                </a:solidFill>
                <a:latin typeface="Raleway SemiBold" pitchFamily="2" charset="-18"/>
              </a:rPr>
              <a:t>zpravidla</a:t>
            </a: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 v období vegetačního klidu (etické důvody vůči dřevinám).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Vegetační klid = období přirozeného útlumu fyziologických a ekologických funkcí dřeviny – </a:t>
            </a:r>
            <a:r>
              <a:rPr lang="cs-CZ" sz="1600" i="1" u="sng" dirty="0">
                <a:solidFill>
                  <a:srgbClr val="2F288A"/>
                </a:solidFill>
                <a:latin typeface="Raleway SemiBold" pitchFamily="2" charset="-18"/>
              </a:rPr>
              <a:t>obvykle od 1. 10. do 31. 3.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F288A"/>
                </a:solidFill>
                <a:latin typeface="Raleway SemiBold" pitchFamily="2" charset="-18"/>
              </a:rPr>
              <a:t>Přesné datum není právními předpisy stanoveno a ani stanovit nelze</a:t>
            </a: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 (každý druh dřeviny dosahuje vegetace v jiné době a rovněž má vliv počasí).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F288A"/>
                </a:solidFill>
                <a:latin typeface="Raleway SemiBold" pitchFamily="2" charset="-18"/>
              </a:rPr>
              <a:t>Období se určuje také z důvodu hnízdění ptáků! </a:t>
            </a: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Ptáci obsazují hnízda podle počasí. </a:t>
            </a:r>
            <a:r>
              <a:rPr lang="cs-CZ" sz="1600" u="sng" dirty="0">
                <a:solidFill>
                  <a:srgbClr val="2F288A"/>
                </a:solidFill>
                <a:latin typeface="Raleway SemiBold" pitchFamily="2" charset="-18"/>
              </a:rPr>
              <a:t>Kácet dřeviny s obsazeným hnízdem je zakázáno!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rgbClr val="2F288A"/>
                </a:solidFill>
                <a:latin typeface="Raleway SemiBold" pitchFamily="2" charset="-18"/>
              </a:rPr>
              <a:t>Pokud se KD povolí mimo dobu vegetačního klidu je v rozhodnutí nutno uvést důvody.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CD7796C-A402-AA09-32D9-424BD01EE2D2}"/>
              </a:ext>
            </a:extLst>
          </p:cNvPr>
          <p:cNvSpPr txBox="1"/>
          <p:nvPr/>
        </p:nvSpPr>
        <p:spPr>
          <a:xfrm>
            <a:off x="622092" y="585847"/>
            <a:ext cx="7094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2F288A"/>
                </a:solidFill>
                <a:latin typeface="Raleway SemiBold" pitchFamily="2" charset="-18"/>
              </a:rPr>
              <a:t>Období vegetačního klidu ( § 5 vyhlášky)</a:t>
            </a:r>
            <a:endParaRPr lang="cs-CZ" sz="2400" dirty="0">
              <a:solidFill>
                <a:srgbClr val="2F288A"/>
              </a:solidFill>
              <a:latin typeface="Raleway Semi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32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0CDE8C55-9A41-D975-CCFD-80E33EBC0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9F96E78-8ED3-4712-62A2-39657C6A5D60}"/>
              </a:ext>
            </a:extLst>
          </p:cNvPr>
          <p:cNvSpPr txBox="1"/>
          <p:nvPr/>
        </p:nvSpPr>
        <p:spPr>
          <a:xfrm>
            <a:off x="517160" y="528164"/>
            <a:ext cx="7269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2F288A"/>
                </a:solidFill>
                <a:latin typeface="Raleway SemiBold" pitchFamily="2" charset="-18"/>
              </a:rPr>
              <a:t>Žádost – náležitosti (§ 4 vyhlášky)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E1E77E-5EE9-BBDE-BDC8-7F495C649AD5}"/>
              </a:ext>
            </a:extLst>
          </p:cNvPr>
          <p:cNvSpPr txBox="1"/>
          <p:nvPr/>
        </p:nvSpPr>
        <p:spPr>
          <a:xfrm>
            <a:off x="460947" y="1385860"/>
            <a:ext cx="822210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1600" b="1" dirty="0">
                <a:solidFill>
                  <a:srgbClr val="2F288A"/>
                </a:solidFill>
                <a:latin typeface="Raleway" pitchFamily="2" charset="-18"/>
              </a:rPr>
              <a:t> 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a) </a:t>
            </a:r>
            <a:r>
              <a:rPr lang="cs-CZ" sz="1600" b="1" u="sng" dirty="0">
                <a:solidFill>
                  <a:srgbClr val="2F288A"/>
                </a:solidFill>
                <a:latin typeface="Raleway" pitchFamily="2" charset="-18"/>
              </a:rPr>
              <a:t>označení katastrálního území a parcely</a:t>
            </a:r>
            <a:r>
              <a:rPr lang="cs-CZ" sz="1600" b="1" dirty="0">
                <a:solidFill>
                  <a:srgbClr val="2F288A"/>
                </a:solidFill>
                <a:latin typeface="Raleway" pitchFamily="2" charset="-18"/>
              </a:rPr>
              <a:t>, 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na které se dřeviny nachází, stručný popis umístění dřevin a situační zákres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b) </a:t>
            </a:r>
            <a:r>
              <a:rPr lang="cs-CZ" sz="1600" b="1" u="sng" dirty="0">
                <a:solidFill>
                  <a:srgbClr val="2F288A"/>
                </a:solidFill>
                <a:latin typeface="Raleway" pitchFamily="2" charset="-18"/>
              </a:rPr>
              <a:t>doložení vlastnického práva </a:t>
            </a:r>
            <a:r>
              <a:rPr lang="cs-CZ" sz="1600" u="sng" dirty="0">
                <a:solidFill>
                  <a:srgbClr val="2F288A"/>
                </a:solidFill>
                <a:latin typeface="Raleway" pitchFamily="2" charset="-18"/>
              </a:rPr>
              <a:t>či nájemního nebo uživatelského vztahu žadatele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 </a:t>
            </a:r>
            <a:br>
              <a:rPr lang="cs-CZ" sz="1600" dirty="0">
                <a:solidFill>
                  <a:srgbClr val="2F288A"/>
                </a:solidFill>
                <a:latin typeface="Raleway" pitchFamily="2" charset="-18"/>
              </a:rPr>
            </a:b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k příslušným pozemkům, nelze-li je ověřit v katastru nemovitostí; </a:t>
            </a:r>
            <a:r>
              <a:rPr lang="cs-CZ" sz="1600" b="1" u="sng" dirty="0">
                <a:solidFill>
                  <a:srgbClr val="2F288A"/>
                </a:solidFill>
                <a:latin typeface="Raleway" pitchFamily="2" charset="-18"/>
              </a:rPr>
              <a:t>písemný souhlas vlastníka</a:t>
            </a:r>
            <a:r>
              <a:rPr lang="cs-CZ" sz="1600" b="1" dirty="0">
                <a:solidFill>
                  <a:srgbClr val="2F288A"/>
                </a:solidFill>
                <a:latin typeface="Raleway" pitchFamily="2" charset="-18"/>
              </a:rPr>
              <a:t> 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pozemku s kácením, není-li žadatelem vlastník pozemku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c) </a:t>
            </a:r>
            <a:r>
              <a:rPr lang="cs-CZ" sz="1600" b="1" u="sng" dirty="0">
                <a:solidFill>
                  <a:srgbClr val="2F288A"/>
                </a:solidFill>
                <a:latin typeface="Raleway" pitchFamily="2" charset="-18"/>
              </a:rPr>
              <a:t>specifikace dřevin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, které mají být káceny, zejména druhy, popřípadě rody dřevin, jejich </a:t>
            </a:r>
            <a:r>
              <a:rPr lang="cs-CZ" sz="1600" u="sng" dirty="0">
                <a:solidFill>
                  <a:srgbClr val="2F288A"/>
                </a:solidFill>
                <a:latin typeface="Raleway" pitchFamily="2" charset="-18"/>
              </a:rPr>
              <a:t>počet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 a obvod kmene ve výšce 130 cm nad zemí; pro kácení zapojených porostů dřevin lze namísto počtu kácených dřevin uvést </a:t>
            </a:r>
            <a:r>
              <a:rPr lang="cs-CZ" sz="1600" u="sng" dirty="0">
                <a:solidFill>
                  <a:srgbClr val="2F288A"/>
                </a:solidFill>
                <a:latin typeface="Raleway" pitchFamily="2" charset="-18"/>
              </a:rPr>
              <a:t>výměru kácené plochy 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s uvedením druhového zastoupení dřevin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d)</a:t>
            </a:r>
            <a:r>
              <a:rPr lang="cs-CZ" sz="1600" b="1" dirty="0">
                <a:solidFill>
                  <a:srgbClr val="2F288A"/>
                </a:solidFill>
                <a:latin typeface="Raleway" pitchFamily="2" charset="-18"/>
              </a:rPr>
              <a:t> </a:t>
            </a:r>
            <a:r>
              <a:rPr lang="cs-CZ" sz="1600" b="1" u="sng" dirty="0">
                <a:solidFill>
                  <a:srgbClr val="2F288A"/>
                </a:solidFill>
                <a:latin typeface="Raleway" pitchFamily="2" charset="-18"/>
              </a:rPr>
              <a:t>zdůvodnění žádosti</a:t>
            </a:r>
          </a:p>
          <a:p>
            <a:pPr marL="0" indent="0">
              <a:spcBef>
                <a:spcPts val="1200"/>
              </a:spcBef>
              <a:buNone/>
            </a:pPr>
            <a:endParaRPr lang="cs-CZ" sz="1600" dirty="0"/>
          </a:p>
          <a:p>
            <a:pPr>
              <a:spcBef>
                <a:spcPts val="1200"/>
              </a:spcBef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782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BD17358F-A10E-42AD-E29B-3DDB41DF3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2892CE0-4482-3403-216A-441EC05871FD}"/>
              </a:ext>
            </a:extLst>
          </p:cNvPr>
          <p:cNvSpPr txBox="1"/>
          <p:nvPr/>
        </p:nvSpPr>
        <p:spPr>
          <a:xfrm>
            <a:off x="529389" y="1310283"/>
            <a:ext cx="78927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u="sng" dirty="0">
                <a:solidFill>
                  <a:srgbClr val="2F288A"/>
                </a:solidFill>
                <a:latin typeface="Raleway SemiBold" pitchFamily="2" charset="-18"/>
              </a:rPr>
              <a:t>Příklady: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Nadměrné zastínění domu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Poškozování stavby kořeny či větvemi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Umístění nové stavby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Narušení provozní bezpečnosti dřeviny</a:t>
            </a:r>
          </a:p>
          <a:p>
            <a:endParaRPr lang="cs-CZ" sz="1600" u="sng" dirty="0">
              <a:solidFill>
                <a:srgbClr val="2F288A"/>
              </a:solidFill>
              <a:latin typeface="Raleway SemiBold" pitchFamily="2" charset="-18"/>
            </a:endParaRPr>
          </a:p>
          <a:p>
            <a:r>
              <a:rPr lang="cs-CZ" sz="1600" u="sng" dirty="0">
                <a:solidFill>
                  <a:srgbClr val="2F288A"/>
                </a:solidFill>
                <a:latin typeface="Raleway SemiBold" pitchFamily="2" charset="-18"/>
              </a:rPr>
              <a:t>Co nemůže být důvodem: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Pylové alergie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Padání listí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Vítr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 SemiBold" pitchFamily="2" charset="-18"/>
              </a:rPr>
              <a:t>Dutina v kmeni neznamená, že se dřevina musí pokácet (ale může) – nutné zpracování posudku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71332A-936D-E19F-2CB5-A12B8C5C54F9}"/>
              </a:ext>
            </a:extLst>
          </p:cNvPr>
          <p:cNvSpPr txBox="1"/>
          <p:nvPr/>
        </p:nvSpPr>
        <p:spPr>
          <a:xfrm>
            <a:off x="529389" y="540008"/>
            <a:ext cx="74023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2F288A"/>
                </a:solidFill>
                <a:latin typeface="Raleway SemiBold" pitchFamily="2" charset="-18"/>
              </a:rPr>
              <a:t>Odůvodnění žádosti o povolení kácení</a:t>
            </a:r>
            <a:endParaRPr lang="cs-CZ" sz="2400" dirty="0">
              <a:solidFill>
                <a:srgbClr val="2F288A"/>
              </a:solidFill>
              <a:latin typeface="Raleway Semi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77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8B0F34CA-11E4-F11F-496C-F24711A0D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D851497-B4D3-7303-78A6-8A1A8F8CD14A}"/>
              </a:ext>
            </a:extLst>
          </p:cNvPr>
          <p:cNvSpPr txBox="1"/>
          <p:nvPr/>
        </p:nvSpPr>
        <p:spPr>
          <a:xfrm>
            <a:off x="532151" y="51317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2F288A"/>
                </a:solidFill>
                <a:latin typeface="Raleway SemiBold" pitchFamily="2" charset="-18"/>
              </a:rPr>
              <a:t>Okruh účastníků řízení</a:t>
            </a:r>
            <a:endParaRPr lang="cs-CZ" sz="2400" dirty="0">
              <a:solidFill>
                <a:srgbClr val="2F288A"/>
              </a:solidFill>
              <a:latin typeface="Raleway SemiBold" pitchFamily="2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BDF01D-0675-F8B0-32AC-BAA3ACF7F441}"/>
              </a:ext>
            </a:extLst>
          </p:cNvPr>
          <p:cNvSpPr txBox="1"/>
          <p:nvPr/>
        </p:nvSpPr>
        <p:spPr>
          <a:xfrm>
            <a:off x="483660" y="1306338"/>
            <a:ext cx="783236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F288A"/>
                </a:solidFill>
                <a:latin typeface="Raleway" pitchFamily="2" charset="-18"/>
              </a:rPr>
              <a:t>Žadatel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 (musí mít nějaký vztah k pozemku nebo plnou moc k vyřízení žádosti)</a:t>
            </a:r>
          </a:p>
          <a:p>
            <a:pPr marL="2857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F288A"/>
                </a:solidFill>
                <a:latin typeface="Raleway" pitchFamily="2" charset="-18"/>
              </a:rPr>
              <a:t>Vlastník pozemku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, kde se dřeviny nachází (když není žadatelem, musí být u žádosti jeho písemný souhlas)</a:t>
            </a:r>
          </a:p>
          <a:p>
            <a:pPr marL="2857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F288A"/>
                </a:solidFill>
                <a:latin typeface="Raleway" pitchFamily="2" charset="-18"/>
              </a:rPr>
              <a:t>Nájemce pozemku </a:t>
            </a:r>
          </a:p>
          <a:p>
            <a:pPr marL="2857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1" algn="just">
              <a:spcBef>
                <a:spcPts val="1200"/>
              </a:spcBef>
            </a:pPr>
            <a:endParaRPr lang="cs-CZ" sz="1600" dirty="0"/>
          </a:p>
          <a:p>
            <a:pPr algn="just"/>
            <a:endParaRPr lang="cs-CZ" sz="1600" b="1" dirty="0">
              <a:solidFill>
                <a:srgbClr val="FF0000"/>
              </a:solidFill>
            </a:endParaRPr>
          </a:p>
          <a:p>
            <a:pPr algn="just"/>
            <a:r>
              <a:rPr lang="cs-CZ" sz="1600" b="1" dirty="0">
                <a:solidFill>
                  <a:srgbClr val="FF0000"/>
                </a:solidFill>
              </a:rPr>
              <a:t>Vlastní-li pozemek více vlastníků (20, 30 nebo 100 osob) s žádostí musí souhlasit všichni!</a:t>
            </a:r>
          </a:p>
        </p:txBody>
      </p:sp>
    </p:spTree>
    <p:extLst>
      <p:ext uri="{BB962C8B-B14F-4D97-AF65-F5344CB8AC3E}">
        <p14:creationId xmlns:p14="http://schemas.microsoft.com/office/powerpoint/2010/main" val="39054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8309D-67DB-D2D3-AC0B-38131E66C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88F18690-E12A-C4DE-3503-E38A3CFBA747}"/>
              </a:ext>
            </a:extLst>
          </p:cNvPr>
          <p:cNvSpPr txBox="1"/>
          <p:nvPr/>
        </p:nvSpPr>
        <p:spPr>
          <a:xfrm>
            <a:off x="427165" y="1445879"/>
            <a:ext cx="78758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F288A"/>
                </a:solidFill>
                <a:latin typeface="Raleway" pitchFamily="2" charset="-18"/>
              </a:rPr>
              <a:t>ve výroku rozhodnutí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, jinak není vymahatelná!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§ 9 odst. (1) zákona - OOP </a:t>
            </a:r>
            <a:r>
              <a:rPr lang="cs-CZ" sz="1600" b="1" u="sng" dirty="0">
                <a:solidFill>
                  <a:srgbClr val="2F288A"/>
                </a:solidFill>
                <a:latin typeface="Raleway" pitchFamily="2" charset="-18"/>
              </a:rPr>
              <a:t>může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 ve svém rozhodnutí/ZS o povolení kácení dřevin uložit žadateli přiměřenou náhradní výsadbu ke </a:t>
            </a:r>
            <a:r>
              <a:rPr lang="cs-CZ" sz="1600" b="1" dirty="0">
                <a:solidFill>
                  <a:srgbClr val="2F288A"/>
                </a:solidFill>
                <a:latin typeface="Raleway" pitchFamily="2" charset="-18"/>
              </a:rPr>
              <a:t>kompenzaci ekologické újmy 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vzniklé pokácením dřevin. Současně může uložit následnou péči o dřeviny po nezbytně nutnou dobu, nejvýše však na dobu pěti let.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 náhradní výsadbu ukládat </a:t>
            </a:r>
            <a:r>
              <a:rPr lang="cs-CZ" sz="1600" u="sng" dirty="0">
                <a:solidFill>
                  <a:srgbClr val="2F288A"/>
                </a:solidFill>
                <a:latin typeface="Raleway" pitchFamily="2" charset="-18"/>
              </a:rPr>
              <a:t>není povinné (OOP rozhoduje o </a:t>
            </a:r>
            <a:r>
              <a:rPr lang="cs-CZ" sz="1600" b="1" u="sng" dirty="0">
                <a:solidFill>
                  <a:srgbClr val="2F288A"/>
                </a:solidFill>
                <a:latin typeface="Raleway" pitchFamily="2" charset="-18"/>
              </a:rPr>
              <a:t>kompenzaci ekologické újmy</a:t>
            </a:r>
            <a:r>
              <a:rPr lang="cs-CZ" sz="1600" u="sng" dirty="0">
                <a:solidFill>
                  <a:srgbClr val="2F288A"/>
                </a:solidFill>
                <a:latin typeface="Raleway" pitchFamily="2" charset="-18"/>
              </a:rPr>
              <a:t>) </a:t>
            </a:r>
            <a:r>
              <a:rPr lang="cs-CZ" sz="1600" dirty="0">
                <a:solidFill>
                  <a:srgbClr val="2F288A"/>
                </a:solidFill>
                <a:latin typeface="Raleway" pitchFamily="2" charset="-18"/>
              </a:rPr>
              <a:t>– vždy musí být odůvodněno, proč uložena byla nebo nikoliv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2F288A"/>
              </a:solidFill>
              <a:latin typeface="Raleway" pitchFamily="2" charset="-18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2F288A"/>
              </a:solidFill>
              <a:latin typeface="Raleway" pitchFamily="2" charset="-18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F288A"/>
                </a:solidFill>
                <a:latin typeface="Raleway" pitchFamily="2" charset="-18"/>
                <a:hlinkClick r:id="rId2"/>
              </a:rPr>
              <a:t>https://ocenovanidrevin.nature.cz/strom.html</a:t>
            </a:r>
            <a:endParaRPr lang="cs-CZ" sz="1600" dirty="0">
              <a:solidFill>
                <a:srgbClr val="2F288A"/>
              </a:solidFill>
              <a:latin typeface="Raleway" pitchFamily="2" charset="-18"/>
            </a:endParaRP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FD5E0F3-B623-9DD5-E678-E86B7D19809C}"/>
              </a:ext>
            </a:extLst>
          </p:cNvPr>
          <p:cNvSpPr txBox="1"/>
          <p:nvPr/>
        </p:nvSpPr>
        <p:spPr>
          <a:xfrm>
            <a:off x="427165" y="468204"/>
            <a:ext cx="7483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2F288A"/>
                </a:solidFill>
                <a:latin typeface="Raleway SemiBold" pitchFamily="2" charset="-18"/>
              </a:rPr>
              <a:t>Náhradní výsadba - § 9 zákona</a:t>
            </a:r>
            <a:endParaRPr lang="cs-CZ" sz="2400" dirty="0">
              <a:solidFill>
                <a:srgbClr val="2F288A"/>
              </a:solidFill>
              <a:latin typeface="Raleway Semi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667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278222B-0DAB-FB08-9AE5-7760D5CD6751}"/>
              </a:ext>
            </a:extLst>
          </p:cNvPr>
          <p:cNvSpPr txBox="1"/>
          <p:nvPr/>
        </p:nvSpPr>
        <p:spPr>
          <a:xfrm>
            <a:off x="473826" y="43216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2F288A"/>
                </a:solidFill>
                <a:latin typeface="Raleway SemiBold" pitchFamily="2" charset="-18"/>
              </a:rPr>
              <a:t>Nejčastější chyby řízení</a:t>
            </a:r>
            <a:endParaRPr lang="cs-CZ" sz="2400" dirty="0">
              <a:solidFill>
                <a:srgbClr val="2F288A"/>
              </a:solidFill>
              <a:latin typeface="Raleway SemiBold" pitchFamily="2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6CCB891-F197-08A6-0E10-EC21632DBD30}"/>
              </a:ext>
            </a:extLst>
          </p:cNvPr>
          <p:cNvSpPr txBox="1"/>
          <p:nvPr/>
        </p:nvSpPr>
        <p:spPr>
          <a:xfrm>
            <a:off x="473826" y="1168823"/>
            <a:ext cx="799684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Nedostatky žádosti 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(nedostačující odůvodnění žádosti), žádosti neobsahují zákonné náležitosti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Nedostatečné zjištění skutečného stavu 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věci porušení zásady materiální pravdy (často chybí vyjádření dotčených orgánů státní správy)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Nesprávné stanovení okruhu účastníků řízení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Absence souhlasu vlastníka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(ů) dřevin(y)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Absence protokolu 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z provedeného šetření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Neseznámení účastníků řízení s podklady 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pro vydání rozhodnutí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Nedostatečné vypořádání všech námitek 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všech účastníků řízení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Absence vyhodnocení funkčního a estetického významu dřevin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Nedostatečné odůvodnění ne/povolení kácení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Absence odůvodnění náhradní výsadby 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nebo absence, proč nebyla uložena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Nedbale vedený spis 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(často chybí soupis či některý podklad uváděný v odůvodnění, nebo podklad dá neoprávněná osoba)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Chybné doručování</a:t>
            </a:r>
          </a:p>
        </p:txBody>
      </p:sp>
    </p:spTree>
    <p:extLst>
      <p:ext uri="{BB962C8B-B14F-4D97-AF65-F5344CB8AC3E}">
        <p14:creationId xmlns:p14="http://schemas.microsoft.com/office/powerpoint/2010/main" val="7623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>
          <a:extLst>
            <a:ext uri="{FF2B5EF4-FFF2-40B4-BE49-F238E27FC236}">
              <a16:creationId xmlns:a16="http://schemas.microsoft.com/office/drawing/2014/main" id="{99BB04D8-CD02-2262-2E42-991D14C6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>
            <a:extLst>
              <a:ext uri="{FF2B5EF4-FFF2-40B4-BE49-F238E27FC236}">
                <a16:creationId xmlns:a16="http://schemas.microsoft.com/office/drawing/2014/main" id="{961D922E-F697-6ADF-7DE9-0F45B34786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>
            <a:extLst>
              <a:ext uri="{FF2B5EF4-FFF2-40B4-BE49-F238E27FC236}">
                <a16:creationId xmlns:a16="http://schemas.microsoft.com/office/drawing/2014/main" id="{4251CE13-0DA0-2B32-AB7C-88A53576E30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0800" y="1049375"/>
            <a:ext cx="7595400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Odpady - systém svozu SKO</a:t>
            </a:r>
            <a:r>
              <a:rPr lang="cs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cs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3752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849A6091-A25F-C652-3C2E-232AE0BAB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>
            <a:extLst>
              <a:ext uri="{FF2B5EF4-FFF2-40B4-BE49-F238E27FC236}">
                <a16:creationId xmlns:a16="http://schemas.microsoft.com/office/drawing/2014/main" id="{30017C93-13EF-D022-7EEC-C10CE17BBD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Možnosti nastavení systému svozu</a:t>
            </a: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9024F9D7-82F8-9918-1126-9937A76359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1097280"/>
            <a:ext cx="8369004" cy="3609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endParaRPr lang="cs-CZ" sz="13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018"/>
              <a:buFont typeface="Arial"/>
              <a:buNone/>
            </a:pPr>
            <a:endParaRPr lang="cs-CZ" sz="1300" b="1" dirty="0">
              <a:solidFill>
                <a:srgbClr val="312682"/>
              </a:solidFill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b="1" dirty="0">
                <a:solidFill>
                  <a:srgbClr val="312682"/>
                </a:solidFill>
              </a:rPr>
              <a:t>Sběrná místa/hnízda (kontejnerová stání)</a:t>
            </a:r>
          </a:p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None/>
            </a:pPr>
            <a:endParaRPr lang="cs-CZ" b="1" dirty="0">
              <a:solidFill>
                <a:srgbClr val="312682"/>
              </a:solidFill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b="1" dirty="0" err="1">
                <a:solidFill>
                  <a:srgbClr val="312682"/>
                </a:solidFill>
              </a:rPr>
              <a:t>Door</a:t>
            </a:r>
            <a:r>
              <a:rPr lang="cs-CZ" b="1" dirty="0">
                <a:solidFill>
                  <a:srgbClr val="312682"/>
                </a:solidFill>
              </a:rPr>
              <a:t>–to-</a:t>
            </a:r>
            <a:r>
              <a:rPr lang="cs-CZ" b="1" dirty="0" err="1">
                <a:solidFill>
                  <a:srgbClr val="312682"/>
                </a:solidFill>
              </a:rPr>
              <a:t>door</a:t>
            </a:r>
            <a:endParaRPr lang="cs-CZ" b="1" dirty="0">
              <a:solidFill>
                <a:srgbClr val="31268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None/>
            </a:pPr>
            <a:endParaRPr lang="cs-CZ" b="1" dirty="0">
              <a:solidFill>
                <a:srgbClr val="312682"/>
              </a:solidFill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b="1" dirty="0">
                <a:solidFill>
                  <a:srgbClr val="312682"/>
                </a:solidFill>
              </a:rPr>
              <a:t>Kombinace</a:t>
            </a:r>
          </a:p>
        </p:txBody>
      </p:sp>
    </p:spTree>
    <p:extLst>
      <p:ext uri="{BB962C8B-B14F-4D97-AF65-F5344CB8AC3E}">
        <p14:creationId xmlns:p14="http://schemas.microsoft.com/office/powerpoint/2010/main" val="6028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960800" y="1049375"/>
            <a:ext cx="7595400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Státní správa rybářství</a:t>
            </a:r>
            <a:r>
              <a:rPr lang="cs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cs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Sběrná místa, hnízda, popelnice</a:t>
            </a:r>
            <a:endParaRPr dirty="0">
              <a:solidFill>
                <a:srgbClr val="312682"/>
              </a:solidFill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311700" y="4583550"/>
            <a:ext cx="36432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311700" y="1470628"/>
            <a:ext cx="378924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cs-CZ" b="1" dirty="0">
                <a:solidFill>
                  <a:srgbClr val="312682"/>
                </a:solidFill>
              </a:rPr>
              <a:t>Výhody</a:t>
            </a:r>
          </a:p>
          <a:p>
            <a:pPr marL="0" indent="0">
              <a:lnSpc>
                <a:spcPct val="95000"/>
              </a:lnSpc>
              <a:buSzPts val="1018"/>
              <a:buNone/>
            </a:pPr>
            <a:endParaRPr lang="cs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sym typeface="Raleway Medium"/>
              </a:rPr>
              <a:t>Všichni platí stejně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Jednoduchá správa poplatku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Pravidelné intervaly svozu</a:t>
            </a:r>
          </a:p>
          <a:p>
            <a:pPr marL="2857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Font typeface="Arial" panose="020B0604020202020204" pitchFamily="34" charset="0"/>
              <a:buChar char="•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FontTx/>
              <a:buChar char="-"/>
            </a:pPr>
            <a:endParaRPr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5" name="Google Shape;151;p27">
            <a:extLst>
              <a:ext uri="{FF2B5EF4-FFF2-40B4-BE49-F238E27FC236}">
                <a16:creationId xmlns:a16="http://schemas.microsoft.com/office/drawing/2014/main" id="{C25A85ED-1E71-4D4C-9DAC-F8BE31E92044}"/>
              </a:ext>
            </a:extLst>
          </p:cNvPr>
          <p:cNvSpPr txBox="1">
            <a:spLocks/>
          </p:cNvSpPr>
          <p:nvPr/>
        </p:nvSpPr>
        <p:spPr>
          <a:xfrm>
            <a:off x="5189102" y="1470628"/>
            <a:ext cx="342149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95000"/>
              </a:lnSpc>
              <a:buSzPts val="1018"/>
              <a:buFont typeface="Raleway"/>
              <a:buNone/>
            </a:pPr>
            <a:r>
              <a:rPr lang="cs-CZ" b="1" dirty="0">
                <a:solidFill>
                  <a:srgbClr val="312682"/>
                </a:solidFill>
              </a:rPr>
              <a:t>Nevýhody</a:t>
            </a:r>
          </a:p>
          <a:p>
            <a:pPr marL="0" indent="0">
              <a:lnSpc>
                <a:spcPct val="95000"/>
              </a:lnSpc>
              <a:buSzPts val="1018"/>
              <a:buFont typeface="Raleway"/>
              <a:buNone/>
            </a:pPr>
            <a:endParaRPr lang="cs-CZ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sym typeface="Raleway Medium"/>
              </a:rPr>
              <a:t>Malá motivace třídění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Anonymita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Nepořádek kolem popelnic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Nekvalitně vytříděný odpad</a:t>
            </a:r>
          </a:p>
          <a:p>
            <a:pPr marL="285750" indent="-285750">
              <a:lnSpc>
                <a:spcPct val="95000"/>
              </a:lnSpc>
              <a:buSzPts val="1018"/>
              <a:buFont typeface="Arial" panose="020B0604020202020204" pitchFamily="34" charset="0"/>
              <a:buChar char="•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  <a:buFontTx/>
              <a:buChar char="-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 err="1">
                <a:solidFill>
                  <a:srgbClr val="312682"/>
                </a:solidFill>
              </a:rPr>
              <a:t>Door</a:t>
            </a:r>
            <a:r>
              <a:rPr lang="cs-CZ" sz="2700" dirty="0">
                <a:solidFill>
                  <a:srgbClr val="312682"/>
                </a:solidFill>
              </a:rPr>
              <a:t>-to-</a:t>
            </a:r>
            <a:r>
              <a:rPr lang="cs-CZ" sz="2700" dirty="0" err="1">
                <a:solidFill>
                  <a:srgbClr val="312682"/>
                </a:solidFill>
              </a:rPr>
              <a:t>door</a:t>
            </a:r>
            <a:r>
              <a:rPr lang="cs-CZ" sz="2700" dirty="0">
                <a:solidFill>
                  <a:srgbClr val="312682"/>
                </a:solidFill>
              </a:rPr>
              <a:t>, dům od domu</a:t>
            </a:r>
            <a:endParaRPr dirty="0">
              <a:solidFill>
                <a:srgbClr val="312682"/>
              </a:solidFill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311700" y="4583550"/>
            <a:ext cx="36432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311699" y="1463700"/>
            <a:ext cx="392779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cs-CZ" b="1" dirty="0">
                <a:solidFill>
                  <a:srgbClr val="312682"/>
                </a:solidFill>
              </a:rPr>
              <a:t>Výhody</a:t>
            </a:r>
          </a:p>
          <a:p>
            <a:pPr marL="0" indent="0">
              <a:lnSpc>
                <a:spcPct val="95000"/>
              </a:lnSpc>
              <a:buSzPts val="1018"/>
              <a:buNone/>
            </a:pPr>
            <a:endParaRPr lang="cs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sym typeface="Raleway Medium"/>
              </a:rPr>
              <a:t>Pohodlnost pro občana (nemusí chodit do popelnice, třídí doma)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sym typeface="Raleway Medium"/>
              </a:rPr>
              <a:t>Nastavení motivačního systému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Vyšší vytříděnost = méně SKO = plnění cílů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Optimalizace odpadového hospodářství</a:t>
            </a:r>
          </a:p>
          <a:p>
            <a:pPr marL="2857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Font typeface="Arial" panose="020B0604020202020204" pitchFamily="34" charset="0"/>
              <a:buChar char="•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FontTx/>
              <a:buChar char="-"/>
            </a:pPr>
            <a:endParaRPr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5" name="Google Shape;151;p27">
            <a:extLst>
              <a:ext uri="{FF2B5EF4-FFF2-40B4-BE49-F238E27FC236}">
                <a16:creationId xmlns:a16="http://schemas.microsoft.com/office/drawing/2014/main" id="{C25A85ED-1E71-4D4C-9DAC-F8BE31E92044}"/>
              </a:ext>
            </a:extLst>
          </p:cNvPr>
          <p:cNvSpPr txBox="1">
            <a:spLocks/>
          </p:cNvSpPr>
          <p:nvPr/>
        </p:nvSpPr>
        <p:spPr>
          <a:xfrm>
            <a:off x="4365048" y="1463700"/>
            <a:ext cx="422477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95000"/>
              </a:lnSpc>
              <a:buSzPts val="1018"/>
              <a:buFont typeface="Raleway"/>
              <a:buNone/>
            </a:pPr>
            <a:r>
              <a:rPr lang="cs-CZ" b="1" dirty="0">
                <a:solidFill>
                  <a:srgbClr val="312682"/>
                </a:solidFill>
              </a:rPr>
              <a:t>Nevýhody</a:t>
            </a:r>
          </a:p>
          <a:p>
            <a:pPr marL="0" indent="0">
              <a:lnSpc>
                <a:spcPct val="95000"/>
              </a:lnSpc>
              <a:buSzPts val="1018"/>
              <a:buFont typeface="Raleway"/>
              <a:buNone/>
            </a:pPr>
            <a:endParaRPr lang="cs-CZ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sym typeface="Raleway Medium"/>
              </a:rPr>
              <a:t>Nutná spolupráce se svozovou firmou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Náročné nastavení systému – plný úvazek jeden pracovník cca 1 rok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Software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Masivní informovanost občanům</a:t>
            </a:r>
          </a:p>
          <a:p>
            <a:pPr marL="285750" indent="-285750">
              <a:lnSpc>
                <a:spcPct val="95000"/>
              </a:lnSpc>
              <a:buSzPts val="1018"/>
            </a:pPr>
            <a:endParaRPr lang="cs-CZ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  <a:buFont typeface="Arial" panose="020B0604020202020204" pitchFamily="34" charset="0"/>
              <a:buChar char="•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  <a:buFontTx/>
              <a:buChar char="-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7613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56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sz="2500" dirty="0">
              <a:solidFill>
                <a:srgbClr val="31268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34539" y="1605206"/>
            <a:ext cx="787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rgbClr val="2F288A"/>
                </a:solidFill>
                <a:latin typeface="Raleway" pitchFamily="2" charset="-18"/>
              </a:rPr>
              <a:t>analýza odpadového hospodářství </a:t>
            </a:r>
            <a:r>
              <a:rPr lang="cs-CZ" sz="2400" u="sng" dirty="0">
                <a:solidFill>
                  <a:srgbClr val="2F288A"/>
                </a:solidFill>
                <a:latin typeface="Raleway" pitchFamily="2" charset="-18"/>
              </a:rPr>
              <a:t>obce</a:t>
            </a:r>
          </a:p>
          <a:p>
            <a:endParaRPr lang="cs-CZ" sz="2400" dirty="0">
              <a:solidFill>
                <a:srgbClr val="2F288A"/>
              </a:solidFill>
              <a:latin typeface="Raleway" pitchFamily="2" charset="-18"/>
            </a:endParaRPr>
          </a:p>
          <a:p>
            <a:r>
              <a:rPr lang="cs-CZ" sz="2400" dirty="0">
                <a:solidFill>
                  <a:srgbClr val="2F288A"/>
                </a:solidFill>
                <a:latin typeface="Raleway" pitchFamily="2" charset="-18"/>
              </a:rPr>
              <a:t>= konkrétní doporučení pro nastavení </a:t>
            </a:r>
            <a:r>
              <a:rPr lang="cs-CZ" sz="2400" b="1" dirty="0">
                <a:solidFill>
                  <a:srgbClr val="2F288A"/>
                </a:solidFill>
                <a:latin typeface="Raleway" pitchFamily="2" charset="-18"/>
              </a:rPr>
              <a:t>odpadového hospodářství</a:t>
            </a:r>
            <a:endParaRPr lang="cs-CZ" sz="2400" dirty="0">
              <a:solidFill>
                <a:srgbClr val="2F288A"/>
              </a:solidFill>
              <a:latin typeface="Raleway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355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>
          <a:extLst>
            <a:ext uri="{FF2B5EF4-FFF2-40B4-BE49-F238E27FC236}">
              <a16:creationId xmlns:a16="http://schemas.microsoft.com/office/drawing/2014/main" id="{E121F806-FDDC-8F6E-8B0F-A9611E50B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>
            <a:extLst>
              <a:ext uri="{FF2B5EF4-FFF2-40B4-BE49-F238E27FC236}">
                <a16:creationId xmlns:a16="http://schemas.microsoft.com/office/drawing/2014/main" id="{3824A910-4EEB-8D8C-261D-54F1E396FC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>
            <a:extLst>
              <a:ext uri="{FF2B5EF4-FFF2-40B4-BE49-F238E27FC236}">
                <a16:creationId xmlns:a16="http://schemas.microsoft.com/office/drawing/2014/main" id="{0CB5C047-C122-C751-D66A-825021D1FE8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4300" y="1478866"/>
            <a:ext cx="7595400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Děkujeme za pozornost</a:t>
            </a:r>
            <a:b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cs-CZ" sz="27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Odbor životního prostředí a zemědělství</a:t>
            </a:r>
            <a:r>
              <a:rPr lang="cs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cs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50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Rybářské lístky</a:t>
            </a: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311700" y="1097280"/>
            <a:ext cx="8369004" cy="3609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1300" dirty="0">
                <a:solidFill>
                  <a:srgbClr val="2F288A"/>
                </a:solidFill>
              </a:rPr>
              <a:t>zákon č. 99/2004 Sb. o rybníkářství, výkonu rybářského práva, rybářské stráži, ochraně mořských rybolovných zdrojů a o změně některých zákonů („zákon o rybářství“)</a:t>
            </a:r>
          </a:p>
          <a:p>
            <a:pPr lvl="0"/>
            <a:r>
              <a:rPr lang="cs-CZ" sz="1300" dirty="0">
                <a:solidFill>
                  <a:srgbClr val="2F288A"/>
                </a:solidFill>
              </a:rPr>
              <a:t>vyhláška č. 197/2004 Sb. k provedení zákona č. 99/2004 Sb., o rybníkářství, výkonu rybářského práva, rybářské stráži, ochraně mořských rybolovných zdrojů a o změně některých zákonů (zákon o rybářství) – novelizace 01.01.2024</a:t>
            </a:r>
          </a:p>
          <a:p>
            <a:pPr marL="114300" lvl="0" indent="0">
              <a:buNone/>
            </a:pPr>
            <a:endParaRPr lang="cs-CZ" sz="13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cs-CZ" sz="1300" b="1" dirty="0">
                <a:solidFill>
                  <a:srgbClr val="312682"/>
                </a:solidFill>
              </a:rPr>
              <a:t>Příslušné úřady:</a:t>
            </a:r>
          </a:p>
          <a:p>
            <a:pPr marL="285750" lvl="0" indent="-28575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sz="1300" b="1" dirty="0">
                <a:solidFill>
                  <a:srgbClr val="312682"/>
                </a:solidFill>
              </a:rPr>
              <a:t>K</a:t>
            </a:r>
            <a:r>
              <a:rPr lang="cs" sz="1300" b="1" dirty="0">
                <a:solidFill>
                  <a:srgbClr val="312682"/>
                </a:solidFill>
              </a:rPr>
              <a:t>rajské úřady</a:t>
            </a:r>
            <a:r>
              <a:rPr lang="cs" sz="1300" dirty="0">
                <a:solidFill>
                  <a:srgbClr val="312682"/>
                </a:solidFill>
              </a:rPr>
              <a:t> – rybářské revíry, rybářský hospodář, evidence hospodaření, dozorová činnost</a:t>
            </a:r>
            <a:endParaRPr lang="cs" sz="1300" b="1" dirty="0">
              <a:solidFill>
                <a:srgbClr val="312682"/>
              </a:solidFill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sz="1300" b="1" dirty="0">
                <a:solidFill>
                  <a:srgbClr val="312682"/>
                </a:solidFill>
              </a:rPr>
              <a:t>O</a:t>
            </a:r>
            <a:r>
              <a:rPr lang="cs" sz="1300" b="1" dirty="0">
                <a:solidFill>
                  <a:srgbClr val="312682"/>
                </a:solidFill>
              </a:rPr>
              <a:t>becní úřady obcí s rozšířenou působností</a:t>
            </a:r>
            <a:r>
              <a:rPr lang="cs" sz="1300" dirty="0">
                <a:solidFill>
                  <a:srgbClr val="312682"/>
                </a:solidFill>
              </a:rPr>
              <a:t> – přestupky, rybářská stráž, rybářské lístky</a:t>
            </a:r>
            <a:endParaRPr lang="cs" sz="1300" b="1" dirty="0">
              <a:solidFill>
                <a:srgbClr val="312682"/>
              </a:solidFill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sz="1300" b="1" dirty="0">
                <a:solidFill>
                  <a:srgbClr val="312682"/>
                </a:solidFill>
              </a:rPr>
              <a:t>O</a:t>
            </a:r>
            <a:r>
              <a:rPr lang="cs" sz="1300" b="1" dirty="0">
                <a:solidFill>
                  <a:srgbClr val="312682"/>
                </a:solidFill>
              </a:rPr>
              <a:t>becní úřady obcí s pověřeným úřadem</a:t>
            </a:r>
            <a:r>
              <a:rPr lang="cs" sz="1300" dirty="0">
                <a:solidFill>
                  <a:srgbClr val="312682"/>
                </a:solidFill>
              </a:rPr>
              <a:t> – rybářské lístky</a:t>
            </a:r>
            <a:r>
              <a:rPr lang="cs" sz="1300" b="1" dirty="0">
                <a:solidFill>
                  <a:srgbClr val="312682"/>
                </a:solidFill>
              </a:rPr>
              <a:t/>
            </a:r>
            <a:br>
              <a:rPr lang="cs" sz="1300" b="1" dirty="0">
                <a:solidFill>
                  <a:srgbClr val="312682"/>
                </a:solidFill>
              </a:rPr>
            </a:br>
            <a:endParaRPr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56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dirty="0">
                <a:solidFill>
                  <a:srgbClr val="312682"/>
                </a:solidFill>
              </a:rPr>
              <a:t>Rybářské lístky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148006"/>
            <a:ext cx="787585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Kvalifikační předpoklady</a:t>
            </a:r>
          </a:p>
          <a:p>
            <a:pPr lvl="3"/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	- osvědčení dle § 10a</a:t>
            </a:r>
          </a:p>
          <a:p>
            <a:pPr lvl="3"/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	- dříve vydaný rybářský lístek</a:t>
            </a:r>
          </a:p>
          <a:p>
            <a:pPr lvl="3"/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	- jiný doklad osvědčující, že osoba byla držitelem rybářského lístku</a:t>
            </a:r>
          </a:p>
          <a:p>
            <a:pPr lvl="3"/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	- oprávnění obdobné rybářskému lístku vydané v cizím státě (</a:t>
            </a:r>
            <a:r>
              <a:rPr lang="cs-CZ" dirty="0" err="1">
                <a:solidFill>
                  <a:srgbClr val="2F288A"/>
                </a:solidFill>
                <a:latin typeface="Raleway SemiBold" pitchFamily="2" charset="-18"/>
              </a:rPr>
              <a:t>apostilla</a:t>
            </a:r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Platnost</a:t>
            </a:r>
          </a:p>
          <a:p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	- uplynutí doby</a:t>
            </a:r>
          </a:p>
          <a:p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	- úmrtí</a:t>
            </a:r>
          </a:p>
          <a:p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	- převzetí nového rybářského lístku</a:t>
            </a:r>
          </a:p>
          <a:p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	- uplynutí doby 60 dnů ode dne změny jména nebo příjmení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Správní poplatky</a:t>
            </a:r>
          </a:p>
          <a:p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	- rybářský lístek na 30 dní – 200 Kč</a:t>
            </a:r>
          </a:p>
          <a:p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	- rybářský lístek na 10 let – 500 Kč (osoby mladší 15 let – 250 Kč)</a:t>
            </a:r>
          </a:p>
          <a:p>
            <a:r>
              <a:rPr lang="cs-CZ" dirty="0">
                <a:solidFill>
                  <a:srgbClr val="2F288A"/>
                </a:solidFill>
                <a:latin typeface="Raleway SemiBold" pitchFamily="2" charset="-18"/>
              </a:rPr>
              <a:t>	- rybářský lístek na dobu neurčitou – 1000 Kč</a:t>
            </a:r>
          </a:p>
        </p:txBody>
      </p:sp>
    </p:spTree>
    <p:extLst>
      <p:ext uri="{BB962C8B-B14F-4D97-AF65-F5344CB8AC3E}">
        <p14:creationId xmlns:p14="http://schemas.microsoft.com/office/powerpoint/2010/main" val="21233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44747-2146-BA72-D72E-7166D1DCC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87C7EDEC-CC90-3619-4054-AF7218AE0E6C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56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dirty="0">
                <a:solidFill>
                  <a:srgbClr val="312682"/>
                </a:solidFill>
              </a:rPr>
              <a:t>Rybářské lístky - upozornění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8EB696-8FF3-B6A2-73FF-F493976ED72E}"/>
              </a:ext>
            </a:extLst>
          </p:cNvPr>
          <p:cNvSpPr txBox="1"/>
          <p:nvPr/>
        </p:nvSpPr>
        <p:spPr>
          <a:xfrm>
            <a:off x="491130" y="1207446"/>
            <a:ext cx="81617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Pověřené osoby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 k zajištění vykonávání zkoušek pro získání prvního rybářského lístku si </a:t>
            </a: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vytvářejí osvědčení samy (podmínky 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stanoveny v § 10a odst. 3 vyhlášky). Seznam pověřených osob na stránkách Ministerstva zemědělství </a:t>
            </a:r>
            <a:r>
              <a:rPr lang="cs-CZ" u="sng" dirty="0">
                <a:solidFill>
                  <a:srgbClr val="2F288A"/>
                </a:solidFill>
                <a:latin typeface="Raleway" pitchFamily="2" charset="-18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www.eagri.cz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.</a:t>
            </a:r>
          </a:p>
          <a:p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 </a:t>
            </a:r>
          </a:p>
          <a:p>
            <a:pPr lvl="0"/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R</a:t>
            </a:r>
            <a:r>
              <a:rPr lang="cs-CZ" b="1" dirty="0" smtClean="0">
                <a:solidFill>
                  <a:srgbClr val="2F288A"/>
                </a:solidFill>
                <a:latin typeface="Raleway" pitchFamily="2" charset="-18"/>
              </a:rPr>
              <a:t>ybářské </a:t>
            </a: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lístky </a:t>
            </a:r>
            <a:r>
              <a:rPr lang="cs-CZ" b="1" dirty="0" smtClean="0">
                <a:solidFill>
                  <a:srgbClr val="2F288A"/>
                </a:solidFill>
                <a:latin typeface="Raleway" pitchFamily="2" charset="-18"/>
              </a:rPr>
              <a:t>se </a:t>
            </a:r>
            <a:r>
              <a:rPr lang="cs-CZ" b="1" smtClean="0">
                <a:solidFill>
                  <a:srgbClr val="2F288A"/>
                </a:solidFill>
                <a:latin typeface="Raleway" pitchFamily="2" charset="-18"/>
              </a:rPr>
              <a:t>vydávají na </a:t>
            </a: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dobu 30 dní, 10 let anebo na dobu neurčitou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. </a:t>
            </a:r>
          </a:p>
          <a:p>
            <a:pPr lvl="0"/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 </a:t>
            </a:r>
          </a:p>
          <a:p>
            <a:pPr lvl="0"/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Úprava vzoru průkazu rybářského lístku. </a:t>
            </a: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Nový vzor rybářského lístku neobsahuje údaje, zda je určen pro občana ČR nebo pro cizince.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 </a:t>
            </a:r>
          </a:p>
          <a:p>
            <a:pPr lvl="0"/>
            <a:endParaRPr lang="cs-CZ" dirty="0">
              <a:solidFill>
                <a:srgbClr val="2F288A"/>
              </a:solidFill>
              <a:latin typeface="Raleway" pitchFamily="2" charset="-18"/>
            </a:endParaRPr>
          </a:p>
          <a:p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Rybářský lístek se vydává </a:t>
            </a:r>
            <a:r>
              <a:rPr lang="cs-CZ" b="1" dirty="0">
                <a:solidFill>
                  <a:srgbClr val="2F288A"/>
                </a:solidFill>
                <a:latin typeface="Raleway" pitchFamily="2" charset="-18"/>
              </a:rPr>
              <a:t>pro celé území České republiky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 dle místa, kde se žadatel zdržuje. Dříve platilo ustanovení zákona o rybářství § 13 odst. 9 </a:t>
            </a:r>
            <a:r>
              <a:rPr lang="cs-CZ" i="1" dirty="0">
                <a:solidFill>
                  <a:srgbClr val="2F288A"/>
                </a:solidFill>
                <a:latin typeface="Raleway" pitchFamily="2" charset="-18"/>
              </a:rPr>
              <a:t>„Rybářský lístek vydává občanům České republiky obecní úřad obce s pověřeným obecním úřadem, v jehož obvodu má žadatel o vydání rybářského lístku trvalý pobyt, popřípadě cizincům, kteří se zdržují v obvodu jeho působnosti“</a:t>
            </a:r>
            <a:r>
              <a:rPr lang="cs-CZ" dirty="0">
                <a:solidFill>
                  <a:srgbClr val="2F288A"/>
                </a:solidFill>
                <a:latin typeface="Raleway" pitchFamily="2" charset="-18"/>
              </a:rPr>
              <a:t>. 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8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808DC-D13B-8848-B7E7-C2D702FA0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791F39A8-E0DC-ED9B-F08D-D83BF00B834C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56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dirty="0">
                <a:solidFill>
                  <a:srgbClr val="312682"/>
                </a:solidFill>
              </a:rPr>
              <a:t>Rybářské lístky – nejčastější chyby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7CC1AB-5930-A84B-6781-7880C847B912}"/>
              </a:ext>
            </a:extLst>
          </p:cNvPr>
          <p:cNvSpPr txBox="1"/>
          <p:nvPr/>
        </p:nvSpPr>
        <p:spPr>
          <a:xfrm>
            <a:off x="853440" y="1870942"/>
            <a:ext cx="7437120" cy="139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dirty="0">
                <a:solidFill>
                  <a:srgbClr val="2F288A"/>
                </a:solidFill>
                <a:effectLst/>
                <a:latin typeface="Raleway SemiBold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nesprávné číslo pověření pověřeného subjektu u potvrzení o zkoušce na první rybářský lístek</a:t>
            </a:r>
          </a:p>
          <a:p>
            <a:pPr lvl="0" algn="just">
              <a:lnSpc>
                <a:spcPct val="107000"/>
              </a:lnSpc>
            </a:pPr>
            <a:endParaRPr lang="cs-CZ" sz="1600" dirty="0">
              <a:solidFill>
                <a:srgbClr val="2F288A"/>
              </a:solidFill>
              <a:effectLst/>
              <a:latin typeface="Raleway SemiBold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cs-CZ" sz="1600" dirty="0">
              <a:solidFill>
                <a:srgbClr val="2F288A"/>
              </a:solidFill>
              <a:effectLst/>
              <a:latin typeface="Raleway SemiBold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solidFill>
                  <a:srgbClr val="2F288A"/>
                </a:solidFill>
                <a:effectLst/>
                <a:latin typeface="Raleway SemiBold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platnost 30 dní!!! – ne od 01.01. do 01.02., ale přesně vypočítat 30 dní</a:t>
            </a:r>
          </a:p>
        </p:txBody>
      </p:sp>
    </p:spTree>
    <p:extLst>
      <p:ext uri="{BB962C8B-B14F-4D97-AF65-F5344CB8AC3E}">
        <p14:creationId xmlns:p14="http://schemas.microsoft.com/office/powerpoint/2010/main" val="25794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>
          <a:extLst>
            <a:ext uri="{FF2B5EF4-FFF2-40B4-BE49-F238E27FC236}">
              <a16:creationId xmlns:a16="http://schemas.microsoft.com/office/drawing/2014/main" id="{3972ECD3-DBC9-B88B-9837-250991613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>
            <a:extLst>
              <a:ext uri="{FF2B5EF4-FFF2-40B4-BE49-F238E27FC236}">
                <a16:creationId xmlns:a16="http://schemas.microsoft.com/office/drawing/2014/main" id="{CA635704-240C-B206-CDDC-AD0382548B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>
            <a:extLst>
              <a:ext uri="{FF2B5EF4-FFF2-40B4-BE49-F238E27FC236}">
                <a16:creationId xmlns:a16="http://schemas.microsoft.com/office/drawing/2014/main" id="{C0D9D9DC-6ACE-B283-EA63-227B8EB9A8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0800" y="1049375"/>
            <a:ext cx="7595400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Kácení </a:t>
            </a:r>
            <a:r>
              <a:rPr lang="cs-CZ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mimolesní</a:t>
            </a: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zeleně</a:t>
            </a:r>
            <a:r>
              <a:rPr lang="cs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cs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5987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35AC7801-89B1-BCE2-4CA8-ABC8ECE0C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>
            <a:extLst>
              <a:ext uri="{FF2B5EF4-FFF2-40B4-BE49-F238E27FC236}">
                <a16:creationId xmlns:a16="http://schemas.microsoft.com/office/drawing/2014/main" id="{3A073F65-73FA-A303-1F2A-DC20F85B37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Správní orgány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1ED3B258-F972-1A6F-5139-C9818EA8B5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1097280"/>
            <a:ext cx="8369004" cy="3609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endParaRPr lang="cs-CZ" sz="13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cs-CZ" sz="1300" b="1" dirty="0">
                <a:solidFill>
                  <a:srgbClr val="312682"/>
                </a:solidFill>
              </a:rPr>
              <a:t>Příslušné úřady:</a:t>
            </a:r>
          </a:p>
          <a:p>
            <a:pPr marL="285750" lvl="0" indent="-28575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sz="1300" b="1" dirty="0">
                <a:solidFill>
                  <a:srgbClr val="312682"/>
                </a:solidFill>
              </a:rPr>
              <a:t>K</a:t>
            </a:r>
            <a:r>
              <a:rPr lang="cs" sz="1300" b="1" dirty="0">
                <a:solidFill>
                  <a:srgbClr val="312682"/>
                </a:solidFill>
              </a:rPr>
              <a:t>rajské úřady</a:t>
            </a:r>
            <a:r>
              <a:rPr lang="cs" sz="1300" dirty="0">
                <a:solidFill>
                  <a:srgbClr val="312682"/>
                </a:solidFill>
              </a:rPr>
              <a:t> – JES, ZCHÚ ve správě KÚ</a:t>
            </a:r>
            <a:endParaRPr lang="cs" sz="1300" b="1" dirty="0">
              <a:solidFill>
                <a:srgbClr val="312682"/>
              </a:solidFill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sz="1300" b="1" dirty="0">
                <a:solidFill>
                  <a:srgbClr val="312682"/>
                </a:solidFill>
              </a:rPr>
              <a:t>O</a:t>
            </a:r>
            <a:r>
              <a:rPr lang="cs" sz="1300" b="1" dirty="0">
                <a:solidFill>
                  <a:srgbClr val="312682"/>
                </a:solidFill>
              </a:rPr>
              <a:t>becní úřady obcí s rozšířenou působností</a:t>
            </a:r>
            <a:r>
              <a:rPr lang="cs" sz="1300" dirty="0">
                <a:solidFill>
                  <a:srgbClr val="312682"/>
                </a:solidFill>
              </a:rPr>
              <a:t> – JES</a:t>
            </a:r>
            <a:endParaRPr lang="cs-CZ" sz="1300" b="1" dirty="0">
              <a:solidFill>
                <a:srgbClr val="312682"/>
              </a:solidFill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Tx/>
              <a:buChar char="-"/>
            </a:pPr>
            <a:r>
              <a:rPr lang="cs-CZ" sz="1300" b="1" dirty="0">
                <a:solidFill>
                  <a:srgbClr val="312682"/>
                </a:solidFill>
              </a:rPr>
              <a:t>Obecní úřady obcí</a:t>
            </a:r>
            <a:r>
              <a:rPr lang="cs-CZ" sz="1300" dirty="0">
                <a:solidFill>
                  <a:srgbClr val="312682"/>
                </a:solidFill>
              </a:rPr>
              <a:t> – vše mimo staveb (mimo JES)</a:t>
            </a:r>
            <a:r>
              <a:rPr lang="cs-CZ" sz="1300" b="1" dirty="0">
                <a:solidFill>
                  <a:srgbClr val="312682"/>
                </a:solidFill>
              </a:rPr>
              <a:t/>
            </a:r>
            <a:br>
              <a:rPr lang="cs-CZ" sz="1300" b="1" dirty="0">
                <a:solidFill>
                  <a:srgbClr val="312682"/>
                </a:solidFill>
              </a:rPr>
            </a:b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328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72F8F152-D5E8-6FCC-CA45-CDF13C472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>
            <a:extLst>
              <a:ext uri="{FF2B5EF4-FFF2-40B4-BE49-F238E27FC236}">
                <a16:creationId xmlns:a16="http://schemas.microsoft.com/office/drawing/2014/main" id="{1D8E2AD0-7E9E-575C-09AC-3EF89F9935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Povolení kácení</a:t>
            </a: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48B53DE4-841D-3479-56EF-197B369634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1097280"/>
            <a:ext cx="8369004" cy="3609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1300" dirty="0">
                <a:solidFill>
                  <a:srgbClr val="2F288A"/>
                </a:solidFill>
              </a:rPr>
              <a:t>zákon č. 114/1992 Sb., o ochraně přírody a krajiny (ZOPK)</a:t>
            </a:r>
          </a:p>
          <a:p>
            <a:pPr lvl="0"/>
            <a:r>
              <a:rPr lang="cs-CZ" sz="1300" dirty="0">
                <a:solidFill>
                  <a:srgbClr val="2F288A"/>
                </a:solidFill>
              </a:rPr>
              <a:t>vyhláška č. 189/2013 Sb., ochraně dřevin a povolování jejich kácení </a:t>
            </a:r>
          </a:p>
          <a:p>
            <a:pPr marL="0" lvl="0" indent="0" algn="ctr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None/>
            </a:pPr>
            <a:endParaRPr lang="cs-CZ" sz="1300" b="1" dirty="0">
              <a:solidFill>
                <a:srgbClr val="312682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None/>
            </a:pPr>
            <a:r>
              <a:rPr lang="cs-CZ" sz="2000" b="1" dirty="0">
                <a:solidFill>
                  <a:srgbClr val="312682"/>
                </a:solidFill>
              </a:rPr>
              <a:t>Dřeviny jsou chráněny před poškozováním a ničením. Kácení pouze ze závažných důvodů!</a:t>
            </a:r>
          </a:p>
          <a:p>
            <a:pPr marL="0" lvl="0" indent="0" algn="ctr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None/>
            </a:pPr>
            <a:endParaRPr lang="cs" sz="2000" b="1" dirty="0">
              <a:solidFill>
                <a:srgbClr val="312682"/>
              </a:solidFill>
            </a:endParaRP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2F288A"/>
                </a:solidFill>
                <a:cs typeface="Times New Roman" panose="02020603050405020304" pitchFamily="18" charset="0"/>
              </a:rPr>
              <a:t>povolení ke kácení </a:t>
            </a:r>
          </a:p>
          <a:p>
            <a:pPr marL="0" indent="0" algn="just">
              <a:buNone/>
            </a:pPr>
            <a:r>
              <a:rPr lang="cs-CZ" sz="1400" b="1" dirty="0">
                <a:solidFill>
                  <a:srgbClr val="2F288A"/>
                </a:solidFill>
                <a:cs typeface="Times New Roman" panose="02020603050405020304" pitchFamily="18" charset="0"/>
              </a:rPr>
              <a:t>	- rozhodnutí (samostatně,</a:t>
            </a:r>
            <a:r>
              <a:rPr lang="cs-CZ" sz="1400" b="1" dirty="0"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2F288A"/>
                </a:solidFill>
                <a:cs typeface="Times New Roman" panose="02020603050405020304" pitchFamily="18" charset="0"/>
              </a:rPr>
              <a:t>společné rozhodnutí)</a:t>
            </a:r>
          </a:p>
          <a:p>
            <a:pPr marL="0" indent="0" algn="just">
              <a:buNone/>
            </a:pPr>
            <a:r>
              <a:rPr lang="cs-CZ" sz="1400" b="1" dirty="0">
                <a:solidFill>
                  <a:srgbClr val="2F288A"/>
                </a:solidFill>
                <a:cs typeface="Times New Roman" panose="02020603050405020304" pitchFamily="18" charset="0"/>
              </a:rPr>
              <a:t>	- závazné stanovisko (v rámci JES)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sz="1400" b="1" dirty="0">
                <a:solidFill>
                  <a:srgbClr val="2F288A"/>
                </a:solidFill>
                <a:cs typeface="Times New Roman" panose="02020603050405020304" pitchFamily="18" charset="0"/>
              </a:rPr>
              <a:t>	- estetický a funkční význam dřevin</a:t>
            </a:r>
          </a:p>
          <a:p>
            <a:pPr marL="0" indent="0" algn="just">
              <a:buNone/>
            </a:pPr>
            <a:r>
              <a:rPr lang="cs-CZ" sz="1400" b="1" dirty="0">
                <a:solidFill>
                  <a:srgbClr val="2F288A"/>
                </a:solidFill>
                <a:cs typeface="Times New Roman" panose="02020603050405020304" pitchFamily="18" charset="0"/>
              </a:rPr>
              <a:t>	- závažnost důvodu pro pokácení</a:t>
            </a:r>
          </a:p>
        </p:txBody>
      </p:sp>
    </p:spTree>
    <p:extLst>
      <p:ext uri="{BB962C8B-B14F-4D97-AF65-F5344CB8AC3E}">
        <p14:creationId xmlns:p14="http://schemas.microsoft.com/office/powerpoint/2010/main" val="22593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8274cc-efb7-4792-8994-1300bcf9bf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91C2E51F76364BBF5D95E290AA5F49" ma:contentTypeVersion="16" ma:contentTypeDescription="Vytvoří nový dokument" ma:contentTypeScope="" ma:versionID="69e61c6f984ead26a52f0371c59fbcaa">
  <xsd:schema xmlns:xsd="http://www.w3.org/2001/XMLSchema" xmlns:xs="http://www.w3.org/2001/XMLSchema" xmlns:p="http://schemas.microsoft.com/office/2006/metadata/properties" xmlns:ns3="ce6a04b7-12a5-45cb-a484-061864a8ba8b" xmlns:ns4="248274cc-efb7-4792-8994-1300bcf9bf56" targetNamespace="http://schemas.microsoft.com/office/2006/metadata/properties" ma:root="true" ma:fieldsID="a123de358747a7740d71398a488354d2" ns3:_="" ns4:_="">
    <xsd:import namespace="ce6a04b7-12a5-45cb-a484-061864a8ba8b"/>
    <xsd:import namespace="248274cc-efb7-4792-8994-1300bcf9bf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a04b7-12a5-45cb-a484-061864a8ba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274cc-efb7-4792-8994-1300bcf9b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DFB10-8C7A-40EA-A15E-4D44819972CC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248274cc-efb7-4792-8994-1300bcf9bf56"/>
    <ds:schemaRef ds:uri="http://schemas.openxmlformats.org/package/2006/metadata/core-properties"/>
    <ds:schemaRef ds:uri="ce6a04b7-12a5-45cb-a484-061864a8ba8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945359-9722-4F5E-BCEC-11BAD50C0C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1BEC9-75C9-4C19-980E-52F07C5BB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6a04b7-12a5-45cb-a484-061864a8ba8b"/>
    <ds:schemaRef ds:uri="248274cc-efb7-4792-8994-1300bcf9b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1424</Words>
  <Application>Microsoft Office PowerPoint</Application>
  <PresentationFormat>Předvádění na obrazovce (16:9)</PresentationFormat>
  <Paragraphs>164</Paragraphs>
  <Slides>23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Raleway Medium</vt:lpstr>
      <vt:lpstr>Raleway</vt:lpstr>
      <vt:lpstr>Times New Roman</vt:lpstr>
      <vt:lpstr>Raleway SemiBold</vt:lpstr>
      <vt:lpstr>Arial</vt:lpstr>
      <vt:lpstr>Calibri</vt:lpstr>
      <vt:lpstr>Simple Light</vt:lpstr>
      <vt:lpstr>Prezentace</vt:lpstr>
      <vt:lpstr>Státní správa rybářství </vt:lpstr>
      <vt:lpstr>Rybářské lístky</vt:lpstr>
      <vt:lpstr>Prezentace aplikace PowerPoint</vt:lpstr>
      <vt:lpstr>Prezentace aplikace PowerPoint</vt:lpstr>
      <vt:lpstr>Prezentace aplikace PowerPoint</vt:lpstr>
      <vt:lpstr>Kácení mimolesní zeleně </vt:lpstr>
      <vt:lpstr>Správní orgány</vt:lpstr>
      <vt:lpstr>Povolení kácení</vt:lpstr>
      <vt:lpstr>Povolení ke kácení nevyžaduje</vt:lpstr>
      <vt:lpstr>Výjimky z povolovacího režimu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Odpady - systém svozu SKO </vt:lpstr>
      <vt:lpstr>Možnosti nastavení systému svozu</vt:lpstr>
      <vt:lpstr>Sběrná místa, hnízda, popelnice</vt:lpstr>
      <vt:lpstr>Door-to-door, dům od domu</vt:lpstr>
      <vt:lpstr>Prezentace aplikace PowerPoint</vt:lpstr>
      <vt:lpstr>Děkujeme za pozornost Odbor životního prostředí a zemědělství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Milská Gabriela</dc:creator>
  <cp:lastModifiedBy>Tovth Daniel</cp:lastModifiedBy>
  <cp:revision>60</cp:revision>
  <cp:lastPrinted>2026-02-02T10:04:25Z</cp:lastPrinted>
  <dcterms:modified xsi:type="dcterms:W3CDTF">2026-02-04T07:07:29Z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0x0101003991C2E51F76364BBF5D95E290AA5F49</vt:lpwstr>
  </property>
</Properties>
</file>