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4"/>
  </p:notesMasterIdLst>
  <p:sldIdLst>
    <p:sldId id="256" r:id="rId5"/>
    <p:sldId id="267" r:id="rId6"/>
    <p:sldId id="328" r:id="rId7"/>
    <p:sldId id="264" r:id="rId8"/>
    <p:sldId id="329" r:id="rId9"/>
    <p:sldId id="331" r:id="rId10"/>
    <p:sldId id="349" r:id="rId11"/>
    <p:sldId id="345" r:id="rId12"/>
    <p:sldId id="333" r:id="rId13"/>
    <p:sldId id="327" r:id="rId14"/>
    <p:sldId id="346" r:id="rId15"/>
    <p:sldId id="347" r:id="rId16"/>
    <p:sldId id="348" r:id="rId17"/>
    <p:sldId id="330" r:id="rId18"/>
    <p:sldId id="335" r:id="rId19"/>
    <p:sldId id="336" r:id="rId20"/>
    <p:sldId id="338" r:id="rId21"/>
    <p:sldId id="339" r:id="rId22"/>
    <p:sldId id="344" r:id="rId23"/>
  </p:sldIdLst>
  <p:sldSz cx="9144000" cy="5143500" type="screen16x9"/>
  <p:notesSz cx="6858000" cy="9144000"/>
  <p:embeddedFontLst>
    <p:embeddedFont>
      <p:font typeface="Raleway" pitchFamily="2" charset="0"/>
      <p:regular r:id="rId25"/>
      <p:bold r:id="rId26"/>
      <p:italic r:id="rId27"/>
      <p:boldItalic r:id="rId28"/>
    </p:embeddedFont>
    <p:embeddedFont>
      <p:font typeface="Raleway Medium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70">
          <p15:clr>
            <a:srgbClr val="747775"/>
          </p15:clr>
        </p15:guide>
        <p15:guide id="2" orient="horz" pos="3005">
          <p15:clr>
            <a:srgbClr val="747775"/>
          </p15:clr>
        </p15:guide>
        <p15:guide id="3" pos="1907">
          <p15:clr>
            <a:srgbClr val="747775"/>
          </p15:clr>
        </p15:guide>
        <p15:guide id="4" orient="horz" pos="328">
          <p15:clr>
            <a:srgbClr val="747775"/>
          </p15:clr>
        </p15:guide>
        <p15:guide id="5" pos="196">
          <p15:clr>
            <a:srgbClr val="747775"/>
          </p15:clr>
        </p15:guide>
        <p15:guide id="6" orient="horz" pos="2857">
          <p15:clr>
            <a:srgbClr val="747775"/>
          </p15:clr>
        </p15:guide>
        <p15:guide id="7" orient="horz" pos="1114">
          <p15:clr>
            <a:srgbClr val="747775"/>
          </p15:clr>
        </p15:guide>
        <p15:guide id="8" pos="673">
          <p15:clr>
            <a:srgbClr val="747775"/>
          </p15:clr>
        </p15:guide>
        <p15:guide id="9" orient="horz" pos="221">
          <p15:clr>
            <a:srgbClr val="747775"/>
          </p15:clr>
        </p15:guide>
        <p15:guide id="10" orient="horz" pos="808">
          <p15:clr>
            <a:srgbClr val="747775"/>
          </p15:clr>
        </p15:guide>
        <p15:guide id="1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yáš Smutn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F84D0-3D33-546E-5968-9E4F4C0B3BE1}" v="22" dt="2026-02-02T08:03:20.257"/>
  </p1510:revLst>
</p1510:revInfo>
</file>

<file path=ppt/tableStyles.xml><?xml version="1.0" encoding="utf-8"?>
<a:tblStyleLst xmlns:a="http://schemas.openxmlformats.org/drawingml/2006/main" def="{5748F181-0B6F-419D-A6B6-3B0B769AA930}">
  <a:tblStyle styleId="{5748F181-0B6F-419D-A6B6-3B0B769AA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970"/>
        <p:guide orient="horz" pos="3005"/>
        <p:guide pos="1907"/>
        <p:guide orient="horz" pos="328"/>
        <p:guide pos="196"/>
        <p:guide orient="horz" pos="2857"/>
        <p:guide orient="horz" pos="1114"/>
        <p:guide pos="673"/>
        <p:guide orient="horz" pos="221"/>
        <p:guide orient="horz" pos="80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vth Daniel" userId="S::daniel.tovth@kr-karlovarsky.cz::283b20ed-2b25-450b-9b9b-32593b0c39e1" providerId="AD" clId="Web-{0BEF84D0-3D33-546E-5968-9E4F4C0B3BE1}"/>
    <pc:docChg chg="modSld">
      <pc:chgData name="Tovth Daniel" userId="S::daniel.tovth@kr-karlovarsky.cz::283b20ed-2b25-450b-9b9b-32593b0c39e1" providerId="AD" clId="Web-{0BEF84D0-3D33-546E-5968-9E4F4C0B3BE1}" dt="2026-02-02T08:03:20.257" v="20" actId="1076"/>
      <pc:docMkLst>
        <pc:docMk/>
      </pc:docMkLst>
      <pc:sldChg chg="addSp delSp modSp">
        <pc:chgData name="Tovth Daniel" userId="S::daniel.tovth@kr-karlovarsky.cz::283b20ed-2b25-450b-9b9b-32593b0c39e1" providerId="AD" clId="Web-{0BEF84D0-3D33-546E-5968-9E4F4C0B3BE1}" dt="2026-02-02T08:03:20.257" v="20" actId="1076"/>
        <pc:sldMkLst>
          <pc:docMk/>
          <pc:sldMk cId="0" sldId="256"/>
        </pc:sldMkLst>
        <pc:spChg chg="mod">
          <ac:chgData name="Tovth Daniel" userId="S::daniel.tovth@kr-karlovarsky.cz::283b20ed-2b25-450b-9b9b-32593b0c39e1" providerId="AD" clId="Web-{0BEF84D0-3D33-546E-5968-9E4F4C0B3BE1}" dt="2026-02-02T08:02:53.536" v="18" actId="14100"/>
          <ac:spMkLst>
            <pc:docMk/>
            <pc:sldMk cId="0" sldId="256"/>
            <ac:spMk id="84" creationId="{00000000-0000-0000-0000-000000000000}"/>
          </ac:spMkLst>
        </pc:spChg>
        <pc:picChg chg="add mod">
          <ac:chgData name="Tovth Daniel" userId="S::daniel.tovth@kr-karlovarsky.cz::283b20ed-2b25-450b-9b9b-32593b0c39e1" providerId="AD" clId="Web-{0BEF84D0-3D33-546E-5968-9E4F4C0B3BE1}" dt="2026-02-02T08:03:20.257" v="20" actId="1076"/>
          <ac:picMkLst>
            <pc:docMk/>
            <pc:sldMk cId="0" sldId="256"/>
            <ac:picMk id="2" creationId="{4C7EB43C-E90B-80BF-3E17-CA73D1342717}"/>
          </ac:picMkLst>
        </pc:picChg>
        <pc:picChg chg="del">
          <ac:chgData name="Tovth Daniel" userId="S::daniel.tovth@kr-karlovarsky.cz::283b20ed-2b25-450b-9b9b-32593b0c39e1" providerId="AD" clId="Web-{0BEF84D0-3D33-546E-5968-9E4F4C0B3BE1}" dt="2026-02-02T08:02:35.566" v="10"/>
          <ac:picMkLst>
            <pc:docMk/>
            <pc:sldMk cId="0" sldId="256"/>
            <ac:picMk id="5" creationId="{2B6096E2-C43F-10B1-DCF6-FD9753C1FE02}"/>
          </ac:picMkLst>
        </pc:picChg>
      </pc:sldChg>
      <pc:sldChg chg="modSp">
        <pc:chgData name="Tovth Daniel" userId="S::daniel.tovth@kr-karlovarsky.cz::283b20ed-2b25-450b-9b9b-32593b0c39e1" providerId="AD" clId="Web-{0BEF84D0-3D33-546E-5968-9E4F4C0B3BE1}" dt="2026-02-02T08:02:28.488" v="9" actId="14100"/>
        <pc:sldMkLst>
          <pc:docMk/>
          <pc:sldMk cId="2209279068" sldId="344"/>
        </pc:sldMkLst>
        <pc:spChg chg="mod">
          <ac:chgData name="Tovth Daniel" userId="S::daniel.tovth@kr-karlovarsky.cz::283b20ed-2b25-450b-9b9b-32593b0c39e1" providerId="AD" clId="Web-{0BEF84D0-3D33-546E-5968-9E4F4C0B3BE1}" dt="2026-02-02T08:02:28.488" v="9" actId="14100"/>
          <ac:spMkLst>
            <pc:docMk/>
            <pc:sldMk cId="2209279068" sldId="344"/>
            <ac:spMk id="3" creationId="{7B2A3958-3DD7-42A0-995C-D62073ECCD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742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328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6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3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864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998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9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869758c50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869758c50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25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50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">
  <p:cSld name="BLANK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">
  <p:cSld name="BLANK_2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 1">
  <p:cSld name="BLANK_2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1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-karlovarsky.cz/krajsky-urad/telefonni-seznam?odbor=1358&amp;jmeno=&amp;funkce=&amp;kancelar=" TargetMode="External"/><Relationship Id="rId3" Type="http://schemas.openxmlformats.org/officeDocument/2006/relationships/hyperlink" Target="https://portal-vz.cz/" TargetMode="External"/><Relationship Id="rId7" Type="http://schemas.openxmlformats.org/officeDocument/2006/relationships/hyperlink" Target="https://uohs.gov.cz/cs/verejne-zakazky/metodicka-cinnost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ortal-vz.cz/info-forum-vzdelavani/aktuality/vzorova_smernice_obce_vzmr/" TargetMode="External"/><Relationship Id="rId5" Type="http://schemas.openxmlformats.org/officeDocument/2006/relationships/hyperlink" Target="https://www.sovz.cz/" TargetMode="External"/><Relationship Id="rId4" Type="http://schemas.openxmlformats.org/officeDocument/2006/relationships/hyperlink" Target="https://portal-vz.cz/info-forum-vzdelavan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4513408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 algn="l"/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Veřejné zakázky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960800" y="3272275"/>
            <a:ext cx="4571026" cy="1202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Monika Drobilová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oddělení veřejných zakázek Krajského úřadu Karlovarského kraje</a:t>
            </a:r>
            <a:endParaRPr sz="2200" dirty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1674800" y="3269021"/>
            <a:ext cx="6167400" cy="400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 descr="Obsah obrázku Písmo, kruh, text, Grafika&#10;&#10;Obsah generovaný pomocí AI může být nesprávný.">
            <a:extLst>
              <a:ext uri="{FF2B5EF4-FFF2-40B4-BE49-F238E27FC236}">
                <a16:creationId xmlns:a16="http://schemas.microsoft.com/office/drawing/2014/main" id="{4C7EB43C-E90B-80BF-3E17-CA73D1342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19" y="0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b="1" dirty="0">
                <a:solidFill>
                  <a:srgbClr val="312682"/>
                </a:solidFill>
              </a:rPr>
              <a:t>Chyby při přípravě zadávacího řízení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3363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při stanovení druhu veřejné zakázky (§ 14 a 15 ZZVZ)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spočívající v nejasnosti zadávacích podmínek – vliv na průběh řízení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při stanovení kvalifikačních požadavků (přehnaně tvrdé kvalifikační požadavky – obraty, referenční zakázky, technické podmínky „ušité“ na jednoho dodavatele, požadavky bez vazby na předmět plnění apod.)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při stanovení lhůty pro podání nabídek (počítání lhůty u podlimitních a nadlimitních zakázek, </a:t>
            </a: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přiměřenost lhůt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)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při stanovení předpokládané hodnoty: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Zákon říká, že pokud spolu plnění </a:t>
            </a: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věcně, časově a místně souvisí (zakázky rozdělené na části § 18 ZZVZ)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a nebo </a:t>
            </a: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je obvykle nakupujeme společně (zakázky pravidelné povahy § 19 ZZVZ)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, musíme je sečíst. Chyba nastane, když zadavatel rozdělí zakázku na více menších, aby se dostal pod limity.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12336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b="1" dirty="0">
                <a:solidFill>
                  <a:srgbClr val="312682"/>
                </a:solidFill>
              </a:rPr>
              <a:t>Veřejná zakázka dělená na části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2429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Veřejná zakázka dělená na části: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jeden funkční celek - soubor plnění, která ve své komplexitě slouží jednomu účelu a odpovídají skutečnému záměru zadavatele. Tento celek může být tvořen plněními, která jsou vzájemně provázaná a jejichž realizace je nezbytná pro dosažení zamýšleného účelu zadavatele. Funkční celek může být tvořen i plněními, která nejsou na první pohled věcně nebo místně propojená, ale společně naplňují zadavatelův záměr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zadávání v časové souvislosti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může být zadávána v jednom nebo více zadávacích řízeních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může být zadávána samostatně nebo ve spolupráci s jiným zadavatelem nebo jinou osobou</a:t>
            </a:r>
          </a:p>
        </p:txBody>
      </p:sp>
    </p:spTree>
    <p:extLst>
      <p:ext uri="{BB962C8B-B14F-4D97-AF65-F5344CB8AC3E}">
        <p14:creationId xmlns:p14="http://schemas.microsoft.com/office/powerpoint/2010/main" val="236544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b="1" dirty="0">
                <a:solidFill>
                  <a:srgbClr val="312682"/>
                </a:solidFill>
              </a:rPr>
              <a:t>Veřejná zakázka pravidelné povahy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24294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Veřejná zakázka dělená na části: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pravidelně pořizované dodávky nebo služby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trvající dodávky  nebo služby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pokud nejde o: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opakované dodávky a služby, které se pořizují dle aktuálních potřeb; nejde o nahodilé dodávky a služby, pokud souvisí s hlavní činností zadavatele (nákup léků pro nemocnici, nákup potravin pro jídelnu)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a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jednotková cena je v průběhu roku (nebo doby na kterou je uzavřena smlouva) proměnlivá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a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nedosahuje hodnotu pro nadlimitní VZ</a:t>
            </a:r>
          </a:p>
        </p:txBody>
      </p:sp>
    </p:spTree>
    <p:extLst>
      <p:ext uri="{BB962C8B-B14F-4D97-AF65-F5344CB8AC3E}">
        <p14:creationId xmlns:p14="http://schemas.microsoft.com/office/powerpoint/2010/main" val="375967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b="1" dirty="0">
                <a:solidFill>
                  <a:srgbClr val="312682"/>
                </a:solidFill>
              </a:rPr>
              <a:t>Předpokládaná hodnota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2429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Zakázka dělená na části</a:t>
            </a:r>
          </a:p>
          <a:p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r>
              <a:rPr lang="cs-CZ" sz="1300" dirty="0">
                <a:solidFill>
                  <a:srgbClr val="312682"/>
                </a:solidFill>
                <a:latin typeface="Raleway"/>
                <a:sym typeface="Raleway"/>
              </a:rPr>
              <a:t>- součet předpokládaných hodnot všech částí VZ</a:t>
            </a:r>
          </a:p>
          <a:p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Zakázka pravidelné povahy</a:t>
            </a:r>
          </a:p>
          <a:p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"/>
                <a:sym typeface="Raleway"/>
              </a:rPr>
              <a:t>skutečná cena uhrazená za předcházejících 12 měsíců upravená o očekávané změny v množství nebo cenách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"/>
                <a:sym typeface="Raleway"/>
              </a:rPr>
              <a:t>součet předpokládaných hodnot jednotlivých dodávek či služeb plánovaných zadat v následujících 12 měsících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"/>
                <a:sym typeface="Raleway"/>
              </a:rPr>
              <a:t>pokud je smlouva uzavírána na delší dobu než 12 měsíců, upraví se předpokládaná hodnota dle této doby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4151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TEST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148006"/>
            <a:ext cx="787585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Otázka 1</a:t>
            </a:r>
          </a:p>
          <a:p>
            <a:pPr algn="just"/>
            <a:r>
              <a:rPr lang="cs-CZ" sz="1300" b="1" dirty="0">
                <a:solidFill>
                  <a:srgbClr val="312682"/>
                </a:solidFill>
                <a:latin typeface="Raleway"/>
              </a:rPr>
              <a:t>Odbor vnitřních věcí během roku několikrát nakoupí menší množství papírů, tonery a kancelářské materiály. Dále pak i odbor kultury nakoupí nějaké kancelářské materiály a papír. Každý nákup stojí pod 100 tis. Kč. Jedná se o: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A/ nahodilý nákup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B/ zakázku pravidelné povahy 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C/ zakázku rozdělenou na části ?</a:t>
            </a:r>
          </a:p>
          <a:p>
            <a:endParaRPr lang="cs-CZ" sz="1300" b="1" dirty="0">
              <a:solidFill>
                <a:srgbClr val="312682"/>
              </a:solidFill>
              <a:latin typeface="Raleway"/>
            </a:endParaRPr>
          </a:p>
          <a:p>
            <a:endParaRPr lang="cs-CZ" sz="1300" b="1" dirty="0">
              <a:solidFill>
                <a:srgbClr val="312682"/>
              </a:solidFill>
              <a:latin typeface="Raleway"/>
            </a:endParaRP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Otázka 2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Městský úřad v Nejdku musí nečekaně opravit dvě různé poruchy – jednou kanalizaci u budovy, podruhé elektřinu na vzdáleném pozemku. 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A/ nahodilý nákup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B/ zakázku pravidelné povahy 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C/ zakázku rozdělenou na části ?</a:t>
            </a:r>
          </a:p>
          <a:p>
            <a:endParaRPr lang="cs-CZ" sz="1300" b="1" dirty="0">
              <a:solidFill>
                <a:srgbClr val="312682"/>
              </a:solidFill>
              <a:latin typeface="Raleway"/>
            </a:endParaRPr>
          </a:p>
          <a:p>
            <a:endParaRPr lang="cs-CZ" sz="1300" b="1" dirty="0">
              <a:solidFill>
                <a:srgbClr val="312682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2977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VÝSLEDEK TESTU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4" y="1148006"/>
            <a:ext cx="84164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Otázka 1</a:t>
            </a:r>
          </a:p>
          <a:p>
            <a:pPr algn="just"/>
            <a:r>
              <a:rPr lang="cs-CZ" sz="1300" b="1" dirty="0">
                <a:solidFill>
                  <a:srgbClr val="312682"/>
                </a:solidFill>
                <a:latin typeface="Raleway"/>
              </a:rPr>
              <a:t>Odbor vnitřních věcí během roku několikrát nakoupí menší množství papírů, tonery a kancelářské materiály. Dále pak i odbor kultury nakoupí nějaké kancelářské materiály a papír. Každý nákup stojí pod 100 tis. Kč. Jedná se o: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A/ nahodilý nákup</a:t>
            </a:r>
          </a:p>
          <a:p>
            <a:r>
              <a:rPr lang="cs-CZ" sz="1300" b="1" dirty="0">
                <a:solidFill>
                  <a:srgbClr val="FF0000"/>
                </a:solidFill>
                <a:latin typeface="Raleway"/>
              </a:rPr>
              <a:t>B/ zakázku pravidelné povahy 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C/ zakázku rozdělenou na části ?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Nejde o nahodilé nákupy. Je to typická, předvídatelná spotřeba. PH se měla sečíst (např. 5 × 80 000 Kč = 400 000 Kč), a to za oba odbory. To může znamenat povinnost soutěžit v jiném režimu.</a:t>
            </a:r>
          </a:p>
          <a:p>
            <a:endParaRPr lang="cs-CZ" sz="1300" b="1" dirty="0">
              <a:solidFill>
                <a:srgbClr val="312682"/>
              </a:solidFill>
              <a:latin typeface="Raleway"/>
            </a:endParaRP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Otázka 2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Městský úřad v Nejdku musí nečekaně opravit dvě různé poruchy – jednou kanalizaci u budovy, podruhé elektřinu na vzdáleném pozemku. </a:t>
            </a:r>
          </a:p>
          <a:p>
            <a:r>
              <a:rPr lang="cs-CZ" sz="1300" b="1" dirty="0">
                <a:solidFill>
                  <a:srgbClr val="FF0000"/>
                </a:solidFill>
                <a:latin typeface="Raleway"/>
              </a:rPr>
              <a:t>A/ nahodilý nákup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B/ zakázku pravidelné povahy 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C/ zakázku rozdělenou na části ?</a:t>
            </a:r>
          </a:p>
          <a:p>
            <a:r>
              <a:rPr lang="cs-CZ" sz="1300" b="1" dirty="0">
                <a:solidFill>
                  <a:srgbClr val="312682"/>
                </a:solidFill>
                <a:latin typeface="Raleway"/>
              </a:rPr>
              <a:t>Tyto situace spolu věcně ani časově nesouvisí, jsou nepředvídatelné → lze brát jako nahodilé nákupy a nesčítat.</a:t>
            </a:r>
          </a:p>
        </p:txBody>
      </p:sp>
    </p:spTree>
    <p:extLst>
      <p:ext uri="{BB962C8B-B14F-4D97-AF65-F5344CB8AC3E}">
        <p14:creationId xmlns:p14="http://schemas.microsoft.com/office/powerpoint/2010/main" val="59820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b="1" dirty="0">
                <a:solidFill>
                  <a:srgbClr val="312682"/>
                </a:solidFill>
              </a:rPr>
              <a:t>Chyby v průběhu zadávacího řízení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24294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ve specifikaci předmětu plnění (např. stanovení technických požadavků)</a:t>
            </a:r>
          </a:p>
          <a:p>
            <a:pPr algn="just">
              <a:spcAft>
                <a:spcPts val="600"/>
              </a:spcAft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při stanovení kvalifikačních požadavků:</a:t>
            </a:r>
          </a:p>
          <a:p>
            <a:pPr algn="just">
              <a:spcAft>
                <a:spcPts val="600"/>
              </a:spcAft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	- Formální požadavky při stanovení kvalifikačních předpokladů</a:t>
            </a:r>
          </a:p>
          <a:p>
            <a:pPr algn="just">
              <a:spcAft>
                <a:spcPts val="600"/>
              </a:spcAft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	- </a:t>
            </a: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Chyby v rámci posouzení splnění kvalifikace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(např. v případě referenčních zakázek)</a:t>
            </a:r>
          </a:p>
          <a:p>
            <a:pPr algn="just">
              <a:spcAft>
                <a:spcPts val="600"/>
              </a:spcAft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Nevhodná nebo netransparentní hodnotící kritéria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 (subjektivní nebo neurčité)</a:t>
            </a:r>
          </a:p>
          <a:p>
            <a:pPr algn="just">
              <a:spcAft>
                <a:spcPts val="600"/>
              </a:spcAft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Chyby při vyloučení účastníka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, případně při nevyloučení účastníka, včetně doplňování údajů dle § 46 ZZVZ (vyloučení bez řádného odůvodnění, neumožnění doplnění nebo objasnění dokumentů v zákonném rámci).</a:t>
            </a:r>
          </a:p>
          <a:p>
            <a:pPr algn="just">
              <a:spcAft>
                <a:spcPts val="600"/>
              </a:spcAft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Posouzení mimořádně nízké nabídkové ceny</a:t>
            </a:r>
          </a:p>
          <a:p>
            <a:pPr algn="just">
              <a:spcAft>
                <a:spcPts val="600"/>
              </a:spcAft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Chyby při objasňování a doplňování nabídek (§ 98 ZZVZ </a:t>
            </a: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přiměřenost lhůt a rovný přístup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276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b="1" dirty="0">
                <a:solidFill>
                  <a:srgbClr val="312682"/>
                </a:solidFill>
              </a:rPr>
              <a:t>Chyby po průběhu zadávacího řízení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242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Chyby při uzavření smlouvy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(smlouva neodpovídá návrhu smlouvy v zadávací dokumentaci, neoprávněné doplňování smlouvy, které mění rovnováhu práv a povinností, podpis smlouvy dříve než je možné)</a:t>
            </a:r>
          </a:p>
          <a:p>
            <a:pPr algn="just">
              <a:spcAft>
                <a:spcPts val="600"/>
              </a:spcAft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Chyby po uzavření smlouvy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(nezveřejnění smlouvy v Registru smluv nebo na profilu zadavatele, u nadlimitních zakázek pak nezveřejnění výsledku řízení podle § 212 ZZVZ nebo písemné zprávy, doplnění skutečně uhrazené ceny)</a:t>
            </a:r>
          </a:p>
          <a:p>
            <a:pPr algn="just">
              <a:spcAft>
                <a:spcPts val="600"/>
              </a:spcAft>
            </a:pPr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Chyby při umožnění podstatné změny závazku (§ 222 ZZVZ)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Změna základních podmínek smlouvy → tzv. podstatná změna. </a:t>
            </a:r>
          </a:p>
        </p:txBody>
      </p:sp>
    </p:spTree>
    <p:extLst>
      <p:ext uri="{BB962C8B-B14F-4D97-AF65-F5344CB8AC3E}">
        <p14:creationId xmlns:p14="http://schemas.microsoft.com/office/powerpoint/2010/main" val="190596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Doporučení pro minimalizaci chyb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2429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Důkladná příprava a plánování zakázky + spolupráce s odborným zázemím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(technici, uživatelé, provoz)</a:t>
            </a:r>
          </a:p>
          <a:p>
            <a:pPr algn="just">
              <a:spcAft>
                <a:spcPts val="600"/>
              </a:spcAft>
            </a:pPr>
            <a:endParaRPr lang="cs-CZ" sz="1300" b="1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Transparentní a přiměřené podmínky + kvalitní a konzistentní dokumentace</a:t>
            </a:r>
          </a:p>
          <a:p>
            <a:pPr algn="just">
              <a:spcAft>
                <a:spcPts val="600"/>
              </a:spcAft>
            </a:pPr>
            <a:endParaRPr lang="cs-CZ" sz="1300" b="1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Dodržování zákonných postupů a lhůt</a:t>
            </a:r>
          </a:p>
          <a:p>
            <a:pPr algn="just">
              <a:spcAft>
                <a:spcPts val="600"/>
              </a:spcAft>
            </a:pPr>
            <a:endParaRPr lang="cs-CZ" sz="1300" b="1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Odborné vzdělávání pracovníků odpovědných za zadávání zakázek</a:t>
            </a:r>
          </a:p>
          <a:p>
            <a:pPr algn="just">
              <a:spcAft>
                <a:spcPts val="600"/>
              </a:spcAft>
            </a:pPr>
            <a:endParaRPr lang="cs-CZ" sz="1300" b="1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Po ukončení zakázky provádět záznam zkušeností a případných problémů + získávat zpětnou vazbu</a:t>
            </a:r>
          </a:p>
          <a:p>
            <a:pPr algn="just">
              <a:spcAft>
                <a:spcPts val="600"/>
              </a:spcAft>
            </a:pPr>
            <a:endParaRPr lang="cs-CZ" sz="1300" b="1" dirty="0">
              <a:solidFill>
                <a:srgbClr val="312682"/>
              </a:solidFill>
              <a:latin typeface="Raleway Medium"/>
              <a:sym typeface="Raleway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"/>
              </a:rPr>
              <a:t>Neřešit jen právní stránku a postup, ale zaměřit se i na to jaký chcete mít výsledek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"/>
              </a:rPr>
              <a:t>(kvalitu, nejnižší cenu, obojí)</a:t>
            </a:r>
          </a:p>
        </p:txBody>
      </p:sp>
    </p:spTree>
    <p:extLst>
      <p:ext uri="{BB962C8B-B14F-4D97-AF65-F5344CB8AC3E}">
        <p14:creationId xmlns:p14="http://schemas.microsoft.com/office/powerpoint/2010/main" val="120537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960800" y="1049374"/>
            <a:ext cx="7595400" cy="114652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 algn="l"/>
            <a:b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Děkuji vám za pozornost</a:t>
            </a:r>
            <a:b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B2A3958-3DD7-42A0-995C-D62073ECCD14}"/>
              </a:ext>
            </a:extLst>
          </p:cNvPr>
          <p:cNvSpPr/>
          <p:nvPr/>
        </p:nvSpPr>
        <p:spPr>
          <a:xfrm>
            <a:off x="960800" y="3724794"/>
            <a:ext cx="4572000" cy="95410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lvl="0"/>
            <a:r>
              <a:rPr lang="cs-CZ" sz="2800" b="1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Monika Drobilová</a:t>
            </a:r>
          </a:p>
          <a:p>
            <a:pPr lvl="0"/>
            <a:r>
              <a:rPr lang="cs-CZ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Tel. 354 222 607, 607 052 300</a:t>
            </a:r>
          </a:p>
          <a:p>
            <a:pPr lvl="0"/>
            <a:r>
              <a:rPr lang="cs-CZ" dirty="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E-mail: monika.drobilova@kr-karlovarsky.cz</a:t>
            </a:r>
          </a:p>
        </p:txBody>
      </p:sp>
    </p:spTree>
    <p:extLst>
      <p:ext uri="{BB962C8B-B14F-4D97-AF65-F5344CB8AC3E}">
        <p14:creationId xmlns:p14="http://schemas.microsoft.com/office/powerpoint/2010/main" val="220927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7595400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Pravidla zadávání veřejných zakázek na Krajském úřadu Karlovarského kraje</a:t>
            </a:r>
            <a:b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312682"/>
                </a:solidFill>
              </a:rPr>
              <a:t>Oddělení veřejných zakázek</a:t>
            </a:r>
            <a:endParaRPr dirty="0">
              <a:solidFill>
                <a:srgbClr val="312682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BEA068-EE35-4E29-BD93-36B89B33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317" y="700817"/>
            <a:ext cx="1137661" cy="15130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92D8C68-85B8-4BF8-8FD0-0FA0B97BB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0" y="987971"/>
            <a:ext cx="1188497" cy="15807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93EEFE-1026-40F9-8A00-A0C40538D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731" y="3131925"/>
            <a:ext cx="1162042" cy="154551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ABFB6BB-2C60-47FB-B3C6-BBB4F62CE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607" y="3109162"/>
            <a:ext cx="1162041" cy="154551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3F96F6C-B210-4317-98EA-ED3176571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162" y="3025168"/>
            <a:ext cx="1156577" cy="154551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C278246-2D8B-485D-A502-2EA38A06B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0317" y="700817"/>
            <a:ext cx="1123768" cy="149461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EEEB01E-4175-4445-8254-584C50A1F1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7052" y="4656203"/>
            <a:ext cx="1755800" cy="34140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D7BE78E-7BBD-4D87-AE65-AF5E2D7A65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806" y="2610866"/>
            <a:ext cx="2060627" cy="34140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6AD4786B-6B19-41B5-8128-640408DE8E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2852" y="2314102"/>
            <a:ext cx="1737511" cy="34140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29B27515-6445-41EF-9850-5F607F213E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5685" y="2314102"/>
            <a:ext cx="1469263" cy="34140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22A01907-A93F-445A-B7C5-FF563D3B59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86902" y="4677441"/>
            <a:ext cx="1591194" cy="34140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73E49344-4803-4999-A964-0CCAFCDA27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1806" y="4654678"/>
            <a:ext cx="2085013" cy="34140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C261DB-23F4-4D4B-8AFC-8C3D5BBA6AC4}"/>
              </a:ext>
            </a:extLst>
          </p:cNvPr>
          <p:cNvSpPr txBox="1"/>
          <p:nvPr/>
        </p:nvSpPr>
        <p:spPr>
          <a:xfrm>
            <a:off x="2709890" y="2590794"/>
            <a:ext cx="198191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97A"/>
                </a:solidFill>
              </a:rPr>
              <a:t>Ing. Jana Sobotková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C0CECE-AF8F-44F3-B994-FB09C7CE5F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0038" y="1022546"/>
            <a:ext cx="1188497" cy="15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978860" cy="1220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cs-CZ" dirty="0">
                <a:solidFill>
                  <a:srgbClr val="312682"/>
                </a:solidFill>
              </a:rPr>
              <a:t>Předpis rady kraje Pravidla pro zadávání veřejných zakázek Karlovarským krajem a jeho příspěvkovými organizacemi</a:t>
            </a:r>
            <a:endParaRPr dirty="0">
              <a:solidFill>
                <a:srgbClr val="312682"/>
              </a:solidFill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5017DD3-6B6D-4C84-8943-9C15472B1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34819"/>
              </p:ext>
            </p:extLst>
          </p:nvPr>
        </p:nvGraphicFramePr>
        <p:xfrm>
          <a:off x="2438400" y="1364913"/>
          <a:ext cx="5486400" cy="3341372"/>
        </p:xfrm>
        <a:graphic>
          <a:graphicData uri="http://schemas.openxmlformats.org/drawingml/2006/table">
            <a:tbl>
              <a:tblPr>
                <a:tableStyleId>{5748F181-0B6F-419D-A6B6-3B0B769AA930}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1681521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263307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02780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76379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dodávky a služby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stavební práce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postup dle předpisu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schvaluje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extLst>
                  <a:ext uri="{0D108BD9-81ED-4DB2-BD59-A6C34878D82A}">
                    <a16:rowId xmlns:a16="http://schemas.microsoft.com/office/drawing/2014/main" val="1134025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do 100 tis.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do 250 tis.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 dirty="0">
                          <a:effectLst/>
                        </a:rPr>
                        <a:t>přímé zadání oslovením jednoho dodavatele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pověřený zaměstnanec zadavatele (vedoucí odboru, ředitel p.o.)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extLst>
                  <a:ext uri="{0D108BD9-81ED-4DB2-BD59-A6C34878D82A}">
                    <a16:rowId xmlns:a16="http://schemas.microsoft.com/office/drawing/2014/main" val="2395775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více než 100 tis. Kč a nepřesáhne 800 tis.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více než 250 tis. Kč a nepřesáhne 1,5 mil.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průzkum trhu či poptávka minimálně 3 dodavatelů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pověřený zaměstnanec zadavatele (vedoucí odboru, ředitel p.o.)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extLst>
                  <a:ext uri="{0D108BD9-81ED-4DB2-BD59-A6C34878D82A}">
                    <a16:rowId xmlns:a16="http://schemas.microsoft.com/office/drawing/2014/main" val="473170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více než 800 tis. Kč a nepřesáhne 3 mil.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více než 1,5 mil. Kč a nepřesáhne 3 mil.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otevřené řízení s výzvou min. 3 dodavatelů na profilu zadavatele (E-ZAK)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pověřený zaměstnanec zadavatele (vedoucí odboru, ředitel p.o.)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extLst>
                  <a:ext uri="{0D108BD9-81ED-4DB2-BD59-A6C34878D82A}">
                    <a16:rowId xmlns:a16="http://schemas.microsoft.com/office/drawing/2014/main" val="725167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 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více než 3 mil. Kč a nepřesáhne 9 mil.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otevřené řízení s výzvou min. 5 dodavatelů na profilu zadavatele (E-ZAK)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pověřený zaměstnanec zadavatele (vedoucí odboru, ředitel p.o.)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extLst>
                  <a:ext uri="{0D108BD9-81ED-4DB2-BD59-A6C34878D82A}">
                    <a16:rowId xmlns:a16="http://schemas.microsoft.com/office/drawing/2014/main" val="2838804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více než 3 mil.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více než 9 mil. Kč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>
                          <a:effectLst/>
                        </a:rPr>
                        <a:t>postupy dle zákona</a:t>
                      </a:r>
                      <a:endParaRPr lang="cs-CZ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</a:tabLst>
                      </a:pPr>
                      <a:r>
                        <a:rPr lang="cs-CZ" sz="1100" dirty="0">
                          <a:effectLst/>
                        </a:rPr>
                        <a:t>RKK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1750" marB="0"/>
                </a:tc>
                <a:extLst>
                  <a:ext uri="{0D108BD9-81ED-4DB2-BD59-A6C34878D82A}">
                    <a16:rowId xmlns:a16="http://schemas.microsoft.com/office/drawing/2014/main" val="29721919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211582" y="110166"/>
            <a:ext cx="8761730" cy="1244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cs-CZ" dirty="0">
                <a:solidFill>
                  <a:srgbClr val="312682"/>
                </a:solidFill>
              </a:rPr>
              <a:t>Předpis rady kraje Pravidla pro zadávání veřejných zakázek Karlovarským krajem a jeho příspěvkovými organizacemi prostřednictvím centrálního zadávání</a:t>
            </a:r>
            <a:br>
              <a:rPr lang="cs-CZ" dirty="0">
                <a:solidFill>
                  <a:srgbClr val="312682"/>
                </a:solidFill>
              </a:rPr>
            </a:b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700" y="1548384"/>
            <a:ext cx="8661612" cy="35951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</a:pPr>
            <a:r>
              <a:rPr lang="cs-CZ" sz="1300" b="1" dirty="0">
                <a:solidFill>
                  <a:srgbClr val="312682"/>
                </a:solidFill>
              </a:rPr>
              <a:t>Centrální zadávání</a:t>
            </a:r>
            <a:r>
              <a:rPr lang="cs" sz="1300" b="1" dirty="0">
                <a:solidFill>
                  <a:srgbClr val="312682"/>
                </a:solidFill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zadávání prostřednictvím oddělení veřejných zakázek</a:t>
            </a:r>
          </a:p>
          <a:p>
            <a:pPr marL="0" indent="0">
              <a:lnSpc>
                <a:spcPct val="95000"/>
              </a:lnSpc>
              <a:spcAft>
                <a:spcPts val="600"/>
              </a:spcAft>
              <a:buSzPts val="1018"/>
              <a:buNone/>
            </a:pP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				dodávky + služby	nad 800 tis. Kč bez DPH</a:t>
            </a:r>
          </a:p>
          <a:p>
            <a:pPr marL="0" indent="0">
              <a:lnSpc>
                <a:spcPct val="95000"/>
              </a:lnSpc>
              <a:spcAft>
                <a:spcPts val="600"/>
              </a:spcAft>
              <a:buSzPts val="1018"/>
              <a:buNone/>
            </a:pP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				stavební práce	nad 1,5 mil. Kč bez DPH</a:t>
            </a:r>
          </a:p>
          <a:p>
            <a:pPr marL="0" indent="0">
              <a:lnSpc>
                <a:spcPct val="95000"/>
              </a:lnSpc>
              <a:spcAft>
                <a:spcPts val="600"/>
              </a:spcAft>
              <a:buSzPts val="1018"/>
              <a:buNone/>
            </a:pP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				zakázky v DNS	bez omezení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Příspěvkové organizace jsou OPRÁVNĚNY zadávat své zakázky prostřednictvím centrálního zadávání. Není to povinnost.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</a:pPr>
            <a:r>
              <a:rPr lang="cs-CZ" sz="1300" b="1" dirty="0">
                <a:solidFill>
                  <a:srgbClr val="312682"/>
                </a:solidFill>
              </a:rPr>
              <a:t>Postup</a:t>
            </a:r>
            <a:r>
              <a:rPr lang="cs" sz="1300" b="1" dirty="0">
                <a:solidFill>
                  <a:srgbClr val="312682"/>
                </a:solidFill>
              </a:rPr>
              <a:t>:</a:t>
            </a:r>
            <a:br>
              <a:rPr lang="cs" sz="1300" b="1" dirty="0">
                <a:solidFill>
                  <a:srgbClr val="312682"/>
                </a:solidFill>
              </a:rPr>
            </a:b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podání žádosti o zadání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Karlovarský kraj – centrální zadavatel odpovídá za procesní stránku zadávacího řízení, tj. dodržení ZZVZ.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Příspěvková organizace – pověřující zadavatel odpovídá za vymezení předmětu plnění veřejné zakázky a její finanční krytí.</a:t>
            </a: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023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881324" cy="586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cs-CZ" dirty="0">
                <a:solidFill>
                  <a:srgbClr val="312682"/>
                </a:solidFill>
              </a:rPr>
              <a:t>Shrnutí činnosti oddělení:</a:t>
            </a:r>
            <a:br>
              <a:rPr lang="cs-CZ" dirty="0">
                <a:solidFill>
                  <a:srgbClr val="312682"/>
                </a:solidFill>
              </a:rPr>
            </a:b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4698966" y="437215"/>
            <a:ext cx="4047744" cy="4596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</a:rPr>
              <a:t>Ostatní činnost oddělení veřejných zakázek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edukační činnost 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spolupráce v rámci úřadu - zejména</a:t>
            </a:r>
            <a:b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</a:b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s oddělením investic a vně s příspěvkovými organizacemi (změny závazků ze smlouvy, konzultace k přípravě veřejných zakázek, metodická pomoc)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zvyšování odbornosti také v oblastech jako BIM, stavebnictví nebo dotace, </a:t>
            </a:r>
            <a:r>
              <a:rPr lang="cs-CZ" sz="1300" dirty="0" err="1">
                <a:solidFill>
                  <a:srgbClr val="312682"/>
                </a:solidFill>
                <a:latin typeface="Raleway Medium"/>
                <a:sym typeface="Raleway Medium"/>
              </a:rPr>
              <a:t>Category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 management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předběžné tržní konzultace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plán veřejných zakázek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účast v odborných seskupeních Asociace veřejných zakázek a Nákupního klubu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spolupráce s Ministerstvem pro místní rozvoj ČR – Platforma VZ (v rámci Národní Strategie Veřejného zadávání)</a:t>
            </a:r>
          </a:p>
          <a:p>
            <a:pPr marL="285750" indent="-28575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FontTx/>
              <a:buChar char="-"/>
            </a:pP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F654AA5-2327-4B1C-AC7C-4884B0ED0225}"/>
              </a:ext>
            </a:extLst>
          </p:cNvPr>
          <p:cNvSpPr txBox="1"/>
          <p:nvPr/>
        </p:nvSpPr>
        <p:spPr>
          <a:xfrm>
            <a:off x="627336" y="4231632"/>
            <a:ext cx="39446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rgbClr val="312682"/>
                </a:solidFill>
                <a:latin typeface="Raleway Medium"/>
              </a:rPr>
              <a:t>Hodnota zakázek soutěžených odd. VZ</a:t>
            </a:r>
          </a:p>
          <a:p>
            <a:r>
              <a:rPr lang="cs-CZ" sz="1300" dirty="0">
                <a:solidFill>
                  <a:srgbClr val="312682"/>
                </a:solidFill>
                <a:latin typeface="Raleway Medium"/>
              </a:rPr>
              <a:t>Datum zahájení VZ: Od: 1. 1. 2025 Do: 30. 12. 2025</a:t>
            </a:r>
          </a:p>
          <a:p>
            <a:r>
              <a:rPr lang="cs-CZ" sz="1300" dirty="0">
                <a:solidFill>
                  <a:srgbClr val="312682"/>
                </a:solidFill>
                <a:latin typeface="Raleway Medium"/>
              </a:rPr>
              <a:t>Hodnota zakázek: cca 1,5 mld. Kč bez DPH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F65A830-B619-46AD-B0BA-B421D73B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2" y="900180"/>
            <a:ext cx="4387266" cy="33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9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699" y="445025"/>
            <a:ext cx="79913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ZAVEDENÁ DNS: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017725"/>
            <a:ext cx="82429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výpočetní a zobrazovací techniku a příslušenství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spotřební materiál a náhradní díly pro tiskárny a multifunkční zařízení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zajištění nepravidelné autobusové dopravy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dodávku kancelářského papíru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dodávku čisticích prostředků a hygienického spotřebního materiálu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marketingové služby, reklamní kampaně a organizaci akcí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péči o zvláště chráněné území a území soustavy Natura 2000</a:t>
            </a:r>
          </a:p>
          <a:p>
            <a:pPr algn="just"/>
            <a:endParaRPr lang="cs-CZ" sz="1300" b="1" dirty="0">
              <a:solidFill>
                <a:srgbClr val="312682"/>
              </a:solidFill>
              <a:latin typeface="Raleway"/>
              <a:sym typeface="Ralewa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300" b="1" dirty="0">
                <a:solidFill>
                  <a:srgbClr val="312682"/>
                </a:solidFill>
                <a:latin typeface="Raleway"/>
                <a:sym typeface="Raleway"/>
              </a:rPr>
              <a:t>na zajištění výkonu inženýrsko-investorských služeb při přípravě a realizaci staveb</a:t>
            </a:r>
          </a:p>
          <a:p>
            <a:pPr algn="just"/>
            <a:endParaRPr lang="cs-CZ" sz="1300" dirty="0">
              <a:solidFill>
                <a:srgbClr val="312682"/>
              </a:solidFill>
              <a:latin typeface="Raleway Medium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82352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881324" cy="586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cs-CZ" dirty="0">
                <a:solidFill>
                  <a:srgbClr val="312682"/>
                </a:solidFill>
              </a:rPr>
              <a:t>Informace pro zadavatele veřejných zakázek:</a:t>
            </a:r>
            <a:br>
              <a:rPr lang="cs-CZ" dirty="0">
                <a:solidFill>
                  <a:srgbClr val="312682"/>
                </a:solidFill>
              </a:rPr>
            </a:b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480561" y="954448"/>
            <a:ext cx="8266149" cy="3984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Raleway Medium"/>
                <a:sym typeface="Raleway Medium"/>
              </a:rPr>
              <a:t>Kde hledat informace k zakázkám: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285750" indent="-2857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Portál veřejných zakázek: 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  <a:hlinkClick r:id="rId3"/>
              </a:rPr>
              <a:t>https://portal-vz.cz/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285750" indent="-2857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 err="1">
                <a:solidFill>
                  <a:srgbClr val="312682"/>
                </a:solidFill>
                <a:latin typeface="Raleway Medium"/>
                <a:sym typeface="Raleway Medium"/>
              </a:rPr>
              <a:t>Info</a:t>
            </a: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 fórum </a:t>
            </a:r>
            <a:r>
              <a:rPr lang="cs-CZ" sz="1400" dirty="0" err="1">
                <a:hlinkClick r:id="rId4"/>
              </a:rPr>
              <a:t>Info</a:t>
            </a:r>
            <a:r>
              <a:rPr lang="cs-CZ" sz="1400" dirty="0">
                <a:hlinkClick r:id="rId4"/>
              </a:rPr>
              <a:t>-fórum/vzdělávání - Portál o veřejných zakázkách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285750" indent="-2857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Národní strategie veřejného zadávání </a:t>
            </a:r>
            <a:r>
              <a:rPr lang="cs-CZ" sz="1400" dirty="0">
                <a:hlinkClick r:id="rId5"/>
              </a:rPr>
              <a:t>Národní strategie VZ ČR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285750" indent="-2857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400" dirty="0">
                <a:hlinkClick r:id="rId6"/>
              </a:rPr>
              <a:t>Vzorová vnitřní směrnice obce pro zadávání veřejných zakázek malého rozsahu - Portál o veřejných zakázkách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285750" indent="-2857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400" dirty="0">
                <a:hlinkClick r:id="rId7"/>
              </a:rPr>
              <a:t>Úřad pro ochranu hospodářské soutěže | Metodická činnost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285750" indent="-285750" algn="ju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SzPts val="1018"/>
              <a:buFontTx/>
              <a:buChar char="-"/>
            </a:pPr>
            <a:r>
              <a:rPr lang="cs-CZ" sz="1300" dirty="0">
                <a:solidFill>
                  <a:srgbClr val="312682"/>
                </a:solidFill>
                <a:latin typeface="Raleway Medium"/>
                <a:sym typeface="Raleway Medium"/>
              </a:rPr>
              <a:t>SOS pomoc: </a:t>
            </a:r>
            <a:r>
              <a:rPr lang="cs-CZ" sz="1400" dirty="0">
                <a:hlinkClick r:id="rId8"/>
              </a:rPr>
              <a:t>Telefonní seznam | KV Kraj</a:t>
            </a:r>
            <a:r>
              <a:rPr lang="cs-CZ" sz="1400" dirty="0"/>
              <a:t> </a:t>
            </a:r>
            <a:endParaRPr lang="cs-CZ" sz="1300" dirty="0">
              <a:solidFill>
                <a:srgbClr val="312682"/>
              </a:solidFill>
              <a:latin typeface="Raleway Medium"/>
              <a:sym typeface="Raleway Medium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256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960800" y="1049374"/>
            <a:ext cx="7595400" cy="280329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Jak nechybovat ve veřejných zakázkách</a:t>
            </a:r>
            <a:br>
              <a:rPr lang="cs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9779536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91C2E51F76364BBF5D95E290AA5F49" ma:contentTypeVersion="16" ma:contentTypeDescription="Vytvoří nový dokument" ma:contentTypeScope="" ma:versionID="69e61c6f984ead26a52f0371c59fbcaa">
  <xsd:schema xmlns:xsd="http://www.w3.org/2001/XMLSchema" xmlns:xs="http://www.w3.org/2001/XMLSchema" xmlns:p="http://schemas.microsoft.com/office/2006/metadata/properties" xmlns:ns3="ce6a04b7-12a5-45cb-a484-061864a8ba8b" xmlns:ns4="248274cc-efb7-4792-8994-1300bcf9bf56" targetNamespace="http://schemas.microsoft.com/office/2006/metadata/properties" ma:root="true" ma:fieldsID="a123de358747a7740d71398a488354d2" ns3:_="" ns4:_="">
    <xsd:import namespace="ce6a04b7-12a5-45cb-a484-061864a8ba8b"/>
    <xsd:import namespace="248274cc-efb7-4792-8994-1300bcf9b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a04b7-12a5-45cb-a484-061864a8ba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74cc-efb7-4792-8994-1300bcf9b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8274cc-efb7-4792-8994-1300bcf9bf5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01BEC9-75C9-4C19-980E-52F07C5BB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a04b7-12a5-45cb-a484-061864a8ba8b"/>
    <ds:schemaRef ds:uri="248274cc-efb7-4792-8994-1300bcf9b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DFB10-8C7A-40EA-A15E-4D44819972CC}">
  <ds:schemaRefs>
    <ds:schemaRef ds:uri="ce6a04b7-12a5-45cb-a484-061864a8ba8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248274cc-efb7-4792-8994-1300bcf9bf5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945359-9722-4F5E-BCEC-11BAD50C0C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1581</Words>
  <Application>Microsoft Office PowerPoint</Application>
  <PresentationFormat>Předvádění na obrazovce (16:9)</PresentationFormat>
  <Paragraphs>175</Paragraphs>
  <Slides>19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Simple Light</vt:lpstr>
      <vt:lpstr>Veřejné zakázky</vt:lpstr>
      <vt:lpstr>  Pravidla zadávání veřejných zakázek na Krajském úřadu Karlovarského kraje </vt:lpstr>
      <vt:lpstr>Oddělení veřejných zakázek</vt:lpstr>
      <vt:lpstr>Předpis rady kraje Pravidla pro zadávání veřejných zakázek Karlovarským krajem a jeho příspěvkovými organizacemi</vt:lpstr>
      <vt:lpstr>Předpis rady kraje Pravidla pro zadávání veřejných zakázek Karlovarským krajem a jeho příspěvkovými organizacemi prostřednictvím centrálního zadávání </vt:lpstr>
      <vt:lpstr>Shrnutí činnosti oddělení: </vt:lpstr>
      <vt:lpstr>Prezentace aplikace PowerPoint</vt:lpstr>
      <vt:lpstr>Informace pro zadavatele veřejných zakázek: </vt:lpstr>
      <vt:lpstr>  Jak nechybovat ve veřejných zakázkách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vám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monika.drobilova@kr-karlovarsky.cz</dc:creator>
  <cp:lastModifiedBy>Drobilová Monika</cp:lastModifiedBy>
  <cp:revision>81</cp:revision>
  <dcterms:modified xsi:type="dcterms:W3CDTF">2026-02-02T08:03:26Z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0x0101003991C2E51F76364BBF5D95E290AA5F49</vt:lpwstr>
  </property>
</Properties>
</file>