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13"/>
  </p:notesMasterIdLst>
  <p:sldIdLst>
    <p:sldId id="256" r:id="rId5"/>
    <p:sldId id="264" r:id="rId6"/>
    <p:sldId id="328" r:id="rId7"/>
    <p:sldId id="329" r:id="rId8"/>
    <p:sldId id="330" r:id="rId9"/>
    <p:sldId id="333" r:id="rId10"/>
    <p:sldId id="327" r:id="rId11"/>
    <p:sldId id="332" r:id="rId12"/>
  </p:sldIdLst>
  <p:sldSz cx="9144000" cy="5143500" type="screen16x9"/>
  <p:notesSz cx="6858000" cy="9144000"/>
  <p:embeddedFontLst>
    <p:embeddedFont>
      <p:font typeface="Raleway" pitchFamily="2" charset="0"/>
      <p:regular r:id="rId14"/>
      <p:bold r:id="rId15"/>
      <p:italic r:id="rId16"/>
      <p:boldItalic r:id="rId17"/>
    </p:embeddedFont>
    <p:embeddedFont>
      <p:font typeface="Raleway Medium" pitchFamily="2" charset="0"/>
      <p:regular r:id="rId18"/>
      <p:bold r:id="rId19"/>
      <p:italic r:id="rId20"/>
      <p:boldItalic r:id="rId21"/>
    </p:embeddedFont>
    <p:embeddedFont>
      <p:font typeface="Raleway SemiBold" pitchFamily="2" charset="0"/>
      <p:regular r:id="rId22"/>
      <p:bold r:id="rId23"/>
      <p:italic r:id="rId24"/>
      <p:boldItalic r:id="rId25"/>
    </p:embeddedFont>
    <p:embeddedFont>
      <p:font typeface="Segoe UI Semibold" panose="020B0702040204020203" pitchFamily="34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70">
          <p15:clr>
            <a:srgbClr val="747775"/>
          </p15:clr>
        </p15:guide>
        <p15:guide id="2" orient="horz" pos="3005">
          <p15:clr>
            <a:srgbClr val="747775"/>
          </p15:clr>
        </p15:guide>
        <p15:guide id="3" pos="1907">
          <p15:clr>
            <a:srgbClr val="747775"/>
          </p15:clr>
        </p15:guide>
        <p15:guide id="4" orient="horz" pos="328">
          <p15:clr>
            <a:srgbClr val="747775"/>
          </p15:clr>
        </p15:guide>
        <p15:guide id="5" pos="196">
          <p15:clr>
            <a:srgbClr val="747775"/>
          </p15:clr>
        </p15:guide>
        <p15:guide id="6" orient="horz" pos="2857">
          <p15:clr>
            <a:srgbClr val="747775"/>
          </p15:clr>
        </p15:guide>
        <p15:guide id="7" orient="horz" pos="1114">
          <p15:clr>
            <a:srgbClr val="747775"/>
          </p15:clr>
        </p15:guide>
        <p15:guide id="8" pos="673">
          <p15:clr>
            <a:srgbClr val="747775"/>
          </p15:clr>
        </p15:guide>
        <p15:guide id="9" orient="horz" pos="221">
          <p15:clr>
            <a:srgbClr val="747775"/>
          </p15:clr>
        </p15:guide>
        <p15:guide id="10" orient="horz" pos="808">
          <p15:clr>
            <a:srgbClr val="747775"/>
          </p15:clr>
        </p15:guide>
        <p15:guide id="1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yáš Smutný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48F181-0B6F-419D-A6B6-3B0B769AA930}">
  <a:tblStyle styleId="{5748F181-0B6F-419D-A6B6-3B0B769AA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600" y="96"/>
      </p:cViewPr>
      <p:guideLst>
        <p:guide orient="horz" pos="970"/>
        <p:guide orient="horz" pos="3005"/>
        <p:guide pos="1907"/>
        <p:guide orient="horz" pos="328"/>
        <p:guide pos="196"/>
        <p:guide orient="horz" pos="2857"/>
        <p:guide orient="horz" pos="1114"/>
        <p:guide pos="673"/>
        <p:guide orient="horz" pos="221"/>
        <p:guide orient="horz" pos="80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321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481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523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7f8dc5b23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7f8dc5b23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64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">
  <p:cSld name="BLANK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2 1 1 1">
  <p:cSld name="BLANK_2_1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1">
  <p:cSld name="BLANK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77" name="Google Shape;7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" name="Google Shape;3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0" name="Google Shape;4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6400" y="424135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3" r:id="rId12"/>
    <p:sldLayoutId id="214748366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xtranet.kr-karlovarsky.cz/opst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yna.janickova@kr-karlovarsky.cz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ctrTitle"/>
          </p:nvPr>
        </p:nvSpPr>
        <p:spPr>
          <a:xfrm>
            <a:off x="960800" y="1049375"/>
            <a:ext cx="4012315" cy="2052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Odbor investic </a:t>
            </a:r>
            <a:endParaRPr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960800" y="2986525"/>
            <a:ext cx="361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>
                <a:solidFill>
                  <a:schemeClr val="lt1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Dotační programy pro obce </a:t>
            </a:r>
            <a:endParaRPr sz="2200" dirty="0">
              <a:solidFill>
                <a:schemeClr val="lt1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1674800" y="3269021"/>
            <a:ext cx="6167400" cy="400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81" y="207210"/>
            <a:ext cx="4729079" cy="47290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Dotační programy pro obce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311700" y="992454"/>
            <a:ext cx="8401994" cy="3741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Oblast krizového řízení:</a:t>
            </a:r>
            <a:br>
              <a:rPr lang="cs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</a:br>
            <a:endParaRPr lang="cs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Segoe UI Semibold" panose="020B0702040204020203" pitchFamily="34" charset="0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pt-BR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  <a:t>Program prevence kriminality a závislostního chování</a:t>
            </a: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Segoe UI Semibold" panose="020B0702040204020203" pitchFamily="34" charset="0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  <a:t>Program na podporu jednotek sborů dobrovolných hasičů obcí Karlovarského kraje</a:t>
            </a:r>
          </a:p>
          <a:p>
            <a:pPr marL="0" indent="0">
              <a:lnSpc>
                <a:spcPct val="95000"/>
              </a:lnSpc>
              <a:buSzPts val="1018"/>
              <a:buNone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Segoe UI Semibold" panose="020B0702040204020203" pitchFamily="34" charset="0"/>
              <a:sym typeface="Raleway Medium"/>
            </a:endParaRPr>
          </a:p>
          <a:p>
            <a:pPr marL="0" lv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Oblast dopravy</a:t>
            </a:r>
            <a:r>
              <a:rPr lang="cs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cs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</a:br>
            <a:endParaRPr lang="cs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Segoe UI Semibold" panose="020B0702040204020203" pitchFamily="34" charset="0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  <a:t>Program na podporu obnovy stávajících dopravních hřišť </a:t>
            </a:r>
          </a:p>
          <a:p>
            <a:pPr marL="0" indent="0">
              <a:lnSpc>
                <a:spcPct val="95000"/>
              </a:lnSpc>
              <a:buSzPts val="1018"/>
              <a:buNone/>
            </a:pPr>
            <a:endParaRPr lang="cs-CZ" sz="1300" dirty="0">
              <a:solidFill>
                <a:srgbClr val="312682"/>
              </a:solidFill>
              <a:latin typeface="Segoe UI Semibold" panose="020B0702040204020203" pitchFamily="34" charset="0"/>
              <a:ea typeface="Raleway Medium"/>
              <a:cs typeface="Segoe UI Semibold" panose="020B0702040204020203" pitchFamily="34" charset="0"/>
              <a:sym typeface="Raleway Medium"/>
            </a:endParaRPr>
          </a:p>
          <a:p>
            <a:pPr marL="0" lv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Oblast kultury</a:t>
            </a:r>
            <a:r>
              <a:rPr lang="cs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cs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</a:br>
            <a:endParaRPr lang="cs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Segoe UI Semibold" panose="020B0702040204020203" pitchFamily="34" charset="0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  <a:t>Program na podporu přípravy projektů opravy a využití kulturních památek a památkově hodnotných objektů 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  <a:t>Program na obnovu a nové využití kulturních památek, památkově hodnotných objektů a movitých věcí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pl-PL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  <a:t>Program na podporu aktivit v cestovním ruchu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pl-PL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  <a:t>Program na podporu kulturních aktivit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pl-PL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Segoe UI Semibold" panose="020B0702040204020203" pitchFamily="34" charset="0"/>
                <a:sym typeface="Raleway Medium"/>
              </a:rPr>
              <a:t>Program na podporu infrastruktury památek zapsaných na seznam světového kulturního a přírodního dědictví UNESCO</a:t>
            </a: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Dotační programy pro obce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311700" y="992454"/>
            <a:ext cx="8401994" cy="3741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Oblast regionálního rozvoje</a:t>
            </a:r>
            <a:r>
              <a:rPr lang="cs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cs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</a:br>
            <a:endParaRPr lang="cs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pt-BR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Program "Senior Expres</a:t>
            </a: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“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Podpora rozvoje a údržby veřejných zimních tras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Podpora rozvoje cyklistické infrastruktury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Podpora strojové techniky k rozvoji a údržbě veřejných zimních tras</a:t>
            </a:r>
          </a:p>
          <a:p>
            <a:pPr marL="0" indent="0">
              <a:lnSpc>
                <a:spcPct val="95000"/>
              </a:lnSpc>
              <a:buSzPts val="1018"/>
              <a:buNone/>
            </a:pPr>
            <a:endParaRPr lang="cs-CZ" sz="1300" dirty="0">
              <a:solidFill>
                <a:srgbClr val="312682"/>
              </a:solidFill>
              <a:latin typeface="Segoe UI Semibold" panose="020B0702040204020203" pitchFamily="34" charset="0"/>
              <a:ea typeface="Raleway Medium"/>
              <a:cs typeface="Segoe UI Semibold" panose="020B0702040204020203" pitchFamily="34" charset="0"/>
              <a:sym typeface="Raleway Medium"/>
            </a:endParaRPr>
          </a:p>
          <a:p>
            <a:pPr marL="0" lv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Oblast zdravotnictví</a:t>
            </a:r>
            <a:r>
              <a:rPr lang="cs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cs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</a:br>
            <a:endParaRPr lang="cs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Program na podporu prevence zdraví, zdravotnické osvěty, výchovy ke zdraví a zmírňování následků onemocnění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Program na pořízení a obnovu zdravotnické techniky a přístrojového vybavení nutného k zajištění specializované ambulantní péče a primární péče v oboru gynekologie a porodnictví </a:t>
            </a:r>
          </a:p>
          <a:p>
            <a:pPr marL="0" indent="0">
              <a:lnSpc>
                <a:spcPct val="95000"/>
              </a:lnSpc>
              <a:buSzPts val="1018"/>
              <a:buNone/>
            </a:pPr>
            <a:br>
              <a:rPr lang="cs-CZ" sz="1400" dirty="0"/>
            </a:b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4878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Dotační programy pro obce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311700" y="992454"/>
            <a:ext cx="8401994" cy="3741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Oblast životního prostředí</a:t>
            </a:r>
            <a:r>
              <a:rPr lang="cs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cs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</a:br>
            <a:endParaRPr lang="cs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pl-PL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Program na hospodaření v lesích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Program na likvidaci invazních druhů rostlin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Program na podporu prevence proti suchu, zadržení vody v krajině a péče o zeleň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Program na realizaci opatření na ochranu před povodněmi v územích ohrožených povodněmi</a:t>
            </a:r>
          </a:p>
          <a:p>
            <a:pPr marL="0" indent="0">
              <a:lnSpc>
                <a:spcPct val="95000"/>
              </a:lnSpc>
              <a:buSzPts val="1018"/>
              <a:buNone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0" lvl="0" indent="0">
              <a:lnSpc>
                <a:spcPct val="95000"/>
              </a:lnSpc>
              <a:buSzPts val="1018"/>
              <a:buNone/>
            </a:pPr>
            <a:br>
              <a:rPr lang="cs-CZ" sz="1400" dirty="0"/>
            </a:b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1857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Dotační programy pro obce</a:t>
            </a:r>
            <a:endParaRPr dirty="0">
              <a:solidFill>
                <a:srgbClr val="312682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311700" y="1167150"/>
            <a:ext cx="8401994" cy="3741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95000"/>
              </a:lnSpc>
              <a:buSzPts val="1018"/>
              <a:buNone/>
            </a:pPr>
            <a:r>
              <a:rPr lang="cs-CZ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Operační program Spravedlivá transformace</a:t>
            </a:r>
            <a:r>
              <a:rPr lang="cs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cs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</a:br>
            <a:endParaRPr lang="cs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Vouchery pro veřejný sektor – Kreativní</a:t>
            </a: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cs-CZ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  <a:t>Příprava projektů pro veřejný sektor II</a:t>
            </a:r>
          </a:p>
          <a:p>
            <a:pPr marL="0" indent="0">
              <a:lnSpc>
                <a:spcPct val="95000"/>
              </a:lnSpc>
              <a:buSzPts val="1018"/>
              <a:buNone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0" lvl="0" indent="0">
              <a:lnSpc>
                <a:spcPct val="95000"/>
              </a:lnSpc>
              <a:buSzPts val="1018"/>
              <a:buNone/>
            </a:pPr>
            <a:r>
              <a:rPr lang="pl-PL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Podpora obnovy a rozvoje regionů – Ministerstvo pro místní rozvoj ČR</a:t>
            </a:r>
            <a:r>
              <a:rPr lang="cs" sz="13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br>
              <a:rPr lang="cs" sz="1300" dirty="0">
                <a:solidFill>
                  <a:srgbClr val="312682"/>
                </a:solidFill>
                <a:latin typeface="Raleway SemiBold" panose="020B0604020202020204" charset="-18"/>
                <a:ea typeface="Raleway Medium"/>
                <a:cs typeface="Raleway Medium"/>
                <a:sym typeface="Raleway Medium"/>
              </a:rPr>
            </a:br>
            <a:endParaRPr lang="cs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r>
              <a:rPr lang="pl-PL" sz="1300" dirty="0">
                <a:solidFill>
                  <a:srgbClr val="312682"/>
                </a:solidFill>
                <a:latin typeface="Raleway SemiBold" panose="020B0604020202020204" charset="-18"/>
              </a:rPr>
              <a:t>Podpora veřejné infrastruktury CR 2025+</a:t>
            </a:r>
            <a:br>
              <a:rPr lang="cs-CZ" sz="1400" dirty="0"/>
            </a:b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SemiBold" panose="020B0604020202020204" charset="-18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lang="cs-CZ"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285750" indent="-285750">
              <a:lnSpc>
                <a:spcPct val="95000"/>
              </a:lnSpc>
              <a:buSzPts val="1018"/>
            </a:pPr>
            <a:endParaRPr sz="1300" dirty="0">
              <a:solidFill>
                <a:srgbClr val="31268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91759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 idx="4294967295"/>
          </p:nvPr>
        </p:nvSpPr>
        <p:spPr>
          <a:xfrm>
            <a:off x="311700" y="437215"/>
            <a:ext cx="7103617" cy="5552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700" dirty="0">
                <a:solidFill>
                  <a:srgbClr val="312682"/>
                </a:solidFill>
              </a:rPr>
              <a:t>Webové stránky </a:t>
            </a:r>
            <a:endParaRPr dirty="0">
              <a:solidFill>
                <a:srgbClr val="312682"/>
              </a:solidFill>
            </a:endParaRPr>
          </a:p>
        </p:txBody>
      </p:sp>
      <p:pic>
        <p:nvPicPr>
          <p:cNvPr id="4" name="Zástupný obsah 7" descr="Obsah obrázku text, snímek obrazovky, osoba, ovoce&#10;&#10;Obsah generovaný pomocí AI může být nesprávný.">
            <a:extLst>
              <a:ext uri="{FF2B5EF4-FFF2-40B4-BE49-F238E27FC236}">
                <a16:creationId xmlns:a16="http://schemas.microsoft.com/office/drawing/2014/main" id="{AAE8F2BD-C80B-4B8A-814C-1926278C4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494" y="1483273"/>
            <a:ext cx="6582317" cy="339185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6DF7E9F-68CA-4F2A-B3BD-25E3D64D5A69}"/>
              </a:ext>
            </a:extLst>
          </p:cNvPr>
          <p:cNvSpPr/>
          <p:nvPr/>
        </p:nvSpPr>
        <p:spPr>
          <a:xfrm>
            <a:off x="2866641" y="1083975"/>
            <a:ext cx="3198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31268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https://extranet.kr-karlovarsky.cz/opst/</a:t>
            </a:r>
            <a:endParaRPr lang="cs-CZ" dirty="0">
              <a:solidFill>
                <a:srgbClr val="3126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2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5;p31">
            <a:extLst>
              <a:ext uri="{FF2B5EF4-FFF2-40B4-BE49-F238E27FC236}">
                <a16:creationId xmlns:a16="http://schemas.microsoft.com/office/drawing/2014/main" id="{27328129-A9F3-484F-92E4-C2A8D0C4DFC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Aktuality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1D63D3-DEDF-4061-8CE8-CA9DD6037026}"/>
              </a:ext>
            </a:extLst>
          </p:cNvPr>
          <p:cNvSpPr txBox="1"/>
          <p:nvPr/>
        </p:nvSpPr>
        <p:spPr>
          <a:xfrm>
            <a:off x="427165" y="1148006"/>
            <a:ext cx="787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</a:rPr>
              <a:t>Elektronický příjem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</a:rPr>
              <a:t>Dodání příloh elektronicky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B932B93-A635-4F0B-AB37-60242D9B8256}"/>
              </a:ext>
            </a:extLst>
          </p:cNvPr>
          <p:cNvSpPr/>
          <p:nvPr/>
        </p:nvSpPr>
        <p:spPr>
          <a:xfrm>
            <a:off x="427165" y="273361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12682"/>
                </a:solidFill>
              </a:rPr>
              <a:t>Ing. Kristýna Janíčková </a:t>
            </a:r>
          </a:p>
          <a:p>
            <a:pPr marL="504000" lvl="8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12682"/>
                </a:solidFill>
                <a:hlinkClick r:id="rId2"/>
              </a:rPr>
              <a:t>kristyna.janickova@kr-karlovarsky.cz</a:t>
            </a:r>
            <a:endParaRPr lang="cs-CZ" dirty="0">
              <a:solidFill>
                <a:srgbClr val="312682"/>
              </a:solidFill>
            </a:endParaRPr>
          </a:p>
          <a:p>
            <a:pPr marL="504000" lvl="8" indent="-28575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312682"/>
                </a:solidFill>
              </a:rPr>
              <a:t>354 222 635</a:t>
            </a:r>
          </a:p>
        </p:txBody>
      </p:sp>
      <p:sp>
        <p:nvSpPr>
          <p:cNvPr id="8" name="Google Shape;185;p31">
            <a:extLst>
              <a:ext uri="{FF2B5EF4-FFF2-40B4-BE49-F238E27FC236}">
                <a16:creationId xmlns:a16="http://schemas.microsoft.com/office/drawing/2014/main" id="{9DC74D92-04B4-4D35-A866-395502242B68}"/>
              </a:ext>
            </a:extLst>
          </p:cNvPr>
          <p:cNvSpPr txBox="1">
            <a:spLocks/>
          </p:cNvSpPr>
          <p:nvPr/>
        </p:nvSpPr>
        <p:spPr>
          <a:xfrm>
            <a:off x="311700" y="1916068"/>
            <a:ext cx="562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SemiBold"/>
              <a:buNone/>
              <a:defRPr sz="28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2500" dirty="0">
                <a:solidFill>
                  <a:srgbClr val="312682"/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12336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B6C0422-41A3-409E-9725-3E745BC4C9E2}"/>
              </a:ext>
            </a:extLst>
          </p:cNvPr>
          <p:cNvSpPr txBox="1"/>
          <p:nvPr/>
        </p:nvSpPr>
        <p:spPr>
          <a:xfrm>
            <a:off x="1884157" y="1925419"/>
            <a:ext cx="810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31268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875008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8274cc-efb7-4792-8994-1300bcf9bf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991C2E51F76364BBF5D95E290AA5F49" ma:contentTypeVersion="16" ma:contentTypeDescription="Vytvoří nový dokument" ma:contentTypeScope="" ma:versionID="69e61c6f984ead26a52f0371c59fbcaa">
  <xsd:schema xmlns:xsd="http://www.w3.org/2001/XMLSchema" xmlns:xs="http://www.w3.org/2001/XMLSchema" xmlns:p="http://schemas.microsoft.com/office/2006/metadata/properties" xmlns:ns3="ce6a04b7-12a5-45cb-a484-061864a8ba8b" xmlns:ns4="248274cc-efb7-4792-8994-1300bcf9bf56" targetNamespace="http://schemas.microsoft.com/office/2006/metadata/properties" ma:root="true" ma:fieldsID="a123de358747a7740d71398a488354d2" ns3:_="" ns4:_="">
    <xsd:import namespace="ce6a04b7-12a5-45cb-a484-061864a8ba8b"/>
    <xsd:import namespace="248274cc-efb7-4792-8994-1300bcf9b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a04b7-12a5-45cb-a484-061864a8ba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274cc-efb7-4792-8994-1300bcf9b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DFB10-8C7A-40EA-A15E-4D44819972CC}">
  <ds:schemaRefs>
    <ds:schemaRef ds:uri="http://purl.org/dc/terms/"/>
    <ds:schemaRef ds:uri="ce6a04b7-12a5-45cb-a484-061864a8ba8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248274cc-efb7-4792-8994-1300bcf9bf5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945359-9722-4F5E-BCEC-11BAD50C0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1BEC9-75C9-4C19-980E-52F07C5BBF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6a04b7-12a5-45cb-a484-061864a8ba8b"/>
    <ds:schemaRef ds:uri="248274cc-efb7-4792-8994-1300bcf9b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295</Words>
  <Application>Microsoft Office PowerPoint</Application>
  <PresentationFormat>On-screen Show (16:9)</PresentationFormat>
  <Paragraphs>65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Simple Light</vt:lpstr>
      <vt:lpstr>Odbor investic </vt:lpstr>
      <vt:lpstr>Dotační programy pro obce</vt:lpstr>
      <vt:lpstr>Dotační programy pro obce</vt:lpstr>
      <vt:lpstr>Dotační programy pro obce</vt:lpstr>
      <vt:lpstr>Dotační programy pro obce</vt:lpstr>
      <vt:lpstr>Webové stránky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</dc:title>
  <dc:creator>Milská Gabriela</dc:creator>
  <cp:lastModifiedBy>Tovth Daniel</cp:lastModifiedBy>
  <cp:revision>37</cp:revision>
  <dcterms:modified xsi:type="dcterms:W3CDTF">2025-12-01T08:53:07Z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0x0101003991C2E51F76364BBF5D95E290AA5F49</vt:lpwstr>
  </property>
</Properties>
</file>