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351" r:id="rId3"/>
    <p:sldId id="331" r:id="rId4"/>
    <p:sldId id="264" r:id="rId5"/>
    <p:sldId id="327" r:id="rId6"/>
    <p:sldId id="347" r:id="rId7"/>
    <p:sldId id="349" r:id="rId8"/>
    <p:sldId id="350" r:id="rId9"/>
    <p:sldId id="338" r:id="rId10"/>
    <p:sldId id="348" r:id="rId11"/>
    <p:sldId id="340" r:id="rId12"/>
    <p:sldId id="345" r:id="rId13"/>
  </p:sldIdLst>
  <p:sldSz cx="9144000" cy="5143500" type="screen16x9"/>
  <p:notesSz cx="6888163" cy="10018713"/>
  <p:embeddedFontLs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Medium" pitchFamily="2" charset="0"/>
      <p:regular r:id="rId19"/>
      <p:bold r:id="rId20"/>
      <p:italic r:id="rId21"/>
      <p:boldItalic r:id="rId22"/>
    </p:embeddedFont>
    <p:embeddedFont>
      <p:font typeface="Raleway SemiBold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70">
          <p15:clr>
            <a:srgbClr val="747775"/>
          </p15:clr>
        </p15:guide>
        <p15:guide id="2" orient="horz" pos="3005">
          <p15:clr>
            <a:srgbClr val="747775"/>
          </p15:clr>
        </p15:guide>
        <p15:guide id="3" pos="1907">
          <p15:clr>
            <a:srgbClr val="747775"/>
          </p15:clr>
        </p15:guide>
        <p15:guide id="4" orient="horz" pos="328">
          <p15:clr>
            <a:srgbClr val="747775"/>
          </p15:clr>
        </p15:guide>
        <p15:guide id="5" pos="196">
          <p15:clr>
            <a:srgbClr val="747775"/>
          </p15:clr>
        </p15:guide>
        <p15:guide id="6" orient="horz" pos="2857">
          <p15:clr>
            <a:srgbClr val="747775"/>
          </p15:clr>
        </p15:guide>
        <p15:guide id="7" orient="horz" pos="1114">
          <p15:clr>
            <a:srgbClr val="747775"/>
          </p15:clr>
        </p15:guide>
        <p15:guide id="8" pos="673">
          <p15:clr>
            <a:srgbClr val="747775"/>
          </p15:clr>
        </p15:guide>
        <p15:guide id="9" orient="horz" pos="221">
          <p15:clr>
            <a:srgbClr val="747775"/>
          </p15:clr>
        </p15:guide>
        <p15:guide id="10" orient="horz" pos="808">
          <p15:clr>
            <a:srgbClr val="747775"/>
          </p15:clr>
        </p15:guide>
        <p15:guide id="1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yáš Smutn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A2287-C349-DDA6-A931-1924EA21CADF}" v="23" dt="2026-02-02T08:07:21.019"/>
  </p1510:revLst>
</p1510:revInfo>
</file>

<file path=ppt/tableStyles.xml><?xml version="1.0" encoding="utf-8"?>
<a:tblStyleLst xmlns:a="http://schemas.openxmlformats.org/drawingml/2006/main" def="{5748F181-0B6F-419D-A6B6-3B0B769AA930}">
  <a:tblStyle styleId="{5748F181-0B6F-419D-A6B6-3B0B769AA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3" autoAdjust="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970"/>
        <p:guide orient="horz" pos="3005"/>
        <p:guide pos="1907"/>
        <p:guide orient="horz" pos="328"/>
        <p:guide pos="196"/>
        <p:guide orient="horz" pos="2857"/>
        <p:guide orient="horz" pos="1114"/>
        <p:guide pos="673"/>
        <p:guide orient="horz" pos="221"/>
        <p:guide orient="horz" pos="80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th Daniel" userId="S::daniel.tovth@kr-karlovarsky.cz::283b20ed-2b25-450b-9b9b-32593b0c39e1" providerId="AD" clId="Web-{FB2A2287-C349-DDA6-A931-1924EA21CADF}"/>
    <pc:docChg chg="modSld">
      <pc:chgData name="Tovth Daniel" userId="S::daniel.tovth@kr-karlovarsky.cz::283b20ed-2b25-450b-9b9b-32593b0c39e1" providerId="AD" clId="Web-{FB2A2287-C349-DDA6-A931-1924EA21CADF}" dt="2026-02-02T08:07:21.019" v="16" actId="20577"/>
      <pc:docMkLst>
        <pc:docMk/>
      </pc:docMkLst>
      <pc:sldChg chg="modSp">
        <pc:chgData name="Tovth Daniel" userId="S::daniel.tovth@kr-karlovarsky.cz::283b20ed-2b25-450b-9b9b-32593b0c39e1" providerId="AD" clId="Web-{FB2A2287-C349-DDA6-A931-1924EA21CADF}" dt="2026-02-02T08:07:21.019" v="16" actId="20577"/>
        <pc:sldMkLst>
          <pc:docMk/>
          <pc:sldMk cId="3629728089" sldId="345"/>
        </pc:sldMkLst>
        <pc:spChg chg="mod">
          <ac:chgData name="Tovth Daniel" userId="S::daniel.tovth@kr-karlovarsky.cz::283b20ed-2b25-450b-9b9b-32593b0c39e1" providerId="AD" clId="Web-{FB2A2287-C349-DDA6-A931-1924EA21CADF}" dt="2026-02-02T08:07:21.019" v="16" actId="20577"/>
          <ac:spMkLst>
            <pc:docMk/>
            <pc:sldMk cId="3629728089" sldId="345"/>
            <ac:spMk id="3" creationId="{0B161425-D242-462D-9D35-67BF5D1207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93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3">
  <p:cSld name="BLANK_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">
  <p:cSld name="BLANK_2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335075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arlovarskapohotovost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960800" y="521837"/>
            <a:ext cx="4012315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l"/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Karlovarská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960800" y="2420844"/>
            <a:ext cx="4270623" cy="118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l"/>
            <a:r>
              <a:rPr lang="cs" sz="3600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online pohotovost</a:t>
            </a:r>
            <a:endParaRPr lang="cs" sz="3600" dirty="0">
              <a:solidFill>
                <a:schemeClr val="lt1"/>
              </a:solidFill>
              <a:latin typeface="Raleway Medium"/>
              <a:ea typeface="Raleway Medium"/>
              <a:cs typeface="Raleway Medium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5073A5BE-B28D-CE18-2A8F-181DEE066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577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6243-C4B7-4B23-9F4E-11EAFBA1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Praktické informace a kontakty</a:t>
            </a:r>
            <a:r>
              <a:rPr lang="cs-CZ" b="1" dirty="0">
                <a:solidFill>
                  <a:srgbClr val="FF0000"/>
                </a:solidFill>
              </a:rPr>
              <a:t>: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9D18A2-E64E-4C4C-B1E5-9E8243E8E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•	Web: www.kv-onlinepohotovost.cz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•	Aplikace: „MEDDI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app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“ dostupná na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App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Store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 a Google Play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•	Podpora: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hotline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 222 262 937</a:t>
            </a: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Služba byla spuštěna: 1. 3. 2025                                                   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cs-CZ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Počet celkem registrovaných k říjnu 2025: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20 667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 obyvatel Karlovarského kraje</a:t>
            </a: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Využití služby: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4736 pacientů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 </a:t>
            </a: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Oblastní rozložení: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45 % pacientů z okresu Karlovy Vary, 26 % z okresu Sokolov, 29 % z okresu Cheb</a:t>
            </a: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Průměrná doba čekání na spojení s lékařem: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2 minuty</a:t>
            </a: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Počet vydaných e-receptů: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1610</a:t>
            </a: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6A97F9-3B6B-409B-A4B3-3D92EC45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689" y="1017725"/>
            <a:ext cx="1733563" cy="16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6B4F2-40B4-44B3-9304-BBC74108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Shrnutí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FDCF201-4B8F-47A2-B416-19A88517F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dirty="0">
                <a:solidFill>
                  <a:srgbClr val="002060"/>
                </a:solidFill>
                <a:latin typeface="Raleway Medium" panose="020B0604020202020204" charset="-18"/>
              </a:rPr>
              <a:t>Moderní, efektivní a rychlá metoda k řešení akutních, ale ne život ohrožujících problémů, fungující v Karlovarském kraji od 1. 3. 2025, která pomocí online řešení umožní rychlý kontakt pacienta s lékařem, určena pro všechny, bez nutnosti dojíždění (vhodné zejména pro seniory, rodiny, osoby bez dopravy).</a:t>
            </a:r>
          </a:p>
          <a:p>
            <a:pPr marL="11430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marL="114300" indent="0">
              <a:buNone/>
            </a:pPr>
            <a:r>
              <a:rPr lang="cs-CZ" dirty="0">
                <a:solidFill>
                  <a:srgbClr val="0070C0"/>
                </a:solidFill>
                <a:latin typeface="Raleway SemiBold" panose="020B0604020202020204" charset="-18"/>
              </a:rPr>
              <a:t>Spolupráce obcí:</a:t>
            </a:r>
          </a:p>
          <a:p>
            <a:r>
              <a:rPr lang="cs-CZ" dirty="0">
                <a:solidFill>
                  <a:srgbClr val="FF0000"/>
                </a:solidFill>
                <a:latin typeface="Raleway Medium" panose="020B0604020202020204" charset="-18"/>
              </a:rPr>
              <a:t>Informování občanů: letáky, web, obecní zpravodaj.</a:t>
            </a:r>
          </a:p>
          <a:p>
            <a:r>
              <a:rPr lang="cs-CZ" dirty="0">
                <a:solidFill>
                  <a:srgbClr val="FF0000"/>
                </a:solidFill>
                <a:latin typeface="Raleway Medium" panose="020B0604020202020204" charset="-18"/>
              </a:rPr>
              <a:t>Poskytnutí technické podpory např. místnost s připojením (obecní úřad / knihovna).</a:t>
            </a:r>
          </a:p>
          <a:p>
            <a:r>
              <a:rPr lang="cs-CZ" dirty="0">
                <a:solidFill>
                  <a:srgbClr val="FF0000"/>
                </a:solidFill>
                <a:latin typeface="Raleway Medium" panose="020B0604020202020204" charset="-18"/>
              </a:rPr>
              <a:t>Pomoc seniorům: při prvním spuštění aplikace.</a:t>
            </a:r>
          </a:p>
          <a:p>
            <a:pPr marL="11430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14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B161425-D242-462D-9D35-67BF5D12079D}"/>
              </a:ext>
            </a:extLst>
          </p:cNvPr>
          <p:cNvSpPr/>
          <p:nvPr/>
        </p:nvSpPr>
        <p:spPr>
          <a:xfrm>
            <a:off x="778588" y="941481"/>
            <a:ext cx="8363713" cy="29854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4000" dirty="0">
                <a:solidFill>
                  <a:schemeClr val="bg1"/>
                </a:solidFill>
                <a:latin typeface="Raleway SemiBold"/>
              </a:rPr>
              <a:t>Děkuji Vám za pozornost</a:t>
            </a:r>
            <a:endParaRPr lang="cs-CZ" dirty="0">
              <a:solidFill>
                <a:schemeClr val="bg1"/>
              </a:solidFill>
              <a:latin typeface="Raleway SemiBold"/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  <a:latin typeface="Raleway SemiBold"/>
              </a:rPr>
              <a:t>Ing. Alena Šalátová</a:t>
            </a:r>
            <a:br>
              <a:rPr lang="cs-CZ" sz="2400" dirty="0">
                <a:latin typeface="Raleway SemiBold" panose="020B0604020202020204" charset="-18"/>
              </a:rPr>
            </a:br>
            <a:r>
              <a:rPr lang="cs-CZ" sz="1800" dirty="0">
                <a:solidFill>
                  <a:schemeClr val="bg1"/>
                </a:solidFill>
                <a:latin typeface="Raleway SemiBold"/>
              </a:rPr>
              <a:t>tel. 736 650 385</a:t>
            </a:r>
            <a:br>
              <a:rPr lang="cs-CZ" sz="1800" dirty="0">
                <a:latin typeface="Raleway SemiBold" panose="020B0604020202020204" charset="-18"/>
              </a:rPr>
            </a:br>
            <a:r>
              <a:rPr lang="cs-CZ" sz="1800" dirty="0">
                <a:solidFill>
                  <a:schemeClr val="bg1"/>
                </a:solidFill>
                <a:latin typeface="Raleway SemiBold"/>
              </a:rPr>
              <a:t>e-mail: alena.salatova@kr-karlovarsky.cz</a:t>
            </a:r>
            <a:endParaRPr lang="cs-CZ" sz="2400" dirty="0">
              <a:solidFill>
                <a:schemeClr val="bg1"/>
              </a:solidFill>
              <a:latin typeface="Raleway Semi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2972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67626" y="1048871"/>
            <a:ext cx="7835744" cy="300567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 algn="l"/>
            <a:r>
              <a:rPr lang="cs-CZ" sz="4900" dirty="0">
                <a:solidFill>
                  <a:schemeClr val="bg1"/>
                </a:solidFill>
                <a:latin typeface="Raleway" panose="020B0604020202020204" charset="-18"/>
              </a:rPr>
              <a:t>Karlovarská online pohotovost</a:t>
            </a:r>
            <a:br>
              <a:rPr lang="cs-CZ" sz="4000" dirty="0">
                <a:solidFill>
                  <a:schemeClr val="bg1"/>
                </a:solidFill>
                <a:latin typeface="Raleway" panose="020B0604020202020204" charset="-18"/>
              </a:rPr>
            </a:br>
            <a:br>
              <a:rPr lang="cs-CZ" sz="4000" b="1" dirty="0">
                <a:solidFill>
                  <a:schemeClr val="lt1"/>
                </a:solidFill>
                <a:latin typeface="Raleway" panose="020B0604020202020204" charset="-18"/>
                <a:ea typeface="Raleway"/>
                <a:cs typeface="Raleway"/>
                <a:sym typeface="Raleway"/>
              </a:rPr>
            </a:br>
            <a:r>
              <a:rPr lang="cs-CZ" sz="2700" b="1" dirty="0">
                <a:solidFill>
                  <a:srgbClr val="92D050"/>
                </a:solidFill>
                <a:latin typeface="Raleway" panose="020B0604020202020204" charset="-18"/>
              </a:rPr>
              <a:t>Prostřednictvím online komunikační platformy od společnosti MEDDI hub a.s.</a:t>
            </a:r>
            <a:br>
              <a:rPr lang="cs-CZ" sz="3100" b="1" dirty="0">
                <a:solidFill>
                  <a:srgbClr val="92D050"/>
                </a:solidFill>
                <a:latin typeface="Raleway" panose="020B0604020202020204" charset="-18"/>
              </a:rPr>
            </a:br>
            <a:br>
              <a:rPr lang="cs-CZ" sz="3100" b="1" dirty="0">
                <a:solidFill>
                  <a:srgbClr val="92D050"/>
                </a:solidFill>
                <a:latin typeface="Raleway" panose="020B0604020202020204" charset="-18"/>
              </a:rPr>
            </a:br>
            <a:endParaRPr sz="1800" b="1" dirty="0">
              <a:solidFill>
                <a:schemeClr val="bg1"/>
              </a:solidFill>
              <a:latin typeface="Raleway" panose="020B0604020202020204" charset="-18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CAD083D-8D11-433C-955D-B872389F3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084" y="3544186"/>
            <a:ext cx="1318437" cy="11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3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15EF3-C9AB-4334-A639-AB2B8A65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45025"/>
            <a:ext cx="8439394" cy="5727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Co je Karlovarská online pohotovost?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319D96-9B15-40B0-A519-39B7DA318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93019"/>
            <a:ext cx="8520600" cy="35504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služba, která umožní spojení pacienta s plně atestovaným lékařem v oboru všeobecného lékařství, interního lékařství a v oboru pediatrie</a:t>
            </a:r>
          </a:p>
          <a:p>
            <a:pPr marL="114300" indent="0"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služba, která doplňuje systém zdravotních pohotovostních služeb v Karlovarském kraji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určena pro řešení méně závažných akutních zdravotních problémů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technologická </a:t>
            </a: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telemedicínská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 online platforma dostupná přes mobil, tablet, počítač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0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FF0000"/>
                </a:solidFill>
              </a:rPr>
              <a:t>Pro koho je Karlovarská online pohotovost určena?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311700" y="4583550"/>
            <a:ext cx="36432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7C91525-2C20-4C61-87FA-3B105691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98" y="1988111"/>
            <a:ext cx="5828110" cy="2718174"/>
          </a:xfrm>
          <a:prstGeom prst="rect">
            <a:avLst/>
          </a:prstGeom>
        </p:spPr>
      </p:pic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657224" y="1407319"/>
            <a:ext cx="6950583" cy="3548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95000"/>
              </a:lnSpc>
              <a:buSzPts val="1018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 obyvatele (dospělé, děti, dorost) s trvalým pobytem v Karlovarském kraji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1268145" y="323365"/>
            <a:ext cx="66499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>
                <a:solidFill>
                  <a:srgbClr val="FF0000"/>
                </a:solidFill>
              </a:rPr>
              <a:t>Způsob fungování: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1268145" y="1221158"/>
            <a:ext cx="71283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bezplatně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24 hodin denně/7 dní v týdnu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o víkendech i o svátcích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mimo domov, na dovolené, na chalupě atd.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rychlé spojení s lékařem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konzultace s lékařem přes chat, </a:t>
            </a: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videohovor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, </a:t>
            </a: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audiohovor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bez omezení počtu připojení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spojení s lékařem do 30 minut od zadání požadavku  - </a:t>
            </a:r>
            <a:b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</a:b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v průměru méně než 2 minuty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36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4151E-EC46-4003-ACB6-98F20F5A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7074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Co online pohotovost řeší a co nikoliv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8D3D02-73DC-4834-AFE5-48ED0B5FB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67618"/>
          </a:xfrm>
        </p:spPr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cs-CZ" sz="3700" b="1" u="sng" dirty="0">
                <a:solidFill>
                  <a:srgbClr val="0070C0"/>
                </a:solidFill>
                <a:latin typeface="Raleway Medium" panose="020B0604020202020204" charset="-18"/>
              </a:rPr>
              <a:t>Co lze řešit:</a:t>
            </a:r>
          </a:p>
          <a:p>
            <a:pPr marL="114300" indent="0">
              <a:buNone/>
            </a:pPr>
            <a:endParaRPr lang="cs-CZ" sz="3700" b="1" u="sng" dirty="0">
              <a:solidFill>
                <a:srgbClr val="0070C0"/>
              </a:solidFill>
              <a:latin typeface="Raleway Medium" panose="020B0604020202020204" charset="-18"/>
            </a:endParaRP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Méně závažné akutní zdravotní potíže, jako např.:</a:t>
            </a:r>
          </a:p>
          <a:p>
            <a:pPr marL="114300" lvl="0" indent="0">
              <a:buNone/>
            </a:pPr>
            <a:endParaRPr lang="cs-CZ" sz="37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lvl="1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záněty horních či dolních cest dýchacích,</a:t>
            </a:r>
          </a:p>
          <a:p>
            <a:pPr lvl="1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infekce močových cest,</a:t>
            </a:r>
          </a:p>
          <a:p>
            <a:pPr lvl="1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alergické reakce,</a:t>
            </a:r>
          </a:p>
          <a:p>
            <a:pPr lvl="1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kožní obtíže</a:t>
            </a:r>
          </a:p>
          <a:p>
            <a:pPr marL="596900" lvl="1" indent="0">
              <a:buNone/>
            </a:pPr>
            <a:endParaRPr lang="cs-CZ" sz="37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Vystavení e‑receptu pro vyzvednutí léků (možné i v zahraničí)</a:t>
            </a: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Lékařská zpráva (záznam o konzultaci)</a:t>
            </a: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V případě potřeby fyzického vyšetření doporučí lékař návštěvu nemocnice nebo ambulance</a:t>
            </a:r>
          </a:p>
          <a:p>
            <a:pPr lvl="0"/>
            <a:endParaRPr lang="cs-CZ" sz="3700" b="1" dirty="0">
              <a:solidFill>
                <a:schemeClr val="tx1"/>
              </a:solidFill>
              <a:latin typeface="Raleway Medium" panose="020B0604020202020204" charset="-18"/>
            </a:endParaRPr>
          </a:p>
          <a:p>
            <a:pPr marL="114300" lvl="0" indent="0">
              <a:buNone/>
            </a:pPr>
            <a:r>
              <a:rPr lang="cs-CZ" sz="3700" b="1" u="sng" dirty="0">
                <a:solidFill>
                  <a:srgbClr val="0070C0"/>
                </a:solidFill>
                <a:latin typeface="Raleway Medium" panose="020B0604020202020204" charset="-18"/>
              </a:rPr>
              <a:t>Co nelze řešit:</a:t>
            </a:r>
          </a:p>
          <a:p>
            <a:pPr marL="114300" lvl="0" indent="0">
              <a:buNone/>
            </a:pPr>
            <a:endParaRPr lang="cs-CZ" sz="3700" b="1" u="sng" dirty="0">
              <a:solidFill>
                <a:srgbClr val="0070C0"/>
              </a:solidFill>
              <a:latin typeface="Raleway Medium" panose="020B0604020202020204" charset="-18"/>
            </a:endParaRP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Závažné zdravotní stavy – v takových případech je třeba volat linku 155 (záchranná služba).</a:t>
            </a:r>
            <a:endParaRPr lang="cs-CZ" sz="3700" b="1" u="sng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Léčbu chronických nebo dlouhodobých onemocnění – tyto je nutné konzultovat se svým praktickým lékařem</a:t>
            </a: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Vystavení pracovní neschopnosti</a:t>
            </a:r>
          </a:p>
          <a:p>
            <a:pPr lvl="0"/>
            <a:r>
              <a:rPr lang="cs-CZ" sz="37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Služba nenahrazuje fyzické pohotovosti v nemocnicích, které fungují běžně i nadále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37A63B-F443-44D5-BBC8-1C97EC96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370" y="1015574"/>
            <a:ext cx="217842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7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63784-2BD2-4184-AFB5-C8B951D9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Registrace do online pohotovosti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1FFADE0-0F01-4B1A-B67A-DEF6FABC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219" y="1235869"/>
            <a:ext cx="7933764" cy="346260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Stažení aplikace MEDDI </a:t>
            </a:r>
            <a:r>
              <a:rPr lang="cs-CZ" sz="1500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app</a:t>
            </a: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., nebo přes </a:t>
            </a: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www.karlovarskapohotovost.cz</a:t>
            </a:r>
            <a:endParaRPr lang="cs-CZ" sz="1500" b="1" dirty="0">
              <a:solidFill>
                <a:schemeClr val="accent1">
                  <a:lumMod val="50000"/>
                </a:schemeClr>
              </a:solidFill>
              <a:latin typeface="Raleway Medium" panose="020B0604020202020204" charset="-18"/>
            </a:endParaRP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Nová registrace (děti registruje dospělý rodič) – zadání svého telefonního čísla – ověřovací kód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Zadání emailové adresy – hesla – potvrzení hesla – vyplnění osobních údajů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 err="1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eKarta</a:t>
            </a: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 – odsouhlasení podmínek 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Potvrzovací email pro přístup do aplikace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F297EB-A4A9-466D-987E-CF0B0580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61" y="3257550"/>
            <a:ext cx="2493480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63784-2BD2-4184-AFB5-C8B951D9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192881"/>
            <a:ext cx="8520600" cy="5727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Jak probíhá spojení s lékařem krok po kroku: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1FFADE0-0F01-4B1A-B67A-DEF6FABC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447" y="765581"/>
            <a:ext cx="8703105" cy="399335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Před zahájením spojení s lékařem je nutné připravit si OP a kartu pojištěnce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Otevřít aplikaci v telefonu nebo PC – klik na ikonku s lékařem pro zahájení spojení s lékařem 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Do 30 min se ozve lékař – zvukový signál na telefonu nebo PC – lékař se dotáže pacienta s čím mu může pomoci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Popis problému ze strany pacienta přímo v aplikaci, možnost zaslání fotografie se zdravotním problémem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Zhodnocení stavu a problému lékařem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Případné vystavení a zaslání e-receptu a lékařské zprávy pacientovi</a:t>
            </a:r>
          </a:p>
        </p:txBody>
      </p:sp>
    </p:spTree>
    <p:extLst>
      <p:ext uri="{BB962C8B-B14F-4D97-AF65-F5344CB8AC3E}">
        <p14:creationId xmlns:p14="http://schemas.microsoft.com/office/powerpoint/2010/main" val="102254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1044E-CD5F-4D8B-95A6-8E613B8B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Přínosy online pohotovosti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DB32F4-A7EF-40D5-96A8-8A25B41F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57301"/>
            <a:ext cx="8520600" cy="33115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rychlost, dostupnost a pohodlí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snížení nutnosti cestovat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přínosy pro obce i občany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žádné čekání na pohotovosti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pomoc i večer/v noci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vyšší bezpečí pro seniory a rizikové skupiny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rychlejší první kontakt s lékařem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méně přeplněných čekáren pohotovostní služby v nemocnicích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úspora času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accent1">
                    <a:lumMod val="50000"/>
                  </a:schemeClr>
                </a:solidFill>
                <a:latin typeface="Raleway Medium" panose="020B0604020202020204" charset="-18"/>
              </a:rPr>
              <a:t>dostupnost zdravotnické péče pro všechny i v hůře dostupných obcích </a:t>
            </a:r>
          </a:p>
          <a:p>
            <a:pPr marL="114300" indent="0">
              <a:buNone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732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714</Words>
  <Application>Microsoft Office PowerPoint</Application>
  <PresentationFormat>Předvádění na obrazovce (16:9)</PresentationFormat>
  <Paragraphs>99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Simple Light</vt:lpstr>
      <vt:lpstr>Karlovarská</vt:lpstr>
      <vt:lpstr>Karlovarská online pohotovost  Prostřednictvím online komunikační platformy od společnosti MEDDI hub a.s.  </vt:lpstr>
      <vt:lpstr>Co je Karlovarská online pohotovost?</vt:lpstr>
      <vt:lpstr>Pro koho je Karlovarská online pohotovost určena?</vt:lpstr>
      <vt:lpstr>Prezentace aplikace PowerPoint</vt:lpstr>
      <vt:lpstr>Co online pohotovost řeší a co nikoliv</vt:lpstr>
      <vt:lpstr>Registrace do online pohotovosti</vt:lpstr>
      <vt:lpstr>Jak probíhá spojení s lékařem krok po kroku:</vt:lpstr>
      <vt:lpstr>Přínosy online pohotovosti</vt:lpstr>
      <vt:lpstr>Praktické informace a kontakty: 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Šťovíčková Petra</dc:creator>
  <cp:lastModifiedBy>Šalátová Alena</cp:lastModifiedBy>
  <cp:revision>104</cp:revision>
  <cp:lastPrinted>2025-09-08T14:05:10Z</cp:lastPrinted>
  <dcterms:modified xsi:type="dcterms:W3CDTF">2026-02-02T08:07:25Z</dcterms:modified>
</cp:coreProperties>
</file>