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69" r:id="rId3"/>
    <p:sldId id="314" r:id="rId4"/>
    <p:sldId id="272" r:id="rId5"/>
    <p:sldId id="275" r:id="rId6"/>
    <p:sldId id="276" r:id="rId7"/>
    <p:sldId id="277" r:id="rId8"/>
    <p:sldId id="297" r:id="rId9"/>
    <p:sldId id="278" r:id="rId10"/>
    <p:sldId id="298" r:id="rId11"/>
    <p:sldId id="301" r:id="rId12"/>
    <p:sldId id="299" r:id="rId13"/>
    <p:sldId id="300" r:id="rId14"/>
    <p:sldId id="302" r:id="rId15"/>
    <p:sldId id="305" r:id="rId16"/>
    <p:sldId id="303" r:id="rId17"/>
    <p:sldId id="306" r:id="rId18"/>
    <p:sldId id="307" r:id="rId19"/>
    <p:sldId id="304" r:id="rId20"/>
    <p:sldId id="309" r:id="rId21"/>
    <p:sldId id="284" r:id="rId22"/>
    <p:sldId id="286" r:id="rId23"/>
    <p:sldId id="288" r:id="rId24"/>
    <p:sldId id="312" r:id="rId25"/>
    <p:sldId id="292" r:id="rId26"/>
    <p:sldId id="291" r:id="rId27"/>
    <p:sldId id="313" r:id="rId28"/>
    <p:sldId id="295" r:id="rId29"/>
    <p:sldId id="290" r:id="rId30"/>
    <p:sldId id="311" r:id="rId31"/>
    <p:sldId id="310" r:id="rId32"/>
    <p:sldId id="296" r:id="rId3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07"/>
    <p:restoredTop sz="94737"/>
  </p:normalViewPr>
  <p:slideViewPr>
    <p:cSldViewPr>
      <p:cViewPr varScale="1">
        <p:scale>
          <a:sx n="109" d="100"/>
          <a:sy n="109" d="100"/>
        </p:scale>
        <p:origin x="1216"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3C4611-5EFF-9C4C-8797-6005469F734C}" type="datetimeFigureOut">
              <a:rPr lang="cs-CZ" smtClean="0"/>
              <a:t>30.09.2025</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AA6444-D255-C145-B819-97F038606CED}" type="slidenum">
              <a:rPr lang="cs-CZ" smtClean="0"/>
              <a:t>‹#›</a:t>
            </a:fld>
            <a:endParaRPr lang="cs-CZ"/>
          </a:p>
        </p:txBody>
      </p:sp>
    </p:spTree>
    <p:extLst>
      <p:ext uri="{BB962C8B-B14F-4D97-AF65-F5344CB8AC3E}">
        <p14:creationId xmlns:p14="http://schemas.microsoft.com/office/powerpoint/2010/main" val="1471864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FAAA6444-D255-C145-B819-97F038606CED}" type="slidenum">
              <a:rPr lang="cs-CZ" smtClean="0"/>
              <a:t>23</a:t>
            </a:fld>
            <a:endParaRPr lang="cs-CZ"/>
          </a:p>
        </p:txBody>
      </p:sp>
    </p:spTree>
    <p:extLst>
      <p:ext uri="{BB962C8B-B14F-4D97-AF65-F5344CB8AC3E}">
        <p14:creationId xmlns:p14="http://schemas.microsoft.com/office/powerpoint/2010/main" val="1621830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95EC1D4A-A796-47C3-A63E-CE236FB377E2}" type="datetimeFigureOut">
              <a:rPr lang="cs-CZ" smtClean="0"/>
              <a:t>30.09.2025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30.09.2025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30.09.2025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30.09.2025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95EC1D4A-A796-47C3-A63E-CE236FB377E2}" type="datetimeFigureOut">
              <a:rPr lang="cs-CZ" smtClean="0"/>
              <a:t>30.09.2025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95EC1D4A-A796-47C3-A63E-CE236FB377E2}" type="datetimeFigureOut">
              <a:rPr lang="cs-CZ" smtClean="0"/>
              <a:t>30.09.2025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5EC1D4A-A796-47C3-A63E-CE236FB377E2}" type="datetimeFigureOut">
              <a:rPr lang="cs-CZ" smtClean="0"/>
              <a:t>30.09.2025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95EC1D4A-A796-47C3-A63E-CE236FB377E2}" type="datetimeFigureOut">
              <a:rPr lang="cs-CZ" smtClean="0"/>
              <a:t>30.09.2025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5EC1D4A-A796-47C3-A63E-CE236FB377E2}" type="datetimeFigureOut">
              <a:rPr lang="cs-CZ" smtClean="0"/>
              <a:t>30.09.2025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30.09.2025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30.09.2025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1D4A-A796-47C3-A63E-CE236FB377E2}" type="datetimeFigureOut">
              <a:rPr lang="cs-CZ" smtClean="0"/>
              <a:t>30.09.2025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2" Type="http://schemas.openxmlformats.org/officeDocument/2006/relationships/hyperlink" Target="https://www.nautis.cz/portfolio/podpora-samostatneho-bydleni"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2204864"/>
            <a:ext cx="7772400" cy="2520280"/>
          </a:xfrm>
        </p:spPr>
        <p:txBody>
          <a:bodyPr>
            <a:normAutofit fontScale="90000"/>
          </a:bodyPr>
          <a:lstStyle/>
          <a:p>
            <a:r>
              <a:rPr lang="cs-CZ" b="1" dirty="0"/>
              <a:t>Koncepce péče </a:t>
            </a:r>
            <a:br>
              <a:rPr lang="cs-CZ" b="1" dirty="0"/>
            </a:br>
            <a:r>
              <a:rPr lang="cs-CZ" b="1" dirty="0"/>
              <a:t>o osoby s poruchou autistického spektra v Karlovarském kraji </a:t>
            </a:r>
            <a:br>
              <a:rPr lang="cs-CZ" dirty="0"/>
            </a:br>
            <a:r>
              <a:rPr lang="cs-CZ" sz="3600" b="1" dirty="0">
                <a:latin typeface="Arial" panose="020B0604020202020204" pitchFamily="34" charset="0"/>
                <a:cs typeface="Arial" panose="020B0604020202020204" pitchFamily="34" charset="0"/>
              </a:rPr>
              <a:t> </a:t>
            </a:r>
            <a:br>
              <a:rPr lang="cs-CZ" sz="3600" b="1" dirty="0">
                <a:latin typeface="Arial" panose="020B0604020202020204" pitchFamily="34" charset="0"/>
                <a:cs typeface="Arial" panose="020B0604020202020204" pitchFamily="34" charset="0"/>
              </a:rPr>
            </a:br>
            <a:r>
              <a:rPr lang="cs-CZ" sz="3600" dirty="0">
                <a:latin typeface="Arial" panose="020B0604020202020204" pitchFamily="34" charset="0"/>
                <a:cs typeface="Arial" panose="020B0604020202020204" pitchFamily="34" charset="0"/>
              </a:rPr>
              <a:t> </a:t>
            </a:r>
            <a:endParaRPr lang="cs-CZ" sz="2700" dirty="0">
              <a:latin typeface="Arial" panose="020B0604020202020204" pitchFamily="34" charset="0"/>
              <a:cs typeface="Arial" panose="020B0604020202020204" pitchFamily="34" charset="0"/>
            </a:endParaRPr>
          </a:p>
        </p:txBody>
      </p:sp>
      <p:sp>
        <p:nvSpPr>
          <p:cNvPr id="3" name="Podnadpis 2"/>
          <p:cNvSpPr>
            <a:spLocks noGrp="1"/>
          </p:cNvSpPr>
          <p:nvPr>
            <p:ph type="subTitle" idx="1"/>
          </p:nvPr>
        </p:nvSpPr>
        <p:spPr>
          <a:xfrm>
            <a:off x="1371600" y="3886200"/>
            <a:ext cx="6400800" cy="2711152"/>
          </a:xfrm>
        </p:spPr>
        <p:txBody>
          <a:bodyPr>
            <a:normAutofit fontScale="77500" lnSpcReduction="20000"/>
          </a:bodyPr>
          <a:lstStyle/>
          <a:p>
            <a:pPr algn="l"/>
            <a:endParaRPr lang="cs-CZ" sz="1400" dirty="0">
              <a:latin typeface="Arial" panose="020B0604020202020204" pitchFamily="34" charset="0"/>
              <a:cs typeface="Arial" panose="020B0604020202020204" pitchFamily="34" charset="0"/>
            </a:endParaRPr>
          </a:p>
          <a:p>
            <a:pPr algn="l"/>
            <a:endParaRPr lang="cs-CZ" sz="1400" dirty="0">
              <a:latin typeface="Arial" panose="020B0604020202020204" pitchFamily="34" charset="0"/>
              <a:cs typeface="Arial" panose="020B0604020202020204" pitchFamily="34" charset="0"/>
            </a:endParaRPr>
          </a:p>
          <a:p>
            <a:pPr algn="l"/>
            <a:endParaRPr lang="cs-CZ" sz="1400" dirty="0">
              <a:latin typeface="Arial" panose="020B0604020202020204" pitchFamily="34" charset="0"/>
              <a:cs typeface="Arial" panose="020B0604020202020204" pitchFamily="34" charset="0"/>
            </a:endParaRPr>
          </a:p>
          <a:p>
            <a:pPr algn="l"/>
            <a:r>
              <a:rPr lang="cs-CZ" sz="1400" dirty="0">
                <a:latin typeface="Arial" panose="020B0604020202020204" pitchFamily="34" charset="0"/>
                <a:cs typeface="Arial" panose="020B0604020202020204" pitchFamily="34" charset="0"/>
              </a:rPr>
              <a:t>																	</a:t>
            </a:r>
          </a:p>
          <a:p>
            <a:pPr algn="l"/>
            <a:r>
              <a:rPr lang="cs-CZ" sz="1400" dirty="0">
                <a:latin typeface="Arial" panose="020B0604020202020204" pitchFamily="34" charset="0"/>
                <a:cs typeface="Arial" panose="020B0604020202020204" pitchFamily="34" charset="0"/>
              </a:rPr>
              <a:t>				</a:t>
            </a:r>
          </a:p>
          <a:p>
            <a:pPr algn="l"/>
            <a:endParaRPr lang="cs-CZ" sz="1400" dirty="0">
              <a:latin typeface="Arial" panose="020B0604020202020204" pitchFamily="34" charset="0"/>
              <a:cs typeface="Arial" panose="020B0604020202020204" pitchFamily="34" charset="0"/>
            </a:endParaRPr>
          </a:p>
          <a:p>
            <a:pPr algn="l"/>
            <a:r>
              <a:rPr lang="cs-CZ" sz="1400" dirty="0">
                <a:latin typeface="Arial" panose="020B0604020202020204" pitchFamily="34" charset="0"/>
                <a:cs typeface="Arial" panose="020B0604020202020204" pitchFamily="34" charset="0"/>
              </a:rPr>
              <a:t>																	</a:t>
            </a:r>
          </a:p>
          <a:p>
            <a:pPr algn="l"/>
            <a:endParaRPr lang="cs-CZ" sz="1400" dirty="0">
              <a:latin typeface="Arial" panose="020B0604020202020204" pitchFamily="34" charset="0"/>
              <a:cs typeface="Arial" panose="020B0604020202020204" pitchFamily="34" charset="0"/>
            </a:endParaRPr>
          </a:p>
          <a:p>
            <a:pPr algn="l"/>
            <a:endParaRPr lang="cs-CZ" sz="1000" dirty="0">
              <a:latin typeface="Arial" panose="020B0604020202020204" pitchFamily="34" charset="0"/>
              <a:cs typeface="Arial" panose="020B0604020202020204" pitchFamily="34" charset="0"/>
            </a:endParaRPr>
          </a:p>
          <a:p>
            <a:pPr algn="l"/>
            <a:endParaRPr lang="cs-CZ" sz="1000" dirty="0">
              <a:latin typeface="Arial" panose="020B0604020202020204" pitchFamily="34" charset="0"/>
              <a:cs typeface="Arial" panose="020B0604020202020204" pitchFamily="34" charset="0"/>
            </a:endParaRPr>
          </a:p>
          <a:p>
            <a:pPr algn="l"/>
            <a:r>
              <a:rPr lang="cs-CZ" sz="1600" dirty="0">
                <a:latin typeface="Arial" panose="020B0604020202020204" pitchFamily="34" charset="0"/>
                <a:cs typeface="Arial" panose="020B0604020202020204" pitchFamily="34" charset="0"/>
              </a:rPr>
              <a:t>Realizováno v rámci projektu Podpora procesu střednědobého plánování rozvoje sociálních služeb v Karlovarském kraji III</a:t>
            </a:r>
          </a:p>
          <a:p>
            <a:pPr algn="l"/>
            <a:endParaRPr lang="cs-CZ" sz="1600" dirty="0">
              <a:latin typeface="Arial" panose="020B0604020202020204" pitchFamily="34" charset="0"/>
              <a:cs typeface="Arial" panose="020B0604020202020204" pitchFamily="34" charset="0"/>
            </a:endParaRPr>
          </a:p>
        </p:txBody>
      </p:sp>
      <p:pic>
        <p:nvPicPr>
          <p:cNvPr id="5" name="Obrázek 4">
            <a:extLst>
              <a:ext uri="{FF2B5EF4-FFF2-40B4-BE49-F238E27FC236}">
                <a16:creationId xmlns:a16="http://schemas.microsoft.com/office/drawing/2014/main" id="{39308F0D-5EA6-4868-AD3C-2F3CD07BB8A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D6F7D28A-718D-875E-A63B-20BD5CD7C14F}"/>
              </a:ext>
            </a:extLst>
          </p:cNvPr>
          <p:cNvPicPr>
            <a:picLocks noChangeAspect="1"/>
          </p:cNvPicPr>
          <p:nvPr/>
        </p:nvPicPr>
        <p:blipFill>
          <a:blip r:embed="rId4"/>
          <a:stretch>
            <a:fillRect/>
          </a:stretch>
        </p:blipFill>
        <p:spPr>
          <a:xfrm>
            <a:off x="6783396" y="685766"/>
            <a:ext cx="2245387" cy="1096432"/>
          </a:xfrm>
          <a:prstGeom prst="rect">
            <a:avLst/>
          </a:prstGeom>
        </p:spPr>
      </p:pic>
    </p:spTree>
    <p:extLst>
      <p:ext uri="{BB962C8B-B14F-4D97-AF65-F5344CB8AC3E}">
        <p14:creationId xmlns:p14="http://schemas.microsoft.com/office/powerpoint/2010/main" val="2293767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1C6A9-0E06-CCE2-92E2-7B4456D1166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1705548-33C8-D878-0273-B28A22257DD3}"/>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91049A85-3248-B73B-1242-891CBEFFED6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99C5FF39-8D0B-9C70-B908-36A72392BF92}"/>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0C4B6EE4-6A90-2140-7838-C4139AB5CE0E}"/>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7" name="TextovéPole 6">
            <a:extLst>
              <a:ext uri="{FF2B5EF4-FFF2-40B4-BE49-F238E27FC236}">
                <a16:creationId xmlns:a16="http://schemas.microsoft.com/office/drawing/2014/main" id="{A5BEE906-B799-7ECB-5CC5-4325B654EF10}"/>
              </a:ext>
            </a:extLst>
          </p:cNvPr>
          <p:cNvSpPr txBox="1"/>
          <p:nvPr/>
        </p:nvSpPr>
        <p:spPr>
          <a:xfrm>
            <a:off x="899592" y="1812917"/>
            <a:ext cx="7056784" cy="4832092"/>
          </a:xfrm>
          <a:prstGeom prst="rect">
            <a:avLst/>
          </a:prstGeom>
          <a:noFill/>
        </p:spPr>
        <p:txBody>
          <a:bodyPr wrap="square">
            <a:spAutoFit/>
          </a:bodyPr>
          <a:lstStyle/>
          <a:p>
            <a:endParaRPr lang="cs-CZ" sz="2800" dirty="0"/>
          </a:p>
          <a:p>
            <a:r>
              <a:rPr lang="cs-CZ" sz="2800" b="1" dirty="0"/>
              <a:t>Slabiny diagnostického procesu v praxi</a:t>
            </a:r>
            <a:endParaRPr lang="cs-CZ" sz="2800" dirty="0"/>
          </a:p>
          <a:p>
            <a:endParaRPr lang="cs-CZ" sz="2800" dirty="0"/>
          </a:p>
          <a:p>
            <a:r>
              <a:rPr lang="cs-CZ" sz="2800" dirty="0"/>
              <a:t>Různé diagnostické závěry, opakovaná vyšetření</a:t>
            </a:r>
          </a:p>
          <a:p>
            <a:endParaRPr lang="cs-CZ" sz="2800" dirty="0"/>
          </a:p>
          <a:p>
            <a:r>
              <a:rPr lang="cs-CZ" sz="2800" dirty="0"/>
              <a:t>Negativní zkušenosti s psychiatry – zlehčování, popírání autismu („autismus je výmysl psychologů“)</a:t>
            </a:r>
          </a:p>
          <a:p>
            <a:endParaRPr lang="cs-CZ" sz="2800" dirty="0"/>
          </a:p>
          <a:p>
            <a:endParaRPr lang="cs-CZ" sz="2800" dirty="0"/>
          </a:p>
          <a:p>
            <a:endParaRPr lang="cs-CZ" sz="2800" dirty="0"/>
          </a:p>
        </p:txBody>
      </p:sp>
    </p:spTree>
    <p:extLst>
      <p:ext uri="{BB962C8B-B14F-4D97-AF65-F5344CB8AC3E}">
        <p14:creationId xmlns:p14="http://schemas.microsoft.com/office/powerpoint/2010/main" val="977420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35124-8AB6-EB6C-E239-2451C926889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79728F1-E0CE-75D5-2012-6E5BFB91FD2D}"/>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E33C0E21-F1FB-1F1F-C392-0F2E8EF418C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9CC4B166-5687-0D48-6F70-19A14254FA5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F732C0CE-C103-78EA-940F-1840DCC63ED7}"/>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7" name="TextovéPole 6">
            <a:extLst>
              <a:ext uri="{FF2B5EF4-FFF2-40B4-BE49-F238E27FC236}">
                <a16:creationId xmlns:a16="http://schemas.microsoft.com/office/drawing/2014/main" id="{30045AAF-1211-FB15-1DEC-9852F892D6E6}"/>
              </a:ext>
            </a:extLst>
          </p:cNvPr>
          <p:cNvSpPr txBox="1"/>
          <p:nvPr/>
        </p:nvSpPr>
        <p:spPr>
          <a:xfrm>
            <a:off x="559639" y="1724340"/>
            <a:ext cx="8229600" cy="954107"/>
          </a:xfrm>
          <a:prstGeom prst="rect">
            <a:avLst/>
          </a:prstGeom>
          <a:noFill/>
        </p:spPr>
        <p:txBody>
          <a:bodyPr wrap="square">
            <a:spAutoFit/>
          </a:bodyPr>
          <a:lstStyle/>
          <a:p>
            <a:pPr>
              <a:buNone/>
            </a:pPr>
            <a:r>
              <a:rPr lang="cs-CZ" sz="2800" b="1" dirty="0">
                <a:effectLst/>
                <a:latin typeface="Times New Roman" panose="02020603050405020304" pitchFamily="18" charset="0"/>
                <a:ea typeface="Times New Roman" panose="02020603050405020304" pitchFamily="18" charset="0"/>
              </a:rPr>
              <a:t>Kombinace PAS a poruchy intelektu – rozsah a význam pro péči</a:t>
            </a:r>
            <a:endParaRPr lang="cs-CZ" sz="2800" dirty="0">
              <a:effectLst/>
              <a:latin typeface="Times New Roman" panose="02020603050405020304" pitchFamily="18" charset="0"/>
              <a:ea typeface="Times New Roman" panose="02020603050405020304" pitchFamily="18" charset="0"/>
            </a:endParaRPr>
          </a:p>
        </p:txBody>
      </p:sp>
      <p:pic>
        <p:nvPicPr>
          <p:cNvPr id="8" name="Obrázek 7">
            <a:extLst>
              <a:ext uri="{FF2B5EF4-FFF2-40B4-BE49-F238E27FC236}">
                <a16:creationId xmlns:a16="http://schemas.microsoft.com/office/drawing/2014/main" id="{22594B27-C2D0-F04D-26B6-35278866A735}"/>
              </a:ext>
            </a:extLst>
          </p:cNvPr>
          <p:cNvPicPr>
            <a:picLocks noChangeAspect="1"/>
          </p:cNvPicPr>
          <p:nvPr/>
        </p:nvPicPr>
        <p:blipFill>
          <a:blip r:embed="rId5"/>
          <a:stretch>
            <a:fillRect/>
          </a:stretch>
        </p:blipFill>
        <p:spPr>
          <a:xfrm>
            <a:off x="1111560" y="3091077"/>
            <a:ext cx="6056784" cy="3358649"/>
          </a:xfrm>
          <a:prstGeom prst="rect">
            <a:avLst/>
          </a:prstGeom>
        </p:spPr>
      </p:pic>
    </p:spTree>
    <p:extLst>
      <p:ext uri="{BB962C8B-B14F-4D97-AF65-F5344CB8AC3E}">
        <p14:creationId xmlns:p14="http://schemas.microsoft.com/office/powerpoint/2010/main" val="1978222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276B1-4D2F-E467-B40D-1671F07C3BF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182A591-1940-CF4A-D30C-22EE20280038}"/>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4C4DAFA8-1E58-4DFF-98A2-D8823F0C029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971BAAD5-4017-6E9F-5C4E-2372E235C72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2177CB5C-6BD4-B8F5-6703-B1A05191FB68}"/>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7" name="TextovéPole 6">
            <a:extLst>
              <a:ext uri="{FF2B5EF4-FFF2-40B4-BE49-F238E27FC236}">
                <a16:creationId xmlns:a16="http://schemas.microsoft.com/office/drawing/2014/main" id="{3224679D-E079-A26E-A68E-2BDF5DD8B103}"/>
              </a:ext>
            </a:extLst>
          </p:cNvPr>
          <p:cNvSpPr txBox="1"/>
          <p:nvPr/>
        </p:nvSpPr>
        <p:spPr>
          <a:xfrm>
            <a:off x="2428653" y="1843516"/>
            <a:ext cx="4572000" cy="523220"/>
          </a:xfrm>
          <a:prstGeom prst="rect">
            <a:avLst/>
          </a:prstGeom>
          <a:noFill/>
        </p:spPr>
        <p:txBody>
          <a:bodyPr wrap="square">
            <a:spAutoFit/>
          </a:bodyPr>
          <a:lstStyle/>
          <a:p>
            <a:pPr>
              <a:buNone/>
            </a:pPr>
            <a:r>
              <a:rPr lang="cs-CZ" sz="2800" b="1" dirty="0">
                <a:effectLst/>
                <a:latin typeface="Times New Roman" panose="02020603050405020304" pitchFamily="18" charset="0"/>
                <a:ea typeface="Times New Roman" panose="02020603050405020304" pitchFamily="18" charset="0"/>
              </a:rPr>
              <a:t>Chování náročné na péči</a:t>
            </a:r>
            <a:endParaRPr lang="cs-CZ" sz="2800" dirty="0">
              <a:effectLst/>
              <a:latin typeface="Times New Roman" panose="02020603050405020304" pitchFamily="18" charset="0"/>
              <a:ea typeface="Times New Roman" panose="02020603050405020304" pitchFamily="18" charset="0"/>
            </a:endParaRPr>
          </a:p>
        </p:txBody>
      </p:sp>
      <p:sp>
        <p:nvSpPr>
          <p:cNvPr id="11" name="TextovéPole 10">
            <a:extLst>
              <a:ext uri="{FF2B5EF4-FFF2-40B4-BE49-F238E27FC236}">
                <a16:creationId xmlns:a16="http://schemas.microsoft.com/office/drawing/2014/main" id="{C5D0E828-04A8-6649-0A77-6A8C7ACBC7EC}"/>
              </a:ext>
            </a:extLst>
          </p:cNvPr>
          <p:cNvSpPr txBox="1"/>
          <p:nvPr/>
        </p:nvSpPr>
        <p:spPr>
          <a:xfrm>
            <a:off x="323528" y="3013502"/>
            <a:ext cx="7920880" cy="1200329"/>
          </a:xfrm>
          <a:prstGeom prst="rect">
            <a:avLst/>
          </a:prstGeom>
          <a:noFill/>
        </p:spPr>
        <p:txBody>
          <a:bodyPr wrap="square">
            <a:spAutoFit/>
          </a:bodyPr>
          <a:lstStyle/>
          <a:p>
            <a:pPr marL="800100" lvl="1" indent="-342900">
              <a:buSzPts val="1000"/>
              <a:buFont typeface="Arial" panose="020B0604020202020204" pitchFamily="34" charset="0"/>
              <a:buChar char="•"/>
              <a:tabLst>
                <a:tab pos="914400" algn="l"/>
              </a:tabLst>
            </a:pPr>
            <a:r>
              <a:rPr lang="cs-CZ" sz="2400" dirty="0">
                <a:effectLst/>
                <a:latin typeface="Times New Roman" panose="02020603050405020304" pitchFamily="18" charset="0"/>
                <a:ea typeface="Times New Roman" panose="02020603050405020304" pitchFamily="18" charset="0"/>
                <a:cs typeface="Times New Roman" panose="02020603050405020304" pitchFamily="18" charset="0"/>
              </a:rPr>
              <a:t>vyžaduje neustálou pozornost a kontrolu,</a:t>
            </a:r>
          </a:p>
          <a:p>
            <a:pPr marL="800100" lvl="1" indent="-342900">
              <a:buSzPts val="1000"/>
              <a:buFont typeface="Arial" panose="020B0604020202020204" pitchFamily="34" charset="0"/>
              <a:buChar char="•"/>
              <a:tabLst>
                <a:tab pos="914400" algn="l"/>
              </a:tabLst>
            </a:pPr>
            <a:r>
              <a:rPr lang="cs-CZ" sz="2400" dirty="0">
                <a:effectLst/>
                <a:latin typeface="Times New Roman" panose="02020603050405020304" pitchFamily="18" charset="0"/>
                <a:ea typeface="Times New Roman" panose="02020603050405020304" pitchFamily="18" charset="0"/>
                <a:cs typeface="Times New Roman" panose="02020603050405020304" pitchFamily="18" charset="0"/>
              </a:rPr>
              <a:t>může být nebezpečné pro dítě samotné nebo jeho okolí,</a:t>
            </a:r>
          </a:p>
          <a:p>
            <a:pPr marL="800100" lvl="1" indent="-342900">
              <a:buSzPts val="1000"/>
              <a:buFont typeface="Arial" panose="020B0604020202020204" pitchFamily="34" charset="0"/>
              <a:buChar char="•"/>
              <a:tabLst>
                <a:tab pos="914400" algn="l"/>
              </a:tabLst>
            </a:pPr>
            <a:r>
              <a:rPr lang="cs-CZ" sz="2400" dirty="0">
                <a:effectLst/>
                <a:latin typeface="Times New Roman" panose="02020603050405020304" pitchFamily="18" charset="0"/>
                <a:ea typeface="Times New Roman" panose="02020603050405020304" pitchFamily="18" charset="0"/>
                <a:cs typeface="Times New Roman" panose="02020603050405020304" pitchFamily="18" charset="0"/>
              </a:rPr>
              <a:t>vede k přetížení, izolaci a vyčerpání rodiny.</a:t>
            </a:r>
          </a:p>
        </p:txBody>
      </p:sp>
    </p:spTree>
    <p:extLst>
      <p:ext uri="{BB962C8B-B14F-4D97-AF65-F5344CB8AC3E}">
        <p14:creationId xmlns:p14="http://schemas.microsoft.com/office/powerpoint/2010/main" val="1971054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0CD9F-B6FD-8B9E-29C8-7452A8818F3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BEC2207-880C-56F4-C25F-042B0FEA4155}"/>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87349FD7-792D-ABCA-9849-191D7914957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DB44BC79-7DE3-762C-5ED1-0D7F428FA9A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19E85E95-880E-402C-DD3F-54543C595E20}"/>
              </a:ext>
            </a:extLst>
          </p:cNvPr>
          <p:cNvPicPr>
            <a:picLocks noChangeAspect="1"/>
          </p:cNvPicPr>
          <p:nvPr/>
        </p:nvPicPr>
        <p:blipFill>
          <a:blip r:embed="rId4"/>
          <a:stretch>
            <a:fillRect/>
          </a:stretch>
        </p:blipFill>
        <p:spPr>
          <a:xfrm>
            <a:off x="6635947" y="408274"/>
            <a:ext cx="2245387" cy="1096432"/>
          </a:xfrm>
          <a:prstGeom prst="rect">
            <a:avLst/>
          </a:prstGeom>
        </p:spPr>
      </p:pic>
      <p:pic>
        <p:nvPicPr>
          <p:cNvPr id="3" name="Obrázek 2" descr="Obsah obrázku snímek obrazovky, kruh, diagram, Grafika&#10;&#10;Obsah generovaný pomocí AI může být nesprávný.">
            <a:extLst>
              <a:ext uri="{FF2B5EF4-FFF2-40B4-BE49-F238E27FC236}">
                <a16:creationId xmlns:a16="http://schemas.microsoft.com/office/drawing/2014/main" id="{BA5B12DD-D56D-24B9-8F24-A257EED25B8D}"/>
              </a:ext>
            </a:extLst>
          </p:cNvPr>
          <p:cNvPicPr>
            <a:picLocks noChangeAspect="1"/>
          </p:cNvPicPr>
          <p:nvPr/>
        </p:nvPicPr>
        <p:blipFill>
          <a:blip r:embed="rId5"/>
          <a:stretch>
            <a:fillRect/>
          </a:stretch>
        </p:blipFill>
        <p:spPr>
          <a:xfrm>
            <a:off x="467544" y="3250870"/>
            <a:ext cx="8553821" cy="2807052"/>
          </a:xfrm>
          <a:prstGeom prst="rect">
            <a:avLst/>
          </a:prstGeom>
        </p:spPr>
      </p:pic>
      <p:sp>
        <p:nvSpPr>
          <p:cNvPr id="8" name="TextovéPole 7">
            <a:extLst>
              <a:ext uri="{FF2B5EF4-FFF2-40B4-BE49-F238E27FC236}">
                <a16:creationId xmlns:a16="http://schemas.microsoft.com/office/drawing/2014/main" id="{0998A6CD-29A5-134C-756A-A58BD680E15F}"/>
              </a:ext>
            </a:extLst>
          </p:cNvPr>
          <p:cNvSpPr txBox="1"/>
          <p:nvPr/>
        </p:nvSpPr>
        <p:spPr>
          <a:xfrm>
            <a:off x="539552" y="2242148"/>
            <a:ext cx="8229600" cy="707886"/>
          </a:xfrm>
          <a:prstGeom prst="rect">
            <a:avLst/>
          </a:prstGeom>
          <a:noFill/>
        </p:spPr>
        <p:txBody>
          <a:bodyPr wrap="square">
            <a:spAutoFit/>
          </a:bodyPr>
          <a:lstStyle/>
          <a:p>
            <a:pPr algn="ctr"/>
            <a:r>
              <a:rPr lang="cs-CZ" sz="2000" b="1" dirty="0">
                <a:solidFill>
                  <a:schemeClr val="accent2">
                    <a:lumMod val="75000"/>
                  </a:schemeClr>
                </a:solidFill>
                <a:effectLst/>
                <a:latin typeface="Aptos" panose="020B0004020202020204" pitchFamily="34" charset="0"/>
                <a:ea typeface="Aptos" panose="020B0004020202020204" pitchFamily="34" charset="0"/>
                <a:cs typeface="Times New Roman" panose="02020603050405020304" pitchFamily="18" charset="0"/>
              </a:rPr>
              <a:t>100 % rodin s dětmi s CHNP </a:t>
            </a:r>
            <a:br>
              <a:rPr lang="cs-CZ" sz="2000" b="1" dirty="0">
                <a:solidFill>
                  <a:schemeClr val="accent2">
                    <a:lumMod val="75000"/>
                  </a:schemeClr>
                </a:solidFill>
                <a:effectLst/>
                <a:latin typeface="Aptos" panose="020B0004020202020204" pitchFamily="34" charset="0"/>
                <a:ea typeface="Aptos" panose="020B0004020202020204" pitchFamily="34" charset="0"/>
                <a:cs typeface="Times New Roman" panose="02020603050405020304" pitchFamily="18" charset="0"/>
              </a:rPr>
            </a:br>
            <a:r>
              <a:rPr lang="cs-CZ" sz="2000" b="1" dirty="0">
                <a:solidFill>
                  <a:schemeClr val="accent2">
                    <a:lumMod val="75000"/>
                  </a:schemeClr>
                </a:solidFill>
                <a:effectLst/>
                <a:latin typeface="Aptos" panose="020B0004020202020204" pitchFamily="34" charset="0"/>
                <a:ea typeface="Aptos" panose="020B0004020202020204" pitchFamily="34" charset="0"/>
                <a:cs typeface="Times New Roman" panose="02020603050405020304" pitchFamily="18" charset="0"/>
              </a:rPr>
              <a:t>čelí reálné bariéře ve využívání potřebné podpory!</a:t>
            </a:r>
            <a:r>
              <a:rPr lang="cs-CZ" sz="2000" b="1" dirty="0">
                <a:solidFill>
                  <a:schemeClr val="accent2">
                    <a:lumMod val="75000"/>
                  </a:schemeClr>
                </a:solidFill>
                <a:effectLst/>
              </a:rPr>
              <a:t> </a:t>
            </a:r>
            <a:endParaRPr lang="cs-CZ" sz="2000" b="1" dirty="0">
              <a:solidFill>
                <a:schemeClr val="accent2">
                  <a:lumMod val="75000"/>
                </a:schemeClr>
              </a:solidFill>
            </a:endParaRPr>
          </a:p>
        </p:txBody>
      </p:sp>
    </p:spTree>
    <p:extLst>
      <p:ext uri="{BB962C8B-B14F-4D97-AF65-F5344CB8AC3E}">
        <p14:creationId xmlns:p14="http://schemas.microsoft.com/office/powerpoint/2010/main" val="2661675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C46A9-220D-49FD-3BF0-03C1F5812AB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04C003C-A88C-35D5-E7F8-628E4EC3A1D8}"/>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A17AE1CC-320B-5A0E-037B-503CD323555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8A3706FF-EE45-5E96-3866-88036FAEC0E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DE511E18-BD7F-D8A9-9DA8-FDF9B8C91C5C}"/>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9" name="TextovéPole 8">
            <a:extLst>
              <a:ext uri="{FF2B5EF4-FFF2-40B4-BE49-F238E27FC236}">
                <a16:creationId xmlns:a16="http://schemas.microsoft.com/office/drawing/2014/main" id="{46EB72A1-89D1-51D4-D7F6-9FAB9D1FFCEA}"/>
              </a:ext>
            </a:extLst>
          </p:cNvPr>
          <p:cNvSpPr txBox="1"/>
          <p:nvPr/>
        </p:nvSpPr>
        <p:spPr>
          <a:xfrm>
            <a:off x="651734" y="2167580"/>
            <a:ext cx="7880706" cy="4327916"/>
          </a:xfrm>
          <a:prstGeom prst="rect">
            <a:avLst/>
          </a:prstGeom>
          <a:noFill/>
        </p:spPr>
        <p:txBody>
          <a:bodyPr wrap="square">
            <a:spAutoFit/>
          </a:bodyPr>
          <a:lstStyle/>
          <a:p>
            <a:pPr>
              <a:lnSpc>
                <a:spcPct val="150000"/>
              </a:lnSpc>
              <a:buSzPts val="1000"/>
              <a:tabLst>
                <a:tab pos="457200" algn="l"/>
              </a:tabLst>
            </a:pPr>
            <a:r>
              <a:rPr lang="cs-CZ" sz="2800" b="1" dirty="0"/>
              <a:t>Nejčastěji se problémy objevují v těchto oblastech:</a:t>
            </a:r>
          </a:p>
          <a:p>
            <a:pPr marL="342900" lvl="0" indent="-342900" algn="just">
              <a:lnSpc>
                <a:spcPct val="150000"/>
              </a:lnSpc>
              <a:buSzPts val="1000"/>
              <a:buFont typeface="Symbol" pitchFamily="2" charset="2"/>
              <a:buChar char=""/>
              <a:tabLst>
                <a:tab pos="457200" algn="l"/>
              </a:tabLst>
            </a:pPr>
            <a:endParaRPr lang="cs-CZ" sz="1800" b="1" dirty="0">
              <a:effectLst/>
              <a:latin typeface="Times New Roman" panose="02020603050405020304" pitchFamily="18" charset="0"/>
              <a:ea typeface="Times New Roman" panose="02020603050405020304" pitchFamily="18" charset="0"/>
            </a:endParaRPr>
          </a:p>
          <a:p>
            <a:pPr marL="285750" lvl="0" indent="-285750" algn="just">
              <a:lnSpc>
                <a:spcPct val="150000"/>
              </a:lnSpc>
              <a:buSzPts val="1000"/>
              <a:buFont typeface="Arial" panose="020B0604020202020204" pitchFamily="34" charset="0"/>
              <a:buChar char="•"/>
              <a:tabLst>
                <a:tab pos="457200" algn="l"/>
              </a:tabLst>
            </a:pPr>
            <a:r>
              <a:rPr lang="cs-CZ" sz="2400" dirty="0">
                <a:latin typeface="Times New Roman" panose="02020603050405020304" pitchFamily="18" charset="0"/>
                <a:ea typeface="Times New Roman" panose="02020603050405020304" pitchFamily="18" charset="0"/>
              </a:rPr>
              <a:t>Vzdělávání (školy a školky)</a:t>
            </a:r>
            <a:endParaRPr lang="cs-CZ" sz="2400" dirty="0">
              <a:effectLst/>
              <a:latin typeface="Times New Roman" panose="02020603050405020304" pitchFamily="18" charset="0"/>
              <a:ea typeface="Times New Roman" panose="02020603050405020304" pitchFamily="18" charset="0"/>
            </a:endParaRPr>
          </a:p>
          <a:p>
            <a:pPr marL="342900" lvl="0" indent="-342900" algn="just">
              <a:lnSpc>
                <a:spcPct val="150000"/>
              </a:lnSpc>
              <a:buSzPts val="1000"/>
              <a:buFont typeface="Symbol" pitchFamily="2" charset="2"/>
              <a:buChar char=""/>
              <a:tabLst>
                <a:tab pos="457200" algn="l"/>
              </a:tabLst>
            </a:pPr>
            <a:r>
              <a:rPr lang="cs-CZ" sz="2400" dirty="0">
                <a:effectLst/>
                <a:latin typeface="Times New Roman" panose="02020603050405020304" pitchFamily="18" charset="0"/>
                <a:ea typeface="Times New Roman" panose="02020603050405020304" pitchFamily="18" charset="0"/>
              </a:rPr>
              <a:t>Volnočasové aktivity a kroužky</a:t>
            </a:r>
          </a:p>
          <a:p>
            <a:pPr marL="342900" lvl="0" indent="-342900" algn="just">
              <a:lnSpc>
                <a:spcPct val="150000"/>
              </a:lnSpc>
              <a:buSzPts val="1000"/>
              <a:buFont typeface="Symbol" pitchFamily="2" charset="2"/>
              <a:buChar char=""/>
              <a:tabLst>
                <a:tab pos="457200" algn="l"/>
              </a:tabLst>
            </a:pPr>
            <a:r>
              <a:rPr lang="cs-CZ" sz="2400" dirty="0">
                <a:effectLst/>
                <a:latin typeface="Times New Roman" panose="02020603050405020304" pitchFamily="18" charset="0"/>
                <a:ea typeface="Times New Roman" panose="02020603050405020304" pitchFamily="18" charset="0"/>
              </a:rPr>
              <a:t>Zdravotní péče</a:t>
            </a:r>
          </a:p>
          <a:p>
            <a:pPr marL="342900" lvl="0" indent="-342900" algn="just">
              <a:lnSpc>
                <a:spcPct val="150000"/>
              </a:lnSpc>
              <a:buSzPts val="1000"/>
              <a:buFont typeface="Symbol" pitchFamily="2" charset="2"/>
              <a:buChar char=""/>
              <a:tabLst>
                <a:tab pos="457200" algn="l"/>
              </a:tabLst>
            </a:pPr>
            <a:r>
              <a:rPr lang="cs-CZ" sz="2400" dirty="0">
                <a:effectLst/>
                <a:latin typeface="Times New Roman" panose="02020603050405020304" pitchFamily="18" charset="0"/>
                <a:ea typeface="Times New Roman" panose="02020603050405020304" pitchFamily="18" charset="0"/>
              </a:rPr>
              <a:t>Sociální služby pro dospělé lidi s PAS</a:t>
            </a:r>
          </a:p>
          <a:p>
            <a:pPr marL="342900" lvl="0" indent="-342900" algn="just">
              <a:lnSpc>
                <a:spcPct val="150000"/>
              </a:lnSpc>
              <a:buSzPts val="1000"/>
              <a:buFont typeface="Symbol" pitchFamily="2" charset="2"/>
              <a:buChar char=""/>
              <a:tabLst>
                <a:tab pos="457200" algn="l"/>
              </a:tabLst>
            </a:pPr>
            <a:r>
              <a:rPr lang="cs-CZ" sz="2400" dirty="0">
                <a:effectLst/>
                <a:latin typeface="Times New Roman" panose="02020603050405020304" pitchFamily="18" charset="0"/>
                <a:ea typeface="Times New Roman" panose="02020603050405020304" pitchFamily="18" charset="0"/>
              </a:rPr>
              <a:t>Nepřímá forma odmítnutí (rezignace pečujících)</a:t>
            </a:r>
          </a:p>
          <a:p>
            <a:pPr>
              <a:lnSpc>
                <a:spcPct val="115000"/>
              </a:lnSpc>
              <a:spcAft>
                <a:spcPts val="800"/>
              </a:spcAft>
              <a:buNone/>
            </a:pPr>
            <a:r>
              <a:rPr lang="cs-CZ" sz="2400" b="1"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4165704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879FB-4C94-B427-4C86-F2004FCC9F0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2C2456A-E198-3D8E-A03A-47E11C1CF7F1}"/>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0AFFEE78-9192-EE1E-8408-7C2CCB90325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E25892A4-A610-728F-C571-53B493A2E8C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3B5E2CA8-C83F-FC54-2CBE-B0F23F2FC5D3}"/>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7" name="TextovéPole 6">
            <a:extLst>
              <a:ext uri="{FF2B5EF4-FFF2-40B4-BE49-F238E27FC236}">
                <a16:creationId xmlns:a16="http://schemas.microsoft.com/office/drawing/2014/main" id="{54DC941E-CF68-4AE4-6335-80C73C751C22}"/>
              </a:ext>
            </a:extLst>
          </p:cNvPr>
          <p:cNvSpPr txBox="1"/>
          <p:nvPr/>
        </p:nvSpPr>
        <p:spPr>
          <a:xfrm>
            <a:off x="658957" y="2357345"/>
            <a:ext cx="8024722" cy="3782061"/>
          </a:xfrm>
          <a:prstGeom prst="rect">
            <a:avLst/>
          </a:prstGeom>
          <a:noFill/>
        </p:spPr>
        <p:txBody>
          <a:bodyPr wrap="square">
            <a:spAutoFit/>
          </a:bodyPr>
          <a:lstStyle/>
          <a:p>
            <a:pPr>
              <a:lnSpc>
                <a:spcPct val="150000"/>
              </a:lnSpc>
              <a:buNone/>
            </a:pPr>
            <a:r>
              <a:rPr lang="cs-CZ" dirty="0"/>
              <a:t>💬 </a:t>
            </a:r>
            <a:r>
              <a:rPr lang="cs-CZ" sz="1800" i="1" dirty="0">
                <a:effectLst/>
                <a:latin typeface="Times New Roman" panose="02020603050405020304" pitchFamily="18" charset="0"/>
                <a:ea typeface="Times New Roman" panose="02020603050405020304" pitchFamily="18" charset="0"/>
              </a:rPr>
              <a:t>„Do školy jsme to měli hodinu cesty. Syn tam ale mohl být jen 45 minut, delší docházku prý nezvládnou. Tak jsem na něj čekala na chodbě, domů se jezdit nevyplatilo. Po pár týdnech jsem to vzdala – požádala o domácí vzdělávání a syna jsem dala do denního stacionáře, kde může být celý den a já můžu aspoň na zkrácený úvazek do práce. Jenže je to sociální služba a já za ni platím. Z příspěvku na péči mi tak už nic nezbývá. Ale je to jedno. Stejně bych neměla za co ho utratit.  Odjet na víkend nebo jít s druhým synem do kina stejně nemůžu, žádná odlehčovací služba tu není.“</a:t>
            </a:r>
            <a:br>
              <a:rPr lang="cs-CZ" sz="1800" i="1" dirty="0">
                <a:effectLst/>
                <a:latin typeface="Times New Roman" panose="02020603050405020304" pitchFamily="18" charset="0"/>
                <a:ea typeface="Times New Roman" panose="02020603050405020304" pitchFamily="18" charset="0"/>
              </a:rPr>
            </a:br>
            <a:r>
              <a:rPr lang="cs-CZ" sz="1800" i="1" dirty="0">
                <a:effectLst/>
                <a:latin typeface="Times New Roman" panose="02020603050405020304" pitchFamily="18" charset="0"/>
                <a:ea typeface="Times New Roman" panose="02020603050405020304" pitchFamily="18" charset="0"/>
              </a:rPr>
              <a:t>(z výpovědi matky osmiletého chlapce s autismem) </a:t>
            </a: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329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76172-C157-0143-C605-EFB0D27E437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E3A7712-3C1B-7E7F-BBC7-9C09310D1A86}"/>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E19C3702-5518-9608-02C8-AD6E98AA928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08871111-B8EA-1C06-A49F-BD8F501B571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4856D890-DFCD-B9F4-933A-1EC93736C7C5}"/>
              </a:ext>
            </a:extLst>
          </p:cNvPr>
          <p:cNvPicPr>
            <a:picLocks noChangeAspect="1"/>
          </p:cNvPicPr>
          <p:nvPr/>
        </p:nvPicPr>
        <p:blipFill>
          <a:blip r:embed="rId4"/>
          <a:stretch>
            <a:fillRect/>
          </a:stretch>
        </p:blipFill>
        <p:spPr>
          <a:xfrm>
            <a:off x="6635947" y="408274"/>
            <a:ext cx="2245387" cy="1096432"/>
          </a:xfrm>
          <a:prstGeom prst="rect">
            <a:avLst/>
          </a:prstGeom>
        </p:spPr>
      </p:pic>
      <p:pic>
        <p:nvPicPr>
          <p:cNvPr id="3" name="Obrázek 2" descr="Obsah obrázku kruh, Grafika, snímek obrazovky, diagram&#10;&#10;Obsah generovaný pomocí AI může být nesprávný.">
            <a:extLst>
              <a:ext uri="{FF2B5EF4-FFF2-40B4-BE49-F238E27FC236}">
                <a16:creationId xmlns:a16="http://schemas.microsoft.com/office/drawing/2014/main" id="{F016EB82-74DC-C70B-2B22-6E611D1F85CA}"/>
              </a:ext>
            </a:extLst>
          </p:cNvPr>
          <p:cNvPicPr>
            <a:picLocks noChangeAspect="1"/>
          </p:cNvPicPr>
          <p:nvPr/>
        </p:nvPicPr>
        <p:blipFill>
          <a:blip r:embed="rId5"/>
          <a:stretch>
            <a:fillRect/>
          </a:stretch>
        </p:blipFill>
        <p:spPr>
          <a:xfrm>
            <a:off x="531059" y="4437112"/>
            <a:ext cx="8272605" cy="2692946"/>
          </a:xfrm>
          <a:prstGeom prst="rect">
            <a:avLst/>
          </a:prstGeom>
        </p:spPr>
      </p:pic>
      <p:sp>
        <p:nvSpPr>
          <p:cNvPr id="8" name="TextovéPole 7">
            <a:extLst>
              <a:ext uri="{FF2B5EF4-FFF2-40B4-BE49-F238E27FC236}">
                <a16:creationId xmlns:a16="http://schemas.microsoft.com/office/drawing/2014/main" id="{36ACDDF7-685D-7C1E-B62D-C04E124D807F}"/>
              </a:ext>
            </a:extLst>
          </p:cNvPr>
          <p:cNvSpPr txBox="1"/>
          <p:nvPr/>
        </p:nvSpPr>
        <p:spPr>
          <a:xfrm>
            <a:off x="531059" y="1489920"/>
            <a:ext cx="8186011" cy="3539430"/>
          </a:xfrm>
          <a:prstGeom prst="rect">
            <a:avLst/>
          </a:prstGeom>
          <a:noFill/>
        </p:spPr>
        <p:txBody>
          <a:bodyPr wrap="square">
            <a:spAutoFit/>
          </a:bodyPr>
          <a:lstStyle/>
          <a:p>
            <a:r>
              <a:rPr lang="cs-CZ" sz="2800" b="1" dirty="0">
                <a:effectLst/>
                <a:latin typeface="Times New Roman" panose="02020603050405020304" pitchFamily="18" charset="0"/>
                <a:ea typeface="Times New Roman" panose="02020603050405020304" pitchFamily="18" charset="0"/>
              </a:rPr>
              <a:t>Kontakt se sociálním pracovníkem obce s rozšířenou působností</a:t>
            </a:r>
            <a:br>
              <a:rPr lang="cs-CZ" sz="2800" b="1" dirty="0">
                <a:effectLst/>
                <a:latin typeface="Times New Roman" panose="02020603050405020304" pitchFamily="18" charset="0"/>
                <a:ea typeface="Times New Roman" panose="02020603050405020304" pitchFamily="18" charset="0"/>
              </a:rPr>
            </a:br>
            <a:br>
              <a:rPr lang="cs-CZ" sz="2800" b="1" dirty="0">
                <a:effectLst/>
                <a:latin typeface="Times New Roman" panose="02020603050405020304" pitchFamily="18" charset="0"/>
                <a:ea typeface="Times New Roman" panose="02020603050405020304" pitchFamily="18" charset="0"/>
              </a:rPr>
            </a:br>
            <a:r>
              <a:rPr lang="cs-CZ" sz="2800" dirty="0"/>
              <a:t>Nevědomost o existenci této podpory</a:t>
            </a:r>
          </a:p>
          <a:p>
            <a:r>
              <a:rPr lang="cs-CZ" sz="2800" dirty="0"/>
              <a:t>Nedůvěra k úřednímu systému, obava z nepochopení</a:t>
            </a:r>
          </a:p>
          <a:p>
            <a:r>
              <a:rPr lang="cs-CZ" sz="2800" dirty="0"/>
              <a:t>Nízká kapacita/viditelnost pracovníků ORP</a:t>
            </a:r>
          </a:p>
          <a:p>
            <a:r>
              <a:rPr lang="cs-CZ" sz="2800" dirty="0"/>
              <a:t>Vysoká míra soběstačnosti u části rodin</a:t>
            </a:r>
          </a:p>
          <a:p>
            <a:pPr>
              <a:buNone/>
            </a:pPr>
            <a:endParaRPr lang="cs-CZ"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37099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D3A26-6B0F-EAD6-5AB9-455333FF435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DEC21C0-E28E-8014-F0C2-FC1CD33C5E59}"/>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A7C97E65-08F8-9B89-9E3F-F7E540C043B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F8CD4CB7-63F5-E91E-FB11-A7238E10148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EB05C63C-1EC8-DA0E-0DAF-C266AC02805C}"/>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9" name="TextovéPole 8">
            <a:extLst>
              <a:ext uri="{FF2B5EF4-FFF2-40B4-BE49-F238E27FC236}">
                <a16:creationId xmlns:a16="http://schemas.microsoft.com/office/drawing/2014/main" id="{8A36F636-7E61-DD50-0503-1C631D2FC155}"/>
              </a:ext>
            </a:extLst>
          </p:cNvPr>
          <p:cNvSpPr txBox="1"/>
          <p:nvPr/>
        </p:nvSpPr>
        <p:spPr>
          <a:xfrm>
            <a:off x="899592" y="1305342"/>
            <a:ext cx="7592674" cy="5632311"/>
          </a:xfrm>
          <a:prstGeom prst="rect">
            <a:avLst/>
          </a:prstGeom>
          <a:noFill/>
        </p:spPr>
        <p:txBody>
          <a:bodyPr wrap="square">
            <a:spAutoFit/>
          </a:bodyPr>
          <a:lstStyle/>
          <a:p>
            <a:pPr>
              <a:buFont typeface="Arial" panose="020B0604020202020204" pitchFamily="34" charset="0"/>
              <a:buChar char="•"/>
            </a:pPr>
            <a:endParaRPr lang="cs-CZ" sz="2400" dirty="0"/>
          </a:p>
          <a:p>
            <a:pPr>
              <a:buNone/>
            </a:pPr>
            <a:br>
              <a:rPr lang="cs-CZ" sz="2400" dirty="0"/>
            </a:br>
            <a:endParaRPr lang="cs-CZ" sz="2400" dirty="0"/>
          </a:p>
          <a:p>
            <a:pPr>
              <a:buNone/>
            </a:pPr>
            <a:r>
              <a:rPr lang="cs-CZ" sz="2400" dirty="0"/>
              <a:t>💬 </a:t>
            </a:r>
            <a:r>
              <a:rPr lang="cs-CZ" sz="2400" i="1" dirty="0"/>
              <a:t>„Vůbec jsem nevěděla, že na obci někdo takový je.“</a:t>
            </a:r>
          </a:p>
          <a:p>
            <a:pPr>
              <a:buNone/>
            </a:pPr>
            <a:endParaRPr lang="cs-CZ" sz="2400" dirty="0"/>
          </a:p>
          <a:p>
            <a:pPr>
              <a:buNone/>
            </a:pPr>
            <a:r>
              <a:rPr lang="cs-CZ" sz="2400" dirty="0"/>
              <a:t>💬 </a:t>
            </a:r>
            <a:r>
              <a:rPr lang="cs-CZ" sz="2400" i="1" dirty="0"/>
              <a:t>„Jednou jsem se obrátila na sociálku a řekli mi, ať si hledám službu sama.“</a:t>
            </a:r>
          </a:p>
          <a:p>
            <a:pPr>
              <a:buNone/>
            </a:pPr>
            <a:endParaRPr lang="cs-CZ" sz="2400" i="1" dirty="0"/>
          </a:p>
          <a:p>
            <a:r>
              <a:rPr lang="cs-CZ" sz="2400" dirty="0"/>
              <a:t>💬 </a:t>
            </a:r>
            <a:r>
              <a:rPr lang="cs-CZ" sz="2400" i="1" dirty="0"/>
              <a:t>„Pomoc hledám spíš přes ostatní rodiče a Facebook, tam rozumí naší situaci víc.“</a:t>
            </a:r>
          </a:p>
          <a:p>
            <a:endParaRPr lang="cs-CZ" sz="2400" dirty="0"/>
          </a:p>
          <a:p>
            <a:r>
              <a:rPr lang="cs-CZ" sz="2400" dirty="0"/>
              <a:t>💬 </a:t>
            </a:r>
            <a:r>
              <a:rPr lang="cs-CZ" sz="2400" i="1" dirty="0"/>
              <a:t>„Jsme zvyklí řešit si věci sami. Máme kolem sebe pár lidí, kteří nám pomůžou, a nechci běhat po úřadech a vysvětlovat pořád dokola naši situaci.“</a:t>
            </a:r>
            <a:endParaRPr lang="cs-CZ" sz="2400" dirty="0"/>
          </a:p>
          <a:p>
            <a:pPr>
              <a:buNone/>
            </a:pPr>
            <a:endParaRPr lang="cs-CZ" sz="2400" dirty="0"/>
          </a:p>
        </p:txBody>
      </p:sp>
    </p:spTree>
    <p:extLst>
      <p:ext uri="{BB962C8B-B14F-4D97-AF65-F5344CB8AC3E}">
        <p14:creationId xmlns:p14="http://schemas.microsoft.com/office/powerpoint/2010/main" val="1399410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E0144-B7B0-8D99-8122-AF9F8BBE102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41BF82F-273E-3E91-CF59-5F1E1A046233}"/>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FCEFF30A-C340-CBD7-E93F-C3EEF9DA8A0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55735424-9647-0CDF-2B50-A84D23B29CED}"/>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8BF9319F-709A-4631-EA67-6A1D50471118}"/>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7" name="TextovéPole 6">
            <a:extLst>
              <a:ext uri="{FF2B5EF4-FFF2-40B4-BE49-F238E27FC236}">
                <a16:creationId xmlns:a16="http://schemas.microsoft.com/office/drawing/2014/main" id="{4B5ED21E-0D48-A226-6C74-9334679429DB}"/>
              </a:ext>
            </a:extLst>
          </p:cNvPr>
          <p:cNvSpPr txBox="1"/>
          <p:nvPr/>
        </p:nvSpPr>
        <p:spPr>
          <a:xfrm>
            <a:off x="662078" y="2128628"/>
            <a:ext cx="7840532" cy="3385542"/>
          </a:xfrm>
          <a:prstGeom prst="rect">
            <a:avLst/>
          </a:prstGeom>
          <a:noFill/>
        </p:spPr>
        <p:txBody>
          <a:bodyPr wrap="square">
            <a:spAutoFit/>
          </a:bodyPr>
          <a:lstStyle/>
          <a:p>
            <a:pPr>
              <a:buNone/>
            </a:pPr>
            <a:r>
              <a:rPr lang="cs-CZ" sz="2800" b="1" dirty="0"/>
              <a:t>Doporučení pro kraj v oblasti role sociálních pracovníků ORP</a:t>
            </a:r>
          </a:p>
          <a:p>
            <a:pPr>
              <a:buNone/>
            </a:pPr>
            <a:endParaRPr lang="cs-CZ" b="1" dirty="0"/>
          </a:p>
          <a:p>
            <a:pPr>
              <a:buFont typeface="+mj-lt"/>
              <a:buAutoNum type="arabicPeriod"/>
            </a:pPr>
            <a:r>
              <a:rPr lang="cs-CZ" sz="2800" dirty="0"/>
              <a:t>Zvýšit povědomí mezi rodinami</a:t>
            </a:r>
          </a:p>
          <a:p>
            <a:pPr>
              <a:buFont typeface="+mj-lt"/>
              <a:buAutoNum type="arabicPeriod"/>
            </a:pPr>
            <a:r>
              <a:rPr lang="cs-CZ" sz="2800" dirty="0"/>
              <a:t>Posílit kompetence a metodickou podporu ORP</a:t>
            </a:r>
          </a:p>
          <a:p>
            <a:pPr>
              <a:buFont typeface="+mj-lt"/>
              <a:buAutoNum type="arabicPeriod"/>
            </a:pPr>
            <a:r>
              <a:rPr lang="cs-CZ" sz="2800" dirty="0"/>
              <a:t>Zvýšit kapacity sociálních pracovníků ORP</a:t>
            </a:r>
          </a:p>
          <a:p>
            <a:pPr>
              <a:buFont typeface="+mj-lt"/>
              <a:buAutoNum type="arabicPeriod"/>
            </a:pPr>
            <a:r>
              <a:rPr lang="cs-CZ" sz="2800" dirty="0"/>
              <a:t>Budovat důvěru rodin</a:t>
            </a:r>
          </a:p>
          <a:p>
            <a:pPr>
              <a:buFont typeface="+mj-lt"/>
              <a:buAutoNum type="arabicPeriod"/>
            </a:pPr>
            <a:r>
              <a:rPr lang="cs-CZ" sz="2800" dirty="0"/>
              <a:t>Podpora propojení ORP s komunitními službami</a:t>
            </a:r>
          </a:p>
        </p:txBody>
      </p:sp>
    </p:spTree>
    <p:extLst>
      <p:ext uri="{BB962C8B-B14F-4D97-AF65-F5344CB8AC3E}">
        <p14:creationId xmlns:p14="http://schemas.microsoft.com/office/powerpoint/2010/main" val="207714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4EB9C-740E-0831-D619-C906B4C9893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DBC2919-4135-325E-AE6F-076BF365E15D}"/>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064E209A-39C7-C6AE-E968-A07C2C791EF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B8D8BD7A-4581-51FF-7346-9B7F46EC052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0EC02B7E-7652-F2B8-C59E-C98C6AA86639}"/>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7" name="TextovéPole 6">
            <a:extLst>
              <a:ext uri="{FF2B5EF4-FFF2-40B4-BE49-F238E27FC236}">
                <a16:creationId xmlns:a16="http://schemas.microsoft.com/office/drawing/2014/main" id="{03D88253-4C01-BB65-90CF-44FD25E62528}"/>
              </a:ext>
            </a:extLst>
          </p:cNvPr>
          <p:cNvSpPr txBox="1"/>
          <p:nvPr/>
        </p:nvSpPr>
        <p:spPr>
          <a:xfrm>
            <a:off x="661969" y="1418483"/>
            <a:ext cx="7488832" cy="6072496"/>
          </a:xfrm>
          <a:prstGeom prst="rect">
            <a:avLst/>
          </a:prstGeom>
          <a:noFill/>
        </p:spPr>
        <p:txBody>
          <a:bodyPr wrap="square">
            <a:spAutoFit/>
          </a:bodyPr>
          <a:lstStyle/>
          <a:p>
            <a:endParaRPr lang="cs-CZ" sz="20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cs-CZ" sz="2000" b="1"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cs-CZ" sz="2800" b="1" dirty="0">
                <a:latin typeface="+mj-lt"/>
              </a:rPr>
              <a:t>Raná péče jako důkaz pozitivní změny v systému podpory</a:t>
            </a:r>
          </a:p>
          <a:p>
            <a:pPr>
              <a:lnSpc>
                <a:spcPct val="115000"/>
              </a:lnSpc>
              <a:spcAft>
                <a:spcPts val="800"/>
              </a:spcAft>
              <a:buNone/>
            </a:pPr>
            <a:endParaRPr lang="cs-CZ" sz="2000" kern="100" dirty="0">
              <a:ea typeface="Aptos" panose="020B0004020202020204" pitchFamily="34" charset="0"/>
              <a:cs typeface="Times New Roman" panose="02020603050405020304" pitchFamily="18" charset="0"/>
            </a:endParaRPr>
          </a:p>
          <a:p>
            <a:pPr>
              <a:lnSpc>
                <a:spcPct val="115000"/>
              </a:lnSpc>
              <a:spcAft>
                <a:spcPts val="800"/>
              </a:spcAft>
              <a:buNone/>
            </a:pPr>
            <a:r>
              <a:rPr lang="cs-CZ" sz="2800" kern="100" dirty="0">
                <a:ea typeface="Aptos" panose="020B0004020202020204" pitchFamily="34" charset="0"/>
                <a:cs typeface="Times New Roman" panose="02020603050405020304" pitchFamily="18" charset="0"/>
              </a:rPr>
              <a:t>Nejčastěji využívaná služba (spolu s online peer podporou)  – zmíněna ve více než 1/3 odpovědí</a:t>
            </a:r>
            <a:br>
              <a:rPr lang="cs-CZ" sz="2800" kern="100" dirty="0">
                <a:ea typeface="Aptos" panose="020B0004020202020204" pitchFamily="34" charset="0"/>
                <a:cs typeface="Times New Roman" panose="02020603050405020304" pitchFamily="18" charset="0"/>
              </a:rPr>
            </a:br>
            <a:endParaRPr lang="cs-CZ" sz="2800" b="1" kern="100" dirty="0">
              <a:ea typeface="Aptos" panose="020B0004020202020204" pitchFamily="34" charset="0"/>
              <a:cs typeface="Times New Roman" panose="02020603050405020304" pitchFamily="18" charset="0"/>
            </a:endParaRPr>
          </a:p>
          <a:p>
            <a:pPr>
              <a:lnSpc>
                <a:spcPct val="115000"/>
              </a:lnSpc>
              <a:spcAft>
                <a:spcPts val="800"/>
              </a:spcAft>
              <a:buNone/>
            </a:pPr>
            <a:r>
              <a:rPr lang="cs-CZ" sz="2800" kern="100" dirty="0">
                <a:ea typeface="Aptos" panose="020B0004020202020204" pitchFamily="34" charset="0"/>
                <a:cs typeface="Times New Roman" panose="02020603050405020304" pitchFamily="18" charset="0"/>
              </a:rPr>
              <a:t>Výrazný nárůst povědomí i využívání - služba se stala běžnou součástí péče</a:t>
            </a:r>
            <a:br>
              <a:rPr lang="cs-CZ" sz="2800" kern="100" dirty="0">
                <a:solidFill>
                  <a:srgbClr val="000000"/>
                </a:solidFill>
                <a:effectLst/>
                <a:ea typeface="Times New Roman" panose="02020603050405020304" pitchFamily="18" charset="0"/>
                <a:cs typeface="Times New Roman" panose="02020603050405020304" pitchFamily="18" charset="0"/>
              </a:rPr>
            </a:br>
            <a:endParaRPr lang="cs-CZ" sz="2800" kern="100" dirty="0">
              <a:solidFill>
                <a:srgbClr val="0F4761"/>
              </a:solidFill>
              <a:effectLst/>
              <a:ea typeface="Times New Roman" panose="02020603050405020304" pitchFamily="18" charset="0"/>
              <a:cs typeface="Times New Roman" panose="02020603050405020304" pitchFamily="18" charset="0"/>
            </a:endParaRPr>
          </a:p>
          <a:p>
            <a:pPr>
              <a:lnSpc>
                <a:spcPct val="150000"/>
              </a:lnSpc>
              <a:buNone/>
            </a:pPr>
            <a:br>
              <a:rPr lang="cs-CZ" sz="2000" dirty="0">
                <a:solidFill>
                  <a:srgbClr val="000000"/>
                </a:solidFill>
                <a:effectLst/>
                <a:latin typeface="Times New Roman" panose="02020603050405020304" pitchFamily="18" charset="0"/>
                <a:ea typeface="Times New Roman" panose="02020603050405020304" pitchFamily="18" charset="0"/>
              </a:rPr>
            </a:br>
            <a:endParaRPr lang="cs-CZ"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019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p:cNvSpPr>
            <a:spLocks noGrp="1"/>
          </p:cNvSpPr>
          <p:nvPr>
            <p:ph idx="1"/>
          </p:nvPr>
        </p:nvSpPr>
        <p:spPr>
          <a:xfrm>
            <a:off x="457200" y="1559351"/>
            <a:ext cx="8229600" cy="2520280"/>
          </a:xfrm>
        </p:spPr>
        <p:txBody>
          <a:bodyPr>
            <a:noAutofit/>
          </a:bodyPr>
          <a:lstStyle/>
          <a:p>
            <a:pPr marL="0" indent="0" algn="ctr">
              <a:buNone/>
            </a:pPr>
            <a:r>
              <a:rPr lang="cs-CZ" b="1" dirty="0">
                <a:solidFill>
                  <a:schemeClr val="tx2"/>
                </a:solidFill>
              </a:rPr>
              <a:t>VIZE A CÍL</a:t>
            </a:r>
          </a:p>
          <a:p>
            <a:pPr marL="0" indent="0" algn="just">
              <a:buNone/>
            </a:pPr>
            <a:r>
              <a:rPr lang="cs-CZ" dirty="0"/>
              <a:t>Karlovarský kraj usiluje o vytvoření uceleného a funkčního systému podpory pro osoby s poruchou autistického spektra (PAS) a jejich rodiny. </a:t>
            </a:r>
          </a:p>
          <a:p>
            <a:pPr marL="0" indent="0" algn="just">
              <a:buNone/>
            </a:pPr>
            <a:r>
              <a:rPr lang="cs-CZ" dirty="0"/>
              <a:t>Cílem je zajistit, aby každý člověk s PAS bez ohledu na míru svého znevýhodnění měl možnost žít důstojný, bezpečný a co nejvíce samostatný život v přirozeném prostředí komunity. </a:t>
            </a:r>
            <a:endParaRPr lang="cs-CZ" sz="2000" b="1" dirty="0"/>
          </a:p>
          <a:p>
            <a:pPr algn="just"/>
            <a:endParaRPr lang="cs-CZ" sz="2000" b="1" dirty="0"/>
          </a:p>
          <a:p>
            <a:pPr marL="0" indent="0" algn="just">
              <a:buNone/>
            </a:pPr>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1600" dirty="0"/>
          </a:p>
          <a:p>
            <a:pPr lvl="1" algn="just"/>
            <a:endParaRPr lang="cs-CZ" sz="1600" dirty="0"/>
          </a:p>
          <a:p>
            <a:pPr lvl="1" algn="just"/>
            <a:endParaRPr lang="cs-CZ" sz="1600" dirty="0"/>
          </a:p>
        </p:txBody>
      </p:sp>
      <p:pic>
        <p:nvPicPr>
          <p:cNvPr id="4" name="Obrázek 3">
            <a:extLst>
              <a:ext uri="{FF2B5EF4-FFF2-40B4-BE49-F238E27FC236}">
                <a16:creationId xmlns:a16="http://schemas.microsoft.com/office/drawing/2014/main" id="{39308F0D-5EA6-4868-AD3C-2F3CD07BB8A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p:cNvPicPr/>
          <p:nvPr/>
        </p:nvPicPr>
        <p:blipFill>
          <a:blip r:embed="rId3" cstate="print">
            <a:extLst>
              <a:ext uri="{28A0092B-C50C-407E-A947-70E740481C1C}">
                <a14:useLocalDpi xmlns:a14="http://schemas.microsoft.com/office/drawing/2010/main" val="0"/>
              </a:ext>
            </a:extLst>
          </a:blip>
          <a:stretch>
            <a:fillRect/>
          </a:stretch>
        </p:blipFill>
        <p:spPr>
          <a:xfrm>
            <a:off x="4067944" y="241575"/>
            <a:ext cx="2160240" cy="1152128"/>
          </a:xfrm>
          <a:prstGeom prst="rect">
            <a:avLst/>
          </a:prstGeom>
        </p:spPr>
      </p:pic>
      <p:pic>
        <p:nvPicPr>
          <p:cNvPr id="6" name="Obrázek 5">
            <a:extLst>
              <a:ext uri="{FF2B5EF4-FFF2-40B4-BE49-F238E27FC236}">
                <a16:creationId xmlns:a16="http://schemas.microsoft.com/office/drawing/2014/main" id="{430C6396-31CA-4D05-F81A-3A7AA7EEB161}"/>
              </a:ext>
            </a:extLst>
          </p:cNvPr>
          <p:cNvPicPr>
            <a:picLocks noChangeAspect="1"/>
          </p:cNvPicPr>
          <p:nvPr/>
        </p:nvPicPr>
        <p:blipFill>
          <a:blip r:embed="rId4"/>
          <a:stretch>
            <a:fillRect/>
          </a:stretch>
        </p:blipFill>
        <p:spPr>
          <a:xfrm>
            <a:off x="6462101" y="436496"/>
            <a:ext cx="2245387" cy="1096432"/>
          </a:xfrm>
          <a:prstGeom prst="rect">
            <a:avLst/>
          </a:prstGeom>
        </p:spPr>
      </p:pic>
    </p:spTree>
    <p:extLst>
      <p:ext uri="{BB962C8B-B14F-4D97-AF65-F5344CB8AC3E}">
        <p14:creationId xmlns:p14="http://schemas.microsoft.com/office/powerpoint/2010/main" val="2502508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B1A74-B3D9-7445-5FFA-FF4A9C3A121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7F200D5-4F68-ED6B-E3B7-ED6A555BB9D7}"/>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D4ACB0CF-F204-4298-2EC7-3AB051370D5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9AD4BFED-06E9-29AA-7048-793ABFAB338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0E81A2DE-B57D-2E74-A54F-2C51C234647E}"/>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9" name="TextovéPole 8">
            <a:extLst>
              <a:ext uri="{FF2B5EF4-FFF2-40B4-BE49-F238E27FC236}">
                <a16:creationId xmlns:a16="http://schemas.microsoft.com/office/drawing/2014/main" id="{0DB9F11D-6F53-F434-E0EF-D87AA98628CC}"/>
              </a:ext>
            </a:extLst>
          </p:cNvPr>
          <p:cNvSpPr txBox="1"/>
          <p:nvPr/>
        </p:nvSpPr>
        <p:spPr>
          <a:xfrm>
            <a:off x="467544" y="1535309"/>
            <a:ext cx="8064896" cy="2540888"/>
          </a:xfrm>
          <a:prstGeom prst="rect">
            <a:avLst/>
          </a:prstGeom>
          <a:noFill/>
        </p:spPr>
        <p:txBody>
          <a:bodyPr wrap="square">
            <a:spAutoFit/>
          </a:bodyPr>
          <a:lstStyle/>
          <a:p>
            <a:pPr>
              <a:lnSpc>
                <a:spcPct val="150000"/>
              </a:lnSpc>
              <a:buNone/>
            </a:pPr>
            <a:r>
              <a:rPr lang="cs-CZ" sz="1800" b="1" dirty="0">
                <a:solidFill>
                  <a:srgbClr val="000000"/>
                </a:solidFill>
                <a:effectLst/>
                <a:latin typeface="Times New Roman" panose="02020603050405020304" pitchFamily="18" charset="0"/>
                <a:ea typeface="Times New Roman" panose="02020603050405020304" pitchFamily="18" charset="0"/>
              </a:rPr>
              <a:t>Střední využit</a:t>
            </a:r>
            <a:r>
              <a:rPr lang="cs-CZ" sz="1800" dirty="0">
                <a:solidFill>
                  <a:srgbClr val="000000"/>
                </a:solidFill>
                <a:effectLst/>
                <a:latin typeface="Times New Roman" panose="02020603050405020304" pitchFamily="18" charset="0"/>
                <a:ea typeface="Times New Roman" panose="02020603050405020304" pitchFamily="18" charset="0"/>
              </a:rPr>
              <a:t>í: denní stacionáře / sociálně terapeutické dílny a částečně odborné poradenství. </a:t>
            </a:r>
            <a:br>
              <a:rPr lang="cs-CZ" sz="1800" dirty="0">
                <a:solidFill>
                  <a:srgbClr val="000000"/>
                </a:solidFill>
                <a:effectLst/>
                <a:latin typeface="Times New Roman" panose="02020603050405020304" pitchFamily="18" charset="0"/>
                <a:ea typeface="Times New Roman" panose="02020603050405020304" pitchFamily="18" charset="0"/>
              </a:rPr>
            </a:br>
            <a:endParaRPr lang="cs-CZ" sz="1800" dirty="0">
              <a:effectLst/>
              <a:latin typeface="Times New Roman" panose="02020603050405020304" pitchFamily="18" charset="0"/>
              <a:ea typeface="Times New Roman" panose="02020603050405020304" pitchFamily="18" charset="0"/>
            </a:endParaRPr>
          </a:p>
          <a:p>
            <a:pPr>
              <a:lnSpc>
                <a:spcPct val="150000"/>
              </a:lnSpc>
              <a:buNone/>
            </a:pPr>
            <a:r>
              <a:rPr lang="cs-CZ" sz="1800" b="1" dirty="0">
                <a:solidFill>
                  <a:srgbClr val="000000"/>
                </a:solidFill>
                <a:effectLst/>
                <a:latin typeface="Times New Roman" panose="02020603050405020304" pitchFamily="18" charset="0"/>
                <a:ea typeface="Times New Roman" panose="02020603050405020304" pitchFamily="18" charset="0"/>
              </a:rPr>
              <a:t>Chybějící služby:</a:t>
            </a:r>
            <a:r>
              <a:rPr lang="cs-CZ" sz="1800" dirty="0">
                <a:solidFill>
                  <a:srgbClr val="000000"/>
                </a:solidFill>
                <a:effectLst/>
                <a:latin typeface="Times New Roman" panose="02020603050405020304" pitchFamily="18" charset="0"/>
                <a:ea typeface="Times New Roman" panose="02020603050405020304" pitchFamily="18" charset="0"/>
              </a:rPr>
              <a:t> osobní asistence a odlehčovací služby, psychoterapie pro pečující i pro osoby s PAS, podpůrné rodičovské skupiny, podporované zaměstnávání</a:t>
            </a:r>
            <a:r>
              <a:rPr lang="cs-CZ" dirty="0">
                <a:solidFill>
                  <a:srgbClr val="000000"/>
                </a:solidFill>
                <a:latin typeface="Times New Roman" panose="02020603050405020304" pitchFamily="18" charset="0"/>
                <a:ea typeface="Times New Roman" panose="02020603050405020304" pitchFamily="18" charset="0"/>
              </a:rPr>
              <a:t>, zájmové aktivity.</a:t>
            </a:r>
            <a:endParaRPr lang="cs-CZ" dirty="0"/>
          </a:p>
        </p:txBody>
      </p:sp>
      <p:sp>
        <p:nvSpPr>
          <p:cNvPr id="11" name="TextovéPole 10">
            <a:extLst>
              <a:ext uri="{FF2B5EF4-FFF2-40B4-BE49-F238E27FC236}">
                <a16:creationId xmlns:a16="http://schemas.microsoft.com/office/drawing/2014/main" id="{6CE5AD40-8EB7-C28D-2F19-115DB1B77D67}"/>
              </a:ext>
            </a:extLst>
          </p:cNvPr>
          <p:cNvSpPr txBox="1"/>
          <p:nvPr/>
        </p:nvSpPr>
        <p:spPr>
          <a:xfrm>
            <a:off x="467544" y="4775669"/>
            <a:ext cx="7848872" cy="1294393"/>
          </a:xfrm>
          <a:prstGeom prst="rect">
            <a:avLst/>
          </a:prstGeom>
          <a:noFill/>
        </p:spPr>
        <p:txBody>
          <a:bodyPr wrap="square">
            <a:spAutoFit/>
          </a:bodyPr>
          <a:lstStyle/>
          <a:p>
            <a:pPr>
              <a:lnSpc>
                <a:spcPct val="150000"/>
              </a:lnSpc>
              <a:buNone/>
            </a:pPr>
            <a:r>
              <a:rPr lang="cs-CZ" sz="1800" dirty="0">
                <a:solidFill>
                  <a:srgbClr val="000000"/>
                </a:solidFill>
                <a:effectLst/>
                <a:latin typeface="Times New Roman" panose="02020603050405020304" pitchFamily="18" charset="0"/>
                <a:ea typeface="Times New Roman" panose="02020603050405020304" pitchFamily="18" charset="0"/>
              </a:rPr>
              <a:t>Výrazný podíl odpovědí „žádné“: část rodin sociální služby vůbec nevyužívá nebo využívá zdravotnické hrazené služby (rehabilitace, terapie), případně spoléhá na školy/SPC a internet.</a:t>
            </a:r>
            <a:endParaRPr lang="cs-CZ" dirty="0"/>
          </a:p>
        </p:txBody>
      </p:sp>
    </p:spTree>
    <p:extLst>
      <p:ext uri="{BB962C8B-B14F-4D97-AF65-F5344CB8AC3E}">
        <p14:creationId xmlns:p14="http://schemas.microsoft.com/office/powerpoint/2010/main" val="2152265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0EF79-670C-F4B7-A620-F7F6B02E712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8E7F0BD-10A9-C8E8-00D9-C7D3C2FEE15F}"/>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4E83A9AE-5C68-8520-54C7-FAF2F48F57E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5D1106B8-9B5F-F576-F80E-4A439CC7A6F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8782D1F7-8ED5-1470-8152-405732950B07}"/>
              </a:ext>
            </a:extLst>
          </p:cNvPr>
          <p:cNvPicPr>
            <a:picLocks noChangeAspect="1"/>
          </p:cNvPicPr>
          <p:nvPr/>
        </p:nvPicPr>
        <p:blipFill>
          <a:blip r:embed="rId4"/>
          <a:stretch>
            <a:fillRect/>
          </a:stretch>
        </p:blipFill>
        <p:spPr>
          <a:xfrm>
            <a:off x="6635947" y="408274"/>
            <a:ext cx="2245387" cy="1096432"/>
          </a:xfrm>
          <a:prstGeom prst="rect">
            <a:avLst/>
          </a:prstGeom>
        </p:spPr>
      </p:pic>
      <p:sp>
        <p:nvSpPr>
          <p:cNvPr id="8" name="TextovéPole 7">
            <a:extLst>
              <a:ext uri="{FF2B5EF4-FFF2-40B4-BE49-F238E27FC236}">
                <a16:creationId xmlns:a16="http://schemas.microsoft.com/office/drawing/2014/main" id="{77C80C9E-6529-89FC-4F04-B78565AF0A57}"/>
              </a:ext>
            </a:extLst>
          </p:cNvPr>
          <p:cNvSpPr txBox="1"/>
          <p:nvPr/>
        </p:nvSpPr>
        <p:spPr>
          <a:xfrm>
            <a:off x="283354" y="1594076"/>
            <a:ext cx="7889046" cy="4629794"/>
          </a:xfrm>
          <a:prstGeom prst="rect">
            <a:avLst/>
          </a:prstGeom>
          <a:noFill/>
        </p:spPr>
        <p:txBody>
          <a:bodyPr wrap="square">
            <a:spAutoFit/>
          </a:bodyPr>
          <a:lstStyle/>
          <a:p>
            <a:pPr algn="just">
              <a:lnSpc>
                <a:spcPct val="150000"/>
              </a:lnSpc>
              <a:spcBef>
                <a:spcPts val="800"/>
              </a:spcBef>
              <a:spcAft>
                <a:spcPts val="400"/>
              </a:spcAft>
              <a:buNone/>
            </a:pPr>
            <a:r>
              <a:rPr lang="cs-CZ" sz="2000" b="1" kern="100" dirty="0">
                <a:solidFill>
                  <a:srgbClr val="0F4761"/>
                </a:solidFill>
                <a:effectLst/>
                <a:latin typeface="Calibri" panose="020F0502020204030204" pitchFamily="34" charset="0"/>
                <a:ea typeface="Times New Roman" panose="02020603050405020304" pitchFamily="18" charset="0"/>
                <a:cs typeface="Calibri" panose="020F0502020204030204" pitchFamily="34" charset="0"/>
              </a:rPr>
              <a:t>Co to znamená pro koncepci kraje</a:t>
            </a:r>
          </a:p>
          <a:p>
            <a:pPr marL="342900" lvl="0" indent="-342900" algn="just">
              <a:lnSpc>
                <a:spcPct val="150000"/>
              </a:lnSpc>
              <a:buNone/>
              <a:tabLst>
                <a:tab pos="457200" algn="l"/>
              </a:tabLst>
            </a:pPr>
            <a:r>
              <a:rPr lang="cs-CZ" sz="1600" b="1" dirty="0">
                <a:effectLst/>
                <a:latin typeface="Calibri" panose="020F0502020204030204" pitchFamily="34" charset="0"/>
                <a:ea typeface="Times New Roman" panose="02020603050405020304" pitchFamily="18" charset="0"/>
                <a:cs typeface="Calibri" panose="020F0502020204030204" pitchFamily="34" charset="0"/>
              </a:rPr>
              <a:t>Posílit to, co funguje „na startu</a:t>
            </a:r>
            <a:r>
              <a:rPr lang="cs-CZ" sz="1600" dirty="0">
                <a:effectLst/>
                <a:latin typeface="Calibri" panose="020F0502020204030204" pitchFamily="34" charset="0"/>
                <a:ea typeface="Times New Roman" panose="02020603050405020304" pitchFamily="18" charset="0"/>
                <a:cs typeface="Calibri" panose="020F0502020204030204" pitchFamily="34" charset="0"/>
              </a:rPr>
              <a:t>“ – udržet a rozšiřovat ranou péči, návaznost na screening a plynulý přechod do předškolních a školních podpůrných opatření.</a:t>
            </a:r>
          </a:p>
          <a:p>
            <a:pPr marL="342900" lvl="0" indent="-342900" algn="just">
              <a:lnSpc>
                <a:spcPct val="150000"/>
              </a:lnSpc>
              <a:buNone/>
              <a:tabLst>
                <a:tab pos="457200" algn="l"/>
              </a:tabLst>
            </a:pPr>
            <a:r>
              <a:rPr lang="cs-CZ" sz="1600" b="1" dirty="0">
                <a:effectLst/>
                <a:latin typeface="Calibri" panose="020F0502020204030204" pitchFamily="34" charset="0"/>
                <a:ea typeface="Times New Roman" panose="02020603050405020304" pitchFamily="18" charset="0"/>
                <a:cs typeface="Calibri" panose="020F0502020204030204" pitchFamily="34" charset="0"/>
              </a:rPr>
              <a:t>Dohnat „kritické mezery“ </a:t>
            </a:r>
            <a:r>
              <a:rPr lang="cs-CZ" sz="1600" dirty="0">
                <a:effectLst/>
                <a:latin typeface="Calibri" panose="020F0502020204030204" pitchFamily="34" charset="0"/>
                <a:ea typeface="Times New Roman" panose="02020603050405020304" pitchFamily="18" charset="0"/>
                <a:cs typeface="Calibri" panose="020F0502020204030204" pitchFamily="34" charset="0"/>
              </a:rPr>
              <a:t>– zejména osobní asistenci, terénní i pobytové odlehčovací služby a psychickou podporu pečujících (dostupná psychoterapie i pro lidi s PAS).</a:t>
            </a:r>
          </a:p>
          <a:p>
            <a:pPr marL="342900" lvl="0" indent="-342900" algn="just">
              <a:lnSpc>
                <a:spcPct val="150000"/>
              </a:lnSpc>
              <a:buNone/>
              <a:tabLst>
                <a:tab pos="457200" algn="l"/>
              </a:tabLst>
            </a:pPr>
            <a:r>
              <a:rPr lang="cs-CZ" sz="1600" b="1" dirty="0">
                <a:effectLst/>
                <a:latin typeface="Calibri" panose="020F0502020204030204" pitchFamily="34" charset="0"/>
                <a:ea typeface="Times New Roman" panose="02020603050405020304" pitchFamily="18" charset="0"/>
                <a:cs typeface="Calibri" panose="020F0502020204030204" pitchFamily="34" charset="0"/>
              </a:rPr>
              <a:t>Dostupnost služeb přes den</a:t>
            </a:r>
            <a:r>
              <a:rPr lang="cs-CZ" sz="1600" dirty="0">
                <a:effectLst/>
                <a:latin typeface="Calibri" panose="020F0502020204030204" pitchFamily="34" charset="0"/>
                <a:ea typeface="Times New Roman" panose="02020603050405020304" pitchFamily="18" charset="0"/>
                <a:cs typeface="Calibri" panose="020F0502020204030204" pitchFamily="34" charset="0"/>
              </a:rPr>
              <a:t> – rozšířit denní stacionáře/sociálně terapeutické dílny i mimo velká města a umožnit celodenní docházku tam, kde dnes fungují jen zkrácené režimy.</a:t>
            </a:r>
          </a:p>
          <a:p>
            <a:pPr marL="342900" lvl="0" indent="-342900" algn="just">
              <a:lnSpc>
                <a:spcPct val="150000"/>
              </a:lnSpc>
              <a:buNone/>
              <a:tabLst>
                <a:tab pos="457200" algn="l"/>
              </a:tabLst>
            </a:pPr>
            <a:r>
              <a:rPr lang="cs-CZ" sz="1600" b="1" dirty="0">
                <a:effectLst/>
                <a:latin typeface="Calibri" panose="020F0502020204030204" pitchFamily="34" charset="0"/>
                <a:ea typeface="Times New Roman" panose="02020603050405020304" pitchFamily="18" charset="0"/>
                <a:cs typeface="Calibri" panose="020F0502020204030204" pitchFamily="34" charset="0"/>
              </a:rPr>
              <a:t>Přechod do dospělosti a práce</a:t>
            </a:r>
            <a:r>
              <a:rPr lang="cs-CZ" sz="1600" dirty="0">
                <a:effectLst/>
                <a:latin typeface="Calibri" panose="020F0502020204030204" pitchFamily="34" charset="0"/>
                <a:ea typeface="Times New Roman" panose="02020603050405020304" pitchFamily="18" charset="0"/>
                <a:cs typeface="Calibri" panose="020F0502020204030204" pitchFamily="34" charset="0"/>
              </a:rPr>
              <a:t> – nastartovat podporované zaměstnávání a kariérní poradenství; v datech je téměř neviditelné.</a:t>
            </a:r>
          </a:p>
          <a:p>
            <a:pPr marL="342900" lvl="0" indent="-342900" algn="just">
              <a:lnSpc>
                <a:spcPct val="150000"/>
              </a:lnSpc>
              <a:buNone/>
              <a:tabLst>
                <a:tab pos="457200" algn="l"/>
              </a:tabLst>
            </a:pPr>
            <a:r>
              <a:rPr lang="cs-CZ" sz="1600" b="1" dirty="0">
                <a:effectLst/>
                <a:latin typeface="Calibri" panose="020F0502020204030204" pitchFamily="34" charset="0"/>
                <a:ea typeface="Times New Roman" panose="02020603050405020304" pitchFamily="18" charset="0"/>
                <a:cs typeface="Calibri" panose="020F0502020204030204" pitchFamily="34" charset="0"/>
              </a:rPr>
              <a:t>Omezení závislosti na neformálních sítích </a:t>
            </a:r>
            <a:r>
              <a:rPr lang="cs-CZ" sz="1600" dirty="0">
                <a:effectLst/>
                <a:latin typeface="Calibri" panose="020F0502020204030204" pitchFamily="34" charset="0"/>
                <a:ea typeface="Times New Roman" panose="02020603050405020304" pitchFamily="18" charset="0"/>
                <a:cs typeface="Calibri" panose="020F0502020204030204" pitchFamily="34" charset="0"/>
              </a:rPr>
              <a:t>– vytvořit oficiální informační a navigační rozcestník pro rodiny (vč. case managementu), aby peer skupiny doplňovaly, ne nahrazovaly systém.</a:t>
            </a:r>
          </a:p>
        </p:txBody>
      </p:sp>
    </p:spTree>
    <p:extLst>
      <p:ext uri="{BB962C8B-B14F-4D97-AF65-F5344CB8AC3E}">
        <p14:creationId xmlns:p14="http://schemas.microsoft.com/office/powerpoint/2010/main" val="3489855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016CF7A-5862-70B0-EB66-1375774AB544}"/>
              </a:ext>
            </a:extLst>
          </p:cNvPr>
          <p:cNvSpPr>
            <a:spLocks noGrp="1"/>
          </p:cNvSpPr>
          <p:nvPr>
            <p:ph idx="1"/>
          </p:nvPr>
        </p:nvSpPr>
        <p:spPr/>
        <p:txBody>
          <a:bodyPr/>
          <a:lstStyle/>
          <a:p>
            <a:pPr marL="0" indent="0">
              <a:buNone/>
            </a:pPr>
            <a:endParaRPr lang="cs-CZ" dirty="0"/>
          </a:p>
        </p:txBody>
      </p:sp>
      <p:pic>
        <p:nvPicPr>
          <p:cNvPr id="4" name="Obrázek 3">
            <a:extLst>
              <a:ext uri="{FF2B5EF4-FFF2-40B4-BE49-F238E27FC236}">
                <a16:creationId xmlns:a16="http://schemas.microsoft.com/office/drawing/2014/main" id="{242AD2EA-8D58-D6DC-C494-8C5035E94941}"/>
              </a:ext>
            </a:extLst>
          </p:cNvPr>
          <p:cNvPicPr>
            <a:picLocks noChangeAspect="1"/>
          </p:cNvPicPr>
          <p:nvPr/>
        </p:nvPicPr>
        <p:blipFill>
          <a:blip r:embed="rId2"/>
          <a:stretch>
            <a:fillRect/>
          </a:stretch>
        </p:blipFill>
        <p:spPr>
          <a:xfrm>
            <a:off x="685800" y="908720"/>
            <a:ext cx="7772400" cy="5293182"/>
          </a:xfrm>
          <a:prstGeom prst="rect">
            <a:avLst/>
          </a:prstGeom>
        </p:spPr>
      </p:pic>
    </p:spTree>
    <p:extLst>
      <p:ext uri="{BB962C8B-B14F-4D97-AF65-F5344CB8AC3E}">
        <p14:creationId xmlns:p14="http://schemas.microsoft.com/office/powerpoint/2010/main" val="2238613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21559-C80A-2A80-D745-A80A64647AB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C925247-DDC2-3A33-9DB1-3FA8FC2962B3}"/>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4" name="Obrázek 3">
            <a:extLst>
              <a:ext uri="{FF2B5EF4-FFF2-40B4-BE49-F238E27FC236}">
                <a16:creationId xmlns:a16="http://schemas.microsoft.com/office/drawing/2014/main" id="{A8B90B71-4978-A4F7-8F84-B2BFD98DDE1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65ACB6D6-CCB2-69EB-551F-740D63698E6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25D9A60F-05D3-7D00-9C47-687A812F2CE6}"/>
              </a:ext>
            </a:extLst>
          </p:cNvPr>
          <p:cNvPicPr>
            <a:picLocks noChangeAspect="1"/>
          </p:cNvPicPr>
          <p:nvPr/>
        </p:nvPicPr>
        <p:blipFill>
          <a:blip r:embed="rId5"/>
          <a:stretch>
            <a:fillRect/>
          </a:stretch>
        </p:blipFill>
        <p:spPr>
          <a:xfrm>
            <a:off x="6635947" y="408274"/>
            <a:ext cx="2245387" cy="1096432"/>
          </a:xfrm>
          <a:prstGeom prst="rect">
            <a:avLst/>
          </a:prstGeom>
        </p:spPr>
      </p:pic>
      <p:sp>
        <p:nvSpPr>
          <p:cNvPr id="10" name="TextovéPole 9">
            <a:extLst>
              <a:ext uri="{FF2B5EF4-FFF2-40B4-BE49-F238E27FC236}">
                <a16:creationId xmlns:a16="http://schemas.microsoft.com/office/drawing/2014/main" id="{8FDE5774-AA9C-A289-9BFC-DC890A056C95}"/>
              </a:ext>
            </a:extLst>
          </p:cNvPr>
          <p:cNvSpPr txBox="1"/>
          <p:nvPr/>
        </p:nvSpPr>
        <p:spPr>
          <a:xfrm>
            <a:off x="755576" y="1844824"/>
            <a:ext cx="7848872" cy="5632311"/>
          </a:xfrm>
          <a:prstGeom prst="rect">
            <a:avLst/>
          </a:prstGeom>
          <a:noFill/>
        </p:spPr>
        <p:txBody>
          <a:bodyPr wrap="square">
            <a:spAutoFit/>
          </a:bodyPr>
          <a:lstStyle/>
          <a:p>
            <a:endParaRPr lang="cs-CZ" sz="2400" dirty="0"/>
          </a:p>
          <a:p>
            <a:pPr algn="just"/>
            <a:r>
              <a:rPr lang="cs-CZ" sz="2400" dirty="0"/>
              <a:t>💬 </a:t>
            </a:r>
            <a:r>
              <a:rPr lang="cs-CZ" sz="2400" i="1" dirty="0"/>
              <a:t>„Neplánujeme žádné samostatné bydlení – protože není kde. Až tu nebudeme, bude to na druhém synovi. Ten je zdravý a já doufám, že se postará. Ale teď o tom radši vůbec nemluvíme.“</a:t>
            </a:r>
          </a:p>
          <a:p>
            <a:endParaRPr lang="cs-CZ" sz="2400" i="1" dirty="0"/>
          </a:p>
          <a:p>
            <a:endParaRPr lang="cs-CZ" sz="2400" i="1" dirty="0"/>
          </a:p>
          <a:p>
            <a:r>
              <a:rPr lang="cs-CZ" sz="2400" dirty="0"/>
              <a:t>💬 </a:t>
            </a:r>
            <a:r>
              <a:rPr lang="cs-CZ" sz="2400" i="1" dirty="0"/>
              <a:t>„Syn není schopen bydlet sám, tak otázku bydlení neřeším.“</a:t>
            </a:r>
          </a:p>
          <a:p>
            <a:endParaRPr lang="cs-CZ" sz="2400" i="1" dirty="0"/>
          </a:p>
          <a:p>
            <a:endParaRPr lang="cs-CZ" sz="2400" dirty="0"/>
          </a:p>
          <a:p>
            <a:r>
              <a:rPr lang="cs-CZ" sz="2400" dirty="0"/>
              <a:t>💬 </a:t>
            </a:r>
            <a:r>
              <a:rPr lang="cs-CZ" sz="2400" i="1" dirty="0"/>
              <a:t>„Pochybujeme, že to bude kdy možné...“</a:t>
            </a:r>
            <a:endParaRPr lang="cs-CZ" sz="2400" dirty="0"/>
          </a:p>
          <a:p>
            <a:endParaRPr lang="cs-CZ" sz="2400" i="1" dirty="0"/>
          </a:p>
          <a:p>
            <a:endParaRPr lang="cs-CZ" sz="2400" i="1" dirty="0"/>
          </a:p>
          <a:p>
            <a:endParaRPr lang="cs-CZ" sz="2400" i="1" dirty="0"/>
          </a:p>
          <a:p>
            <a:endParaRPr lang="cs-CZ" sz="2400" dirty="0"/>
          </a:p>
        </p:txBody>
      </p:sp>
    </p:spTree>
    <p:extLst>
      <p:ext uri="{BB962C8B-B14F-4D97-AF65-F5344CB8AC3E}">
        <p14:creationId xmlns:p14="http://schemas.microsoft.com/office/powerpoint/2010/main" val="3377939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0275DA-E1C0-6490-6B5A-07908151E446}"/>
              </a:ext>
            </a:extLst>
          </p:cNvPr>
          <p:cNvSpPr>
            <a:spLocks noGrp="1"/>
          </p:cNvSpPr>
          <p:nvPr>
            <p:ph type="title"/>
          </p:nvPr>
        </p:nvSpPr>
        <p:spPr/>
        <p:txBody>
          <a:bodyPr/>
          <a:lstStyle/>
          <a:p>
            <a:r>
              <a:rPr lang="cs-CZ" dirty="0"/>
              <a:t>Podpora samostatného bydlení </a:t>
            </a:r>
          </a:p>
        </p:txBody>
      </p:sp>
      <p:sp>
        <p:nvSpPr>
          <p:cNvPr id="3" name="Zástupný obsah 2">
            <a:extLst>
              <a:ext uri="{FF2B5EF4-FFF2-40B4-BE49-F238E27FC236}">
                <a16:creationId xmlns:a16="http://schemas.microsoft.com/office/drawing/2014/main" id="{EA41E222-C1FF-0A1A-EAD8-8B2A1DA874D5}"/>
              </a:ext>
            </a:extLst>
          </p:cNvPr>
          <p:cNvSpPr>
            <a:spLocks noGrp="1"/>
          </p:cNvSpPr>
          <p:nvPr>
            <p:ph idx="1"/>
          </p:nvPr>
        </p:nvSpPr>
        <p:spPr/>
        <p:txBody>
          <a:bodyPr>
            <a:normAutofit fontScale="55000" lnSpcReduction="20000"/>
          </a:bodyPr>
          <a:lstStyle/>
          <a:p>
            <a:pPr marL="0" indent="0" fontAlgn="base">
              <a:buNone/>
            </a:pPr>
            <a:endParaRPr lang="cs-CZ" dirty="0"/>
          </a:p>
          <a:p>
            <a:pPr marL="0" indent="0" fontAlgn="base">
              <a:buNone/>
            </a:pPr>
            <a:endParaRPr lang="cs-CZ" dirty="0"/>
          </a:p>
          <a:p>
            <a:pPr marL="0" indent="0" algn="just" fontAlgn="base">
              <a:buNone/>
            </a:pPr>
            <a:r>
              <a:rPr lang="cs-CZ" sz="3400" dirty="0"/>
              <a:t>Podpora samostatného bydlení (PSB) je terénní služba určená klientům s poruchami autistického spektra, kteří chtějí vést samostatný život mimo svoji původní rodinu a potřebují využívat podpory druhé osoby.</a:t>
            </a:r>
            <a:br>
              <a:rPr lang="cs-CZ" sz="3400" dirty="0"/>
            </a:br>
            <a:endParaRPr lang="cs-CZ" sz="3400" dirty="0"/>
          </a:p>
          <a:p>
            <a:pPr marL="0" indent="0" algn="just" fontAlgn="base">
              <a:buNone/>
            </a:pPr>
            <a:r>
              <a:rPr lang="cs-CZ" sz="3400" dirty="0"/>
              <a:t>Míra podpory se přizpůsobuje potřebám uživatele – pokud je třeba, tedy i v režimu 24/7 </a:t>
            </a:r>
          </a:p>
          <a:p>
            <a:pPr marL="0" indent="0" algn="just">
              <a:buNone/>
            </a:pPr>
            <a:br>
              <a:rPr lang="cs-CZ" sz="3400" dirty="0"/>
            </a:br>
            <a:r>
              <a:rPr lang="cs-CZ" sz="3400" dirty="0"/>
              <a:t>Smyslem služby je, aby člověk s autismem mohl žít co nejvíce samostatně a zároveň měl jistotu, že pomoc je dostupná v rozsahu, který skutečně potřebuje.</a:t>
            </a:r>
          </a:p>
          <a:p>
            <a:pPr marL="0" indent="0" algn="just">
              <a:buNone/>
            </a:pPr>
            <a:endParaRPr lang="cs-CZ" sz="3400" dirty="0"/>
          </a:p>
          <a:p>
            <a:pPr marL="0" indent="0" algn="just">
              <a:buNone/>
            </a:pPr>
            <a:r>
              <a:rPr lang="cs-CZ" sz="3400" dirty="0">
                <a:hlinkClick r:id="rId2"/>
              </a:rPr>
              <a:t>https://www.nautis.cz/portfolio/podpora-samostatneho-bydleni</a:t>
            </a:r>
            <a:endParaRPr lang="cs-CZ" sz="3400" dirty="0"/>
          </a:p>
          <a:p>
            <a:pPr marL="0" indent="0" algn="just">
              <a:buNone/>
            </a:pPr>
            <a:endParaRPr lang="cs-CZ" sz="3400" dirty="0"/>
          </a:p>
          <a:p>
            <a:pPr marL="0" indent="0" algn="just">
              <a:buNone/>
            </a:pPr>
            <a:br>
              <a:rPr lang="cs-CZ" sz="3400" dirty="0"/>
            </a:br>
            <a:endParaRPr lang="cs-CZ" sz="3400" dirty="0"/>
          </a:p>
        </p:txBody>
      </p:sp>
    </p:spTree>
    <p:extLst>
      <p:ext uri="{BB962C8B-B14F-4D97-AF65-F5344CB8AC3E}">
        <p14:creationId xmlns:p14="http://schemas.microsoft.com/office/powerpoint/2010/main" val="10686475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0646E-C41F-113F-9281-68B1BEAB91DD}"/>
            </a:ext>
          </a:extLst>
        </p:cNvPr>
        <p:cNvGrpSpPr/>
        <p:nvPr/>
      </p:nvGrpSpPr>
      <p:grpSpPr>
        <a:xfrm>
          <a:off x="0" y="0"/>
          <a:ext cx="0" cy="0"/>
          <a:chOff x="0" y="0"/>
          <a:chExt cx="0" cy="0"/>
        </a:xfrm>
      </p:grpSpPr>
      <p:pic>
        <p:nvPicPr>
          <p:cNvPr id="3" name="Obrázek 2">
            <a:extLst>
              <a:ext uri="{FF2B5EF4-FFF2-40B4-BE49-F238E27FC236}">
                <a16:creationId xmlns:a16="http://schemas.microsoft.com/office/drawing/2014/main" id="{A1B21ECC-E04B-30E7-3D95-EA8075F7FC3C}"/>
              </a:ext>
            </a:extLst>
          </p:cNvPr>
          <p:cNvPicPr>
            <a:picLocks noChangeAspect="1"/>
          </p:cNvPicPr>
          <p:nvPr/>
        </p:nvPicPr>
        <p:blipFill>
          <a:blip r:embed="rId2"/>
          <a:stretch>
            <a:fillRect/>
          </a:stretch>
        </p:blipFill>
        <p:spPr>
          <a:xfrm>
            <a:off x="2247900" y="2398912"/>
            <a:ext cx="4648200" cy="3334324"/>
          </a:xfrm>
          <a:prstGeom prst="rect">
            <a:avLst/>
          </a:prstGeom>
        </p:spPr>
      </p:pic>
      <p:pic>
        <p:nvPicPr>
          <p:cNvPr id="5" name="Obrázek 4">
            <a:extLst>
              <a:ext uri="{FF2B5EF4-FFF2-40B4-BE49-F238E27FC236}">
                <a16:creationId xmlns:a16="http://schemas.microsoft.com/office/drawing/2014/main" id="{5C7E8D0A-FFDC-277B-0B9C-E15ED99A4A1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33051" y="648536"/>
            <a:ext cx="4352083" cy="1096432"/>
          </a:xfrm>
          <a:prstGeom prst="rect">
            <a:avLst/>
          </a:prstGeom>
        </p:spPr>
      </p:pic>
      <p:pic>
        <p:nvPicPr>
          <p:cNvPr id="6" name="Obrázek 5">
            <a:extLst>
              <a:ext uri="{FF2B5EF4-FFF2-40B4-BE49-F238E27FC236}">
                <a16:creationId xmlns:a16="http://schemas.microsoft.com/office/drawing/2014/main" id="{0A166BBD-B46A-29CE-F6F2-006D5C13A05B}"/>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65292175-99D5-0598-91C0-F33D94E62136}"/>
              </a:ext>
            </a:extLst>
          </p:cNvPr>
          <p:cNvPicPr>
            <a:picLocks noChangeAspect="1"/>
          </p:cNvPicPr>
          <p:nvPr/>
        </p:nvPicPr>
        <p:blipFill>
          <a:blip r:embed="rId5"/>
          <a:stretch>
            <a:fillRect/>
          </a:stretch>
        </p:blipFill>
        <p:spPr>
          <a:xfrm>
            <a:off x="6783396" y="685766"/>
            <a:ext cx="2245387" cy="1096432"/>
          </a:xfrm>
          <a:prstGeom prst="rect">
            <a:avLst/>
          </a:prstGeom>
        </p:spPr>
      </p:pic>
      <p:sp>
        <p:nvSpPr>
          <p:cNvPr id="8" name="TextovéPole 7">
            <a:extLst>
              <a:ext uri="{FF2B5EF4-FFF2-40B4-BE49-F238E27FC236}">
                <a16:creationId xmlns:a16="http://schemas.microsoft.com/office/drawing/2014/main" id="{85C4DB09-2121-F4AF-FB51-7F2B68B7F267}"/>
              </a:ext>
            </a:extLst>
          </p:cNvPr>
          <p:cNvSpPr txBox="1"/>
          <p:nvPr/>
        </p:nvSpPr>
        <p:spPr>
          <a:xfrm>
            <a:off x="1403648" y="2214246"/>
            <a:ext cx="6264696" cy="523220"/>
          </a:xfrm>
          <a:prstGeom prst="rect">
            <a:avLst/>
          </a:prstGeom>
          <a:noFill/>
        </p:spPr>
        <p:txBody>
          <a:bodyPr wrap="square">
            <a:spAutoFit/>
          </a:bodyPr>
          <a:lstStyle/>
          <a:p>
            <a:r>
              <a:rPr lang="cs-CZ" sz="2800" b="1" dirty="0"/>
              <a:t>    Celková životní spokojenost pečujících</a:t>
            </a:r>
            <a:endParaRPr lang="cs-CZ" sz="2800" dirty="0"/>
          </a:p>
        </p:txBody>
      </p:sp>
    </p:spTree>
    <p:extLst>
      <p:ext uri="{BB962C8B-B14F-4D97-AF65-F5344CB8AC3E}">
        <p14:creationId xmlns:p14="http://schemas.microsoft.com/office/powerpoint/2010/main" val="1539961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D1D2B-8200-761F-3CB9-A3B82147A25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863C7C0-CE45-21A6-D68E-72BBA25FE2B3}"/>
              </a:ext>
            </a:extLst>
          </p:cNvPr>
          <p:cNvSpPr>
            <a:spLocks noGrp="1"/>
          </p:cNvSpPr>
          <p:nvPr>
            <p:ph type="ctrTitle"/>
          </p:nvPr>
        </p:nvSpPr>
        <p:spPr>
          <a:xfrm>
            <a:off x="755576" y="1916832"/>
            <a:ext cx="7772400" cy="4392488"/>
          </a:xfrm>
        </p:spPr>
        <p:txBody>
          <a:bodyPr>
            <a:noAutofit/>
          </a:bodyPr>
          <a:lstStyle/>
          <a:p>
            <a:pPr algn="l"/>
            <a:br>
              <a:rPr lang="cs-CZ" sz="2800" b="1" dirty="0"/>
            </a:br>
            <a:br>
              <a:rPr lang="cs-CZ" sz="2800" b="1" dirty="0"/>
            </a:br>
            <a:br>
              <a:rPr lang="cs-CZ" sz="2800" b="1" dirty="0"/>
            </a:br>
            <a:br>
              <a:rPr lang="cs-CZ" sz="2800" b="1" dirty="0"/>
            </a:br>
            <a:br>
              <a:rPr lang="cs-CZ" sz="2800" b="1" dirty="0"/>
            </a:br>
            <a:br>
              <a:rPr lang="cs-CZ" sz="2800" b="1" dirty="0"/>
            </a:br>
            <a:br>
              <a:rPr lang="cs-CZ" sz="2800" b="1" dirty="0"/>
            </a:br>
            <a:br>
              <a:rPr lang="cs-CZ" sz="2800" b="1" dirty="0"/>
            </a:br>
            <a:br>
              <a:rPr lang="cs-CZ" sz="2800" b="1" dirty="0"/>
            </a:br>
            <a:br>
              <a:rPr lang="cs-CZ" sz="2800" b="1" dirty="0"/>
            </a:br>
            <a:br>
              <a:rPr lang="cs-CZ" sz="2800" b="1" dirty="0"/>
            </a:br>
            <a:r>
              <a:rPr lang="cs-CZ" sz="2800" b="1" dirty="0"/>
              <a:t>Celková životní spokojenost pečujících</a:t>
            </a:r>
            <a:br>
              <a:rPr lang="cs-CZ" sz="2800" b="1" dirty="0"/>
            </a:br>
            <a:br>
              <a:rPr lang="cs-CZ" sz="2800" b="1" dirty="0"/>
            </a:br>
            <a:r>
              <a:rPr lang="cs-CZ" sz="2800" b="1" dirty="0"/>
              <a:t>Průměrná spokojenost:</a:t>
            </a:r>
            <a:r>
              <a:rPr lang="cs-CZ" sz="2800" dirty="0"/>
              <a:t> 4,1 / 10</a:t>
            </a:r>
            <a:br>
              <a:rPr lang="cs-CZ" sz="2800" dirty="0"/>
            </a:br>
            <a:r>
              <a:rPr lang="cs-CZ" sz="2800" b="1" dirty="0"/>
              <a:t>Nejčastější odpověď:</a:t>
            </a:r>
            <a:r>
              <a:rPr lang="cs-CZ" sz="2800" dirty="0"/>
              <a:t> 5 </a:t>
            </a:r>
            <a:br>
              <a:rPr lang="cs-CZ" sz="2800" dirty="0"/>
            </a:br>
            <a:r>
              <a:rPr lang="cs-CZ" sz="2800" b="1" dirty="0"/>
              <a:t>Vysoká spokojenost (9–10):</a:t>
            </a:r>
            <a:r>
              <a:rPr lang="cs-CZ" sz="2800" dirty="0"/>
              <a:t> jen 1 respondent</a:t>
            </a:r>
            <a:br>
              <a:rPr lang="cs-CZ" sz="2800" dirty="0"/>
            </a:br>
            <a:r>
              <a:rPr lang="cs-CZ" sz="2800" b="1" dirty="0"/>
              <a:t>Nízké hodnoty (1 a 3):</a:t>
            </a:r>
            <a:r>
              <a:rPr lang="cs-CZ" sz="2800" dirty="0"/>
              <a:t> 12 respondentů</a:t>
            </a:r>
            <a:br>
              <a:rPr lang="cs-CZ" sz="2800" dirty="0"/>
            </a:br>
            <a:br>
              <a:rPr lang="cs-CZ" sz="2800" dirty="0"/>
            </a:br>
            <a:r>
              <a:rPr lang="cs-CZ" sz="2800" dirty="0"/>
              <a:t>Většina pečujících hodnotí svůj život jako </a:t>
            </a:r>
            <a:r>
              <a:rPr lang="cs-CZ" sz="2800" b="1" dirty="0"/>
              <a:t>nízký až střední</a:t>
            </a:r>
            <a:r>
              <a:rPr lang="cs-CZ" sz="2800" dirty="0"/>
              <a:t> – ukazuje to vysokou zátěž, chybějící podporu a nejistotu do budoucna.</a:t>
            </a:r>
            <a:br>
              <a:rPr lang="cs-CZ" sz="2800" dirty="0"/>
            </a:br>
            <a:br>
              <a:rPr lang="cs-CZ" sz="2800" b="1" dirty="0"/>
            </a:br>
            <a:br>
              <a:rPr lang="cs-CZ" sz="2800" b="1" dirty="0"/>
            </a:br>
            <a:br>
              <a:rPr lang="cs-CZ" sz="2800" b="1" dirty="0"/>
            </a:br>
            <a:br>
              <a:rPr lang="cs-CZ" sz="2800" b="1" dirty="0"/>
            </a:br>
            <a:br>
              <a:rPr lang="cs-CZ" sz="2800" b="1" dirty="0"/>
            </a:br>
            <a:br>
              <a:rPr lang="cs-CZ" sz="2800" b="1" dirty="0"/>
            </a:br>
            <a:br>
              <a:rPr lang="cs-CZ" sz="2800" b="1" dirty="0"/>
            </a:br>
            <a:br>
              <a:rPr lang="cs-CZ" sz="2800" dirty="0"/>
            </a:br>
            <a:br>
              <a:rPr lang="cs-CZ" sz="2800" dirty="0"/>
            </a:br>
            <a:br>
              <a:rPr lang="cs-CZ" sz="2800" dirty="0"/>
            </a:br>
            <a:endParaRPr lang="cs-CZ" sz="2800" dirty="0">
              <a:latin typeface="Arial" panose="020B0604020202020204" pitchFamily="34" charset="0"/>
              <a:cs typeface="Arial" panose="020B0604020202020204" pitchFamily="34" charset="0"/>
            </a:endParaRPr>
          </a:p>
        </p:txBody>
      </p:sp>
      <p:pic>
        <p:nvPicPr>
          <p:cNvPr id="5" name="Obrázek 4">
            <a:extLst>
              <a:ext uri="{FF2B5EF4-FFF2-40B4-BE49-F238E27FC236}">
                <a16:creationId xmlns:a16="http://schemas.microsoft.com/office/drawing/2014/main" id="{BF591CE0-454A-BAD3-9CC6-732AD83AC5F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8D007BD9-4E62-BFE0-CF82-1FAC3B318003}"/>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F6FA7472-F3D3-9651-972D-8B3DAF52F968}"/>
              </a:ext>
            </a:extLst>
          </p:cNvPr>
          <p:cNvPicPr>
            <a:picLocks noChangeAspect="1"/>
          </p:cNvPicPr>
          <p:nvPr/>
        </p:nvPicPr>
        <p:blipFill>
          <a:blip r:embed="rId4"/>
          <a:stretch>
            <a:fillRect/>
          </a:stretch>
        </p:blipFill>
        <p:spPr>
          <a:xfrm>
            <a:off x="6783396" y="685766"/>
            <a:ext cx="2245387" cy="1096432"/>
          </a:xfrm>
          <a:prstGeom prst="rect">
            <a:avLst/>
          </a:prstGeom>
        </p:spPr>
      </p:pic>
    </p:spTree>
    <p:extLst>
      <p:ext uri="{BB962C8B-B14F-4D97-AF65-F5344CB8AC3E}">
        <p14:creationId xmlns:p14="http://schemas.microsoft.com/office/powerpoint/2010/main" val="1106692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4B651-21E7-459F-9E99-811141C245F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A73A22F-62F1-47A9-0C5C-5BA6C962B8BD}"/>
              </a:ext>
            </a:extLst>
          </p:cNvPr>
          <p:cNvSpPr>
            <a:spLocks noGrp="1"/>
          </p:cNvSpPr>
          <p:nvPr>
            <p:ph type="ctrTitle"/>
          </p:nvPr>
        </p:nvSpPr>
        <p:spPr>
          <a:xfrm>
            <a:off x="755576" y="2252316"/>
            <a:ext cx="3384376" cy="4392488"/>
          </a:xfrm>
        </p:spPr>
        <p:txBody>
          <a:bodyPr>
            <a:noAutofit/>
          </a:bodyPr>
          <a:lstStyle/>
          <a:p>
            <a:pPr algn="l"/>
            <a:br>
              <a:rPr lang="cs-CZ" sz="2000" dirty="0"/>
            </a:br>
            <a:br>
              <a:rPr lang="cs-CZ" sz="2000" dirty="0"/>
            </a:br>
            <a:br>
              <a:rPr lang="cs-CZ" sz="2000" dirty="0"/>
            </a:br>
            <a:br>
              <a:rPr lang="cs-CZ" sz="2000" dirty="0"/>
            </a:br>
            <a:r>
              <a:rPr lang="cs-CZ" sz="2000" dirty="0"/>
              <a:t>Možnost odpočinku a regenerace</a:t>
            </a:r>
            <a:br>
              <a:rPr lang="cs-CZ" sz="2000" dirty="0"/>
            </a:br>
            <a:br>
              <a:rPr lang="cs-CZ" sz="2000" dirty="0"/>
            </a:br>
            <a:r>
              <a:rPr lang="cs-CZ" sz="2000" dirty="0"/>
              <a:t>Zavedení krizové služby</a:t>
            </a:r>
            <a:br>
              <a:rPr lang="cs-CZ" sz="2000" dirty="0"/>
            </a:br>
            <a:br>
              <a:rPr lang="cs-CZ" sz="2000" dirty="0"/>
            </a:br>
            <a:r>
              <a:rPr lang="cs-CZ" sz="2000" dirty="0"/>
              <a:t>Dostupná psychická podpora -  pro rodiče a sourozence</a:t>
            </a:r>
            <a:br>
              <a:rPr lang="cs-CZ" sz="2000" dirty="0"/>
            </a:br>
            <a:br>
              <a:rPr lang="cs-CZ" sz="2000" dirty="0"/>
            </a:br>
            <a:r>
              <a:rPr lang="cs-CZ" sz="2000" dirty="0"/>
              <a:t>Podpora vzniku svépomocných skupin</a:t>
            </a:r>
            <a:br>
              <a:rPr lang="cs-CZ" sz="2000" dirty="0"/>
            </a:br>
            <a:br>
              <a:rPr lang="cs-CZ" sz="2000" dirty="0"/>
            </a:br>
            <a:r>
              <a:rPr lang="cs-CZ" sz="2000" dirty="0"/>
              <a:t>Finanční jistota</a:t>
            </a:r>
            <a:br>
              <a:rPr lang="cs-CZ" sz="2000" dirty="0"/>
            </a:br>
            <a:br>
              <a:rPr lang="cs-CZ" sz="2000" dirty="0"/>
            </a:br>
            <a:br>
              <a:rPr lang="cs-CZ" sz="2000" dirty="0"/>
            </a:br>
            <a:br>
              <a:rPr lang="cs-CZ" sz="2000" dirty="0"/>
            </a:br>
            <a:endParaRPr lang="cs-CZ" sz="2000" dirty="0">
              <a:latin typeface="Arial" panose="020B0604020202020204" pitchFamily="34" charset="0"/>
              <a:cs typeface="Arial" panose="020B0604020202020204" pitchFamily="34" charset="0"/>
            </a:endParaRPr>
          </a:p>
        </p:txBody>
      </p:sp>
      <p:pic>
        <p:nvPicPr>
          <p:cNvPr id="5" name="Obrázek 4">
            <a:extLst>
              <a:ext uri="{FF2B5EF4-FFF2-40B4-BE49-F238E27FC236}">
                <a16:creationId xmlns:a16="http://schemas.microsoft.com/office/drawing/2014/main" id="{B4169259-185C-BBC2-FE82-3B67F841E9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C25AB747-9E80-AE14-7E47-085BB5187C9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DE4213B5-5DF7-A73B-AFD5-56A971802561}"/>
              </a:ext>
            </a:extLst>
          </p:cNvPr>
          <p:cNvPicPr>
            <a:picLocks noChangeAspect="1"/>
          </p:cNvPicPr>
          <p:nvPr/>
        </p:nvPicPr>
        <p:blipFill>
          <a:blip r:embed="rId4"/>
          <a:stretch>
            <a:fillRect/>
          </a:stretch>
        </p:blipFill>
        <p:spPr>
          <a:xfrm>
            <a:off x="6783396" y="685766"/>
            <a:ext cx="2245387" cy="1096432"/>
          </a:xfrm>
          <a:prstGeom prst="rect">
            <a:avLst/>
          </a:prstGeom>
        </p:spPr>
      </p:pic>
      <p:sp>
        <p:nvSpPr>
          <p:cNvPr id="9" name="TextovéPole 8">
            <a:extLst>
              <a:ext uri="{FF2B5EF4-FFF2-40B4-BE49-F238E27FC236}">
                <a16:creationId xmlns:a16="http://schemas.microsoft.com/office/drawing/2014/main" id="{17D186AE-72FA-AC8D-FF5A-F977FEEEFBC5}"/>
              </a:ext>
            </a:extLst>
          </p:cNvPr>
          <p:cNvSpPr txBox="1"/>
          <p:nvPr/>
        </p:nvSpPr>
        <p:spPr>
          <a:xfrm>
            <a:off x="4973851" y="2636912"/>
            <a:ext cx="4139952" cy="2246769"/>
          </a:xfrm>
          <a:prstGeom prst="rect">
            <a:avLst/>
          </a:prstGeom>
          <a:noFill/>
        </p:spPr>
        <p:txBody>
          <a:bodyPr wrap="square">
            <a:spAutoFit/>
          </a:bodyPr>
          <a:lstStyle/>
          <a:p>
            <a:r>
              <a:rPr lang="cs-CZ" sz="2000" dirty="0"/>
              <a:t>Dostupné informace</a:t>
            </a:r>
            <a:br>
              <a:rPr lang="cs-CZ" sz="2000" dirty="0"/>
            </a:br>
            <a:br>
              <a:rPr lang="cs-CZ" sz="2000" dirty="0"/>
            </a:br>
            <a:r>
              <a:rPr lang="cs-CZ" sz="2000" dirty="0"/>
              <a:t>Koordinace péče mezi institucemi</a:t>
            </a:r>
            <a:br>
              <a:rPr lang="cs-CZ" sz="2000" dirty="0"/>
            </a:br>
            <a:br>
              <a:rPr lang="cs-CZ" sz="2000" dirty="0"/>
            </a:br>
            <a:r>
              <a:rPr lang="cs-CZ" sz="2000" dirty="0"/>
              <a:t>Pocit jistoty do budoucna</a:t>
            </a:r>
            <a:br>
              <a:rPr lang="cs-CZ" sz="2000" dirty="0"/>
            </a:br>
            <a:br>
              <a:rPr lang="cs-CZ" sz="2000" dirty="0"/>
            </a:br>
            <a:r>
              <a:rPr lang="cs-CZ" sz="2000" dirty="0"/>
              <a:t>Rozvoj služeb pro bydlení a práci</a:t>
            </a:r>
          </a:p>
        </p:txBody>
      </p:sp>
      <p:sp>
        <p:nvSpPr>
          <p:cNvPr id="11" name="TextovéPole 10">
            <a:extLst>
              <a:ext uri="{FF2B5EF4-FFF2-40B4-BE49-F238E27FC236}">
                <a16:creationId xmlns:a16="http://schemas.microsoft.com/office/drawing/2014/main" id="{194A8AE6-389D-65CB-DA6E-A55C39D9D748}"/>
              </a:ext>
            </a:extLst>
          </p:cNvPr>
          <p:cNvSpPr txBox="1"/>
          <p:nvPr/>
        </p:nvSpPr>
        <p:spPr>
          <a:xfrm>
            <a:off x="1403648" y="1756266"/>
            <a:ext cx="6408712" cy="369332"/>
          </a:xfrm>
          <a:prstGeom prst="rect">
            <a:avLst/>
          </a:prstGeom>
          <a:noFill/>
        </p:spPr>
        <p:txBody>
          <a:bodyPr wrap="square">
            <a:spAutoFit/>
          </a:bodyPr>
          <a:lstStyle/>
          <a:p>
            <a:r>
              <a:rPr lang="cs-CZ" sz="1800" b="1" dirty="0"/>
              <a:t>Doporučení, jak zvýšit životní spokojenost pečujících o lidi s PAS</a:t>
            </a:r>
            <a:endParaRPr lang="cs-CZ" dirty="0"/>
          </a:p>
        </p:txBody>
      </p:sp>
    </p:spTree>
    <p:extLst>
      <p:ext uri="{BB962C8B-B14F-4D97-AF65-F5344CB8AC3E}">
        <p14:creationId xmlns:p14="http://schemas.microsoft.com/office/powerpoint/2010/main" val="3231652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C3A8B-0D97-2C4B-3BC9-BE3F478739E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9CCA0B5-8E43-0253-798A-ADA674D66512}"/>
              </a:ext>
            </a:extLst>
          </p:cNvPr>
          <p:cNvSpPr>
            <a:spLocks noGrp="1"/>
          </p:cNvSpPr>
          <p:nvPr>
            <p:ph type="ctrTitle"/>
          </p:nvPr>
        </p:nvSpPr>
        <p:spPr>
          <a:xfrm>
            <a:off x="755576" y="2204864"/>
            <a:ext cx="8136904" cy="2520280"/>
          </a:xfrm>
        </p:spPr>
        <p:txBody>
          <a:bodyPr>
            <a:noAutofit/>
          </a:bodyPr>
          <a:lstStyle/>
          <a:p>
            <a:pPr algn="l"/>
            <a:br>
              <a:rPr lang="cs-CZ" sz="2800" b="1" dirty="0"/>
            </a:br>
            <a:br>
              <a:rPr lang="cs-CZ" sz="2800" b="1" dirty="0"/>
            </a:br>
            <a:br>
              <a:rPr lang="cs-CZ" sz="2800" b="1" dirty="0"/>
            </a:br>
            <a:br>
              <a:rPr lang="cs-CZ" sz="2800" b="1" dirty="0"/>
            </a:br>
            <a:br>
              <a:rPr lang="cs-CZ" sz="2800" b="1" dirty="0"/>
            </a:br>
            <a:r>
              <a:rPr lang="cs-CZ" sz="2800" b="1" dirty="0"/>
              <a:t>Strategické oblasti plánu rozvoje podpory osob s PAS a CHNP</a:t>
            </a:r>
            <a:br>
              <a:rPr lang="cs-CZ" sz="2800" b="1" dirty="0"/>
            </a:br>
            <a:br>
              <a:rPr lang="cs-CZ" sz="2800" dirty="0"/>
            </a:br>
            <a:br>
              <a:rPr lang="cs-CZ" sz="2800" dirty="0"/>
            </a:br>
            <a:br>
              <a:rPr lang="cs-CZ" sz="2800" dirty="0"/>
            </a:br>
            <a:r>
              <a:rPr lang="cs-CZ" sz="2800" dirty="0"/>
              <a:t>1️⃣ </a:t>
            </a:r>
            <a:r>
              <a:rPr lang="cs-CZ" sz="2800" b="1" dirty="0"/>
              <a:t>Budování kapacit služeb</a:t>
            </a:r>
            <a:br>
              <a:rPr lang="cs-CZ" sz="2800" b="1" dirty="0"/>
            </a:br>
            <a:br>
              <a:rPr lang="cs-CZ" sz="2800" dirty="0"/>
            </a:br>
            <a:r>
              <a:rPr lang="cs-CZ" sz="2800" dirty="0"/>
              <a:t>- rozšíření a udržení sítě služeb pro PAS a CHNP </a:t>
            </a:r>
            <a:br>
              <a:rPr lang="cs-CZ" sz="2800" dirty="0"/>
            </a:br>
            <a:r>
              <a:rPr lang="cs-CZ" sz="2800" dirty="0"/>
              <a:t>(více denních/týdenních stacionářů, asistence, odlehčovacích služeb, komunitního bydlení)</a:t>
            </a:r>
            <a:br>
              <a:rPr lang="cs-CZ" sz="2800" dirty="0"/>
            </a:br>
            <a:br>
              <a:rPr lang="cs-CZ" sz="2800" dirty="0"/>
            </a:br>
            <a:r>
              <a:rPr lang="cs-CZ" sz="2800" dirty="0"/>
              <a:t>- stabilní a předvídatelné financování pro poskytovatele</a:t>
            </a:r>
            <a:br>
              <a:rPr lang="cs-CZ" sz="2800" dirty="0"/>
            </a:br>
            <a:br>
              <a:rPr lang="cs-CZ" sz="2800" dirty="0"/>
            </a:br>
            <a:br>
              <a:rPr lang="cs-CZ" dirty="0"/>
            </a:br>
            <a:br>
              <a:rPr lang="cs-CZ" sz="2800" dirty="0"/>
            </a:br>
            <a:br>
              <a:rPr lang="cs-CZ" sz="2800" dirty="0"/>
            </a:br>
            <a:endParaRPr lang="cs-CZ" sz="2800" dirty="0">
              <a:latin typeface="Arial" panose="020B0604020202020204" pitchFamily="34" charset="0"/>
              <a:cs typeface="Arial" panose="020B0604020202020204" pitchFamily="34" charset="0"/>
            </a:endParaRPr>
          </a:p>
        </p:txBody>
      </p:sp>
      <p:pic>
        <p:nvPicPr>
          <p:cNvPr id="5" name="Obrázek 4">
            <a:extLst>
              <a:ext uri="{FF2B5EF4-FFF2-40B4-BE49-F238E27FC236}">
                <a16:creationId xmlns:a16="http://schemas.microsoft.com/office/drawing/2014/main" id="{EFBC8C08-8E63-9151-029B-A6F61D8F18E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8577C978-3DA0-2689-8CE3-B860A56CBD6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C61B78BD-CD8C-ACD9-B9C5-C387CF460806}"/>
              </a:ext>
            </a:extLst>
          </p:cNvPr>
          <p:cNvPicPr>
            <a:picLocks noChangeAspect="1"/>
          </p:cNvPicPr>
          <p:nvPr/>
        </p:nvPicPr>
        <p:blipFill>
          <a:blip r:embed="rId4"/>
          <a:stretch>
            <a:fillRect/>
          </a:stretch>
        </p:blipFill>
        <p:spPr>
          <a:xfrm>
            <a:off x="6783396" y="685766"/>
            <a:ext cx="2245387" cy="1096432"/>
          </a:xfrm>
          <a:prstGeom prst="rect">
            <a:avLst/>
          </a:prstGeom>
        </p:spPr>
      </p:pic>
    </p:spTree>
    <p:extLst>
      <p:ext uri="{BB962C8B-B14F-4D97-AF65-F5344CB8AC3E}">
        <p14:creationId xmlns:p14="http://schemas.microsoft.com/office/powerpoint/2010/main" val="3217163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8EE48-6F2E-FCE5-E2C0-CEB9559D407F}"/>
            </a:ext>
          </a:extLst>
        </p:cNvPr>
        <p:cNvGrpSpPr/>
        <p:nvPr/>
      </p:nvGrpSpPr>
      <p:grpSpPr>
        <a:xfrm>
          <a:off x="0" y="0"/>
          <a:ext cx="0" cy="0"/>
          <a:chOff x="0" y="0"/>
          <a:chExt cx="0" cy="0"/>
        </a:xfrm>
      </p:grpSpPr>
      <p:pic>
        <p:nvPicPr>
          <p:cNvPr id="5" name="Obrázek 4">
            <a:extLst>
              <a:ext uri="{FF2B5EF4-FFF2-40B4-BE49-F238E27FC236}">
                <a16:creationId xmlns:a16="http://schemas.microsoft.com/office/drawing/2014/main" id="{41AA6EAB-CED5-FC3C-1E32-2BF18353D0A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B2428622-8573-B8D0-6B94-C7A36E21D88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A4B5A3A8-8C31-E5F4-0DF1-717A7C10A6E1}"/>
              </a:ext>
            </a:extLst>
          </p:cNvPr>
          <p:cNvPicPr>
            <a:picLocks noChangeAspect="1"/>
          </p:cNvPicPr>
          <p:nvPr/>
        </p:nvPicPr>
        <p:blipFill>
          <a:blip r:embed="rId4"/>
          <a:stretch>
            <a:fillRect/>
          </a:stretch>
        </p:blipFill>
        <p:spPr>
          <a:xfrm>
            <a:off x="6783396" y="685766"/>
            <a:ext cx="2245387" cy="1096432"/>
          </a:xfrm>
          <a:prstGeom prst="rect">
            <a:avLst/>
          </a:prstGeom>
        </p:spPr>
      </p:pic>
      <p:sp>
        <p:nvSpPr>
          <p:cNvPr id="8" name="TextovéPole 7">
            <a:extLst>
              <a:ext uri="{FF2B5EF4-FFF2-40B4-BE49-F238E27FC236}">
                <a16:creationId xmlns:a16="http://schemas.microsoft.com/office/drawing/2014/main" id="{3438322A-AE14-E94C-545D-E19C536D8E7C}"/>
              </a:ext>
            </a:extLst>
          </p:cNvPr>
          <p:cNvSpPr txBox="1"/>
          <p:nvPr/>
        </p:nvSpPr>
        <p:spPr>
          <a:xfrm>
            <a:off x="611560" y="2060848"/>
            <a:ext cx="7266256" cy="6124754"/>
          </a:xfrm>
          <a:prstGeom prst="rect">
            <a:avLst/>
          </a:prstGeom>
          <a:noFill/>
        </p:spPr>
        <p:txBody>
          <a:bodyPr wrap="square">
            <a:spAutoFit/>
          </a:bodyPr>
          <a:lstStyle/>
          <a:p>
            <a:br>
              <a:rPr lang="cs-CZ" sz="2800" dirty="0"/>
            </a:br>
            <a:r>
              <a:rPr lang="cs-CZ" sz="2800" dirty="0"/>
              <a:t>2️⃣ </a:t>
            </a:r>
            <a:r>
              <a:rPr lang="cs-CZ" sz="2800" b="1" dirty="0"/>
              <a:t>Stabilizace personálu</a:t>
            </a:r>
          </a:p>
          <a:p>
            <a:br>
              <a:rPr lang="cs-CZ" sz="2800" dirty="0"/>
            </a:br>
            <a:r>
              <a:rPr lang="cs-CZ" sz="2800" dirty="0"/>
              <a:t>- odpovídající mzdy/platy (nastavení vyššího mzdového/platového standardu pro práci s lidmi s PAS/CHNP) </a:t>
            </a:r>
            <a:br>
              <a:rPr lang="cs-CZ" sz="2800" dirty="0"/>
            </a:br>
            <a:br>
              <a:rPr lang="cs-CZ" sz="2800" dirty="0"/>
            </a:br>
            <a:r>
              <a:rPr lang="cs-CZ" sz="2800" dirty="0"/>
              <a:t>- podpora supervize, vzdělávání, odborných stáží</a:t>
            </a:r>
            <a:br>
              <a:rPr lang="cs-CZ" sz="2800" dirty="0"/>
            </a:br>
            <a:br>
              <a:rPr lang="cs-CZ" sz="2800" dirty="0"/>
            </a:br>
            <a:r>
              <a:rPr lang="cs-CZ" sz="2800" dirty="0"/>
              <a:t>- stabilní a kvalitní týmy jako základ dobré péče</a:t>
            </a:r>
            <a:br>
              <a:rPr lang="cs-CZ" sz="2800" dirty="0"/>
            </a:br>
            <a:br>
              <a:rPr lang="cs-CZ" sz="2800" dirty="0"/>
            </a:br>
            <a:br>
              <a:rPr lang="cs-CZ" sz="2800" dirty="0"/>
            </a:br>
            <a:br>
              <a:rPr lang="cs-CZ" sz="2800" dirty="0"/>
            </a:br>
            <a:endParaRPr lang="cs-CZ" sz="2800" dirty="0"/>
          </a:p>
        </p:txBody>
      </p:sp>
    </p:spTree>
    <p:extLst>
      <p:ext uri="{BB962C8B-B14F-4D97-AF65-F5344CB8AC3E}">
        <p14:creationId xmlns:p14="http://schemas.microsoft.com/office/powerpoint/2010/main" val="3776726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6B89D-5297-78C5-9F9B-FC9690AB723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0BA58E3-2C73-8658-DE01-7DB88733B03F}"/>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a:extLst>
              <a:ext uri="{FF2B5EF4-FFF2-40B4-BE49-F238E27FC236}">
                <a16:creationId xmlns:a16="http://schemas.microsoft.com/office/drawing/2014/main" id="{5A19B413-1E97-3907-CF31-443BF47C02BE}"/>
              </a:ext>
            </a:extLst>
          </p:cNvPr>
          <p:cNvSpPr>
            <a:spLocks noGrp="1"/>
          </p:cNvSpPr>
          <p:nvPr>
            <p:ph idx="1"/>
          </p:nvPr>
        </p:nvSpPr>
        <p:spPr>
          <a:xfrm>
            <a:off x="457200" y="1559351"/>
            <a:ext cx="8229600" cy="717521"/>
          </a:xfrm>
        </p:spPr>
        <p:txBody>
          <a:bodyPr>
            <a:noAutofit/>
          </a:bodyPr>
          <a:lstStyle/>
          <a:p>
            <a:pPr marL="0" indent="0" algn="ctr">
              <a:buNone/>
            </a:pPr>
            <a:r>
              <a:rPr lang="cs-CZ" sz="2800" b="1" dirty="0">
                <a:solidFill>
                  <a:schemeClr val="tx2"/>
                </a:solidFill>
              </a:rPr>
              <a:t>Kolik lidí s PAS je V Karlovarském kraji? </a:t>
            </a:r>
            <a:endParaRPr lang="cs-CZ" sz="2800" b="1" dirty="0"/>
          </a:p>
          <a:p>
            <a:pPr marL="0" indent="0" algn="just">
              <a:buNone/>
            </a:pPr>
            <a:endParaRPr lang="cs-CZ" sz="2800" dirty="0"/>
          </a:p>
          <a:p>
            <a:pPr marL="0" indent="0" algn="just">
              <a:buNone/>
            </a:pPr>
            <a:r>
              <a:rPr lang="cs-CZ" sz="2800" dirty="0"/>
              <a:t>Školská poradenská zařízení ....255  (2024)</a:t>
            </a:r>
          </a:p>
          <a:p>
            <a:pPr marL="0" indent="0" algn="just">
              <a:buNone/>
            </a:pPr>
            <a:r>
              <a:rPr lang="cs-CZ" sz="2800" dirty="0"/>
              <a:t>Statistická ročenka školství  .......62  (2024/25)</a:t>
            </a:r>
          </a:p>
          <a:p>
            <a:pPr marL="0" indent="0" algn="just">
              <a:buNone/>
            </a:pPr>
            <a:r>
              <a:rPr lang="cs-CZ" sz="2800" dirty="0"/>
              <a:t>ÚZIS .........................................299  (2024)</a:t>
            </a:r>
          </a:p>
          <a:p>
            <a:pPr marL="0" indent="0">
              <a:buNone/>
            </a:pPr>
            <a:r>
              <a:rPr lang="cs-CZ" sz="2800" dirty="0"/>
              <a:t>              </a:t>
            </a:r>
            <a:br>
              <a:rPr lang="cs-CZ" sz="2800" dirty="0"/>
            </a:br>
            <a:r>
              <a:rPr lang="cs-CZ" sz="2800" dirty="0"/>
              <a:t>Prevalence: konzervativnější „</a:t>
            </a:r>
            <a:r>
              <a:rPr lang="cs-CZ" sz="2800" dirty="0" err="1"/>
              <a:t>celopopulační</a:t>
            </a:r>
            <a:r>
              <a:rPr lang="cs-CZ" sz="2800" dirty="0"/>
              <a:t>“ odhad je 1–2 %</a:t>
            </a:r>
          </a:p>
          <a:p>
            <a:pPr marL="0" indent="0">
              <a:buNone/>
            </a:pPr>
            <a:r>
              <a:rPr lang="cs-CZ" sz="2800" dirty="0"/>
              <a:t>Tzn. předpoklad počtu lidí s PAS v Karlovarském kraji je </a:t>
            </a:r>
            <a:r>
              <a:rPr lang="cs-CZ" sz="2800" b="1" dirty="0"/>
              <a:t>3–6 tisíc</a:t>
            </a:r>
            <a:r>
              <a:rPr lang="cs-CZ" sz="2800" dirty="0"/>
              <a:t> osob.</a:t>
            </a:r>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algn="just"/>
            <a:endParaRPr lang="cs-CZ" sz="2800" dirty="0"/>
          </a:p>
          <a:p>
            <a:pPr lvl="1" algn="just"/>
            <a:endParaRPr lang="cs-CZ" dirty="0"/>
          </a:p>
          <a:p>
            <a:pPr lvl="1" algn="just"/>
            <a:endParaRPr lang="cs-CZ" dirty="0"/>
          </a:p>
        </p:txBody>
      </p:sp>
      <p:pic>
        <p:nvPicPr>
          <p:cNvPr id="4" name="Obrázek 3">
            <a:extLst>
              <a:ext uri="{FF2B5EF4-FFF2-40B4-BE49-F238E27FC236}">
                <a16:creationId xmlns:a16="http://schemas.microsoft.com/office/drawing/2014/main" id="{E7344F68-0B55-64E9-4D04-204B22EA137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FF01F5A8-99EE-59F5-AE20-08C40C1D502A}"/>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067944" y="241575"/>
            <a:ext cx="2160240" cy="1152128"/>
          </a:xfrm>
          <a:prstGeom prst="rect">
            <a:avLst/>
          </a:prstGeom>
        </p:spPr>
      </p:pic>
      <p:pic>
        <p:nvPicPr>
          <p:cNvPr id="6" name="Obrázek 5">
            <a:extLst>
              <a:ext uri="{FF2B5EF4-FFF2-40B4-BE49-F238E27FC236}">
                <a16:creationId xmlns:a16="http://schemas.microsoft.com/office/drawing/2014/main" id="{89F9DD02-384D-02E2-FAE5-EBB9D0E7C882}"/>
              </a:ext>
            </a:extLst>
          </p:cNvPr>
          <p:cNvPicPr>
            <a:picLocks noChangeAspect="1"/>
          </p:cNvPicPr>
          <p:nvPr/>
        </p:nvPicPr>
        <p:blipFill>
          <a:blip r:embed="rId4"/>
          <a:stretch>
            <a:fillRect/>
          </a:stretch>
        </p:blipFill>
        <p:spPr>
          <a:xfrm>
            <a:off x="6462101" y="436496"/>
            <a:ext cx="2245387" cy="1096432"/>
          </a:xfrm>
          <a:prstGeom prst="rect">
            <a:avLst/>
          </a:prstGeom>
        </p:spPr>
      </p:pic>
    </p:spTree>
    <p:extLst>
      <p:ext uri="{BB962C8B-B14F-4D97-AF65-F5344CB8AC3E}">
        <p14:creationId xmlns:p14="http://schemas.microsoft.com/office/powerpoint/2010/main" val="3573944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4F084-0216-6016-6F02-00F486A022A8}"/>
            </a:ext>
          </a:extLst>
        </p:cNvPr>
        <p:cNvGrpSpPr/>
        <p:nvPr/>
      </p:nvGrpSpPr>
      <p:grpSpPr>
        <a:xfrm>
          <a:off x="0" y="0"/>
          <a:ext cx="0" cy="0"/>
          <a:chOff x="0" y="0"/>
          <a:chExt cx="0" cy="0"/>
        </a:xfrm>
      </p:grpSpPr>
      <p:pic>
        <p:nvPicPr>
          <p:cNvPr id="5" name="Obrázek 4">
            <a:extLst>
              <a:ext uri="{FF2B5EF4-FFF2-40B4-BE49-F238E27FC236}">
                <a16:creationId xmlns:a16="http://schemas.microsoft.com/office/drawing/2014/main" id="{94AFB6AF-9143-9B0C-127F-4DA6C769E67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505BF00C-D287-2867-FA5B-C53529B0473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3536FD6E-9BF3-A8CB-9906-CDDF00578425}"/>
              </a:ext>
            </a:extLst>
          </p:cNvPr>
          <p:cNvPicPr>
            <a:picLocks noChangeAspect="1"/>
          </p:cNvPicPr>
          <p:nvPr/>
        </p:nvPicPr>
        <p:blipFill>
          <a:blip r:embed="rId4"/>
          <a:stretch>
            <a:fillRect/>
          </a:stretch>
        </p:blipFill>
        <p:spPr>
          <a:xfrm>
            <a:off x="6783396" y="685766"/>
            <a:ext cx="2245387" cy="1096432"/>
          </a:xfrm>
          <a:prstGeom prst="rect">
            <a:avLst/>
          </a:prstGeom>
        </p:spPr>
      </p:pic>
      <p:sp>
        <p:nvSpPr>
          <p:cNvPr id="3" name="TextovéPole 2">
            <a:extLst>
              <a:ext uri="{FF2B5EF4-FFF2-40B4-BE49-F238E27FC236}">
                <a16:creationId xmlns:a16="http://schemas.microsoft.com/office/drawing/2014/main" id="{320D655B-904B-6A1B-BD8D-7E93AF1224C7}"/>
              </a:ext>
            </a:extLst>
          </p:cNvPr>
          <p:cNvSpPr txBox="1"/>
          <p:nvPr/>
        </p:nvSpPr>
        <p:spPr>
          <a:xfrm>
            <a:off x="539552" y="1980341"/>
            <a:ext cx="8064896" cy="6001643"/>
          </a:xfrm>
          <a:prstGeom prst="rect">
            <a:avLst/>
          </a:prstGeom>
          <a:noFill/>
        </p:spPr>
        <p:txBody>
          <a:bodyPr wrap="square">
            <a:spAutoFit/>
          </a:bodyPr>
          <a:lstStyle/>
          <a:p>
            <a:r>
              <a:rPr lang="cs-CZ" sz="2400" dirty="0"/>
              <a:t>3️⃣ </a:t>
            </a:r>
            <a:r>
              <a:rPr lang="cs-CZ" sz="2400" b="1" dirty="0"/>
              <a:t>Mezirezortní</a:t>
            </a:r>
            <a:r>
              <a:rPr lang="cs-CZ" sz="2400" dirty="0"/>
              <a:t> </a:t>
            </a:r>
            <a:r>
              <a:rPr lang="cs-CZ" sz="2400" b="1" dirty="0"/>
              <a:t>spolupráce a koordinace podpory</a:t>
            </a:r>
            <a:br>
              <a:rPr lang="cs-CZ" sz="2400" b="1" dirty="0"/>
            </a:br>
            <a:br>
              <a:rPr lang="cs-CZ" sz="2400" dirty="0"/>
            </a:br>
            <a:r>
              <a:rPr lang="cs-CZ" sz="2400" dirty="0"/>
              <a:t>- propojení zdravotnictví, sociálních služeb a školství</a:t>
            </a:r>
            <a:br>
              <a:rPr lang="cs-CZ" sz="2400" dirty="0"/>
            </a:br>
            <a:br>
              <a:rPr lang="cs-CZ" sz="2400" dirty="0"/>
            </a:br>
            <a:r>
              <a:rPr lang="cs-CZ" sz="2400" dirty="0"/>
              <a:t>- koordinační platforma pro mezirezortní spolupráci</a:t>
            </a:r>
          </a:p>
          <a:p>
            <a:br>
              <a:rPr lang="cs-CZ" sz="2400" dirty="0"/>
            </a:br>
            <a:r>
              <a:rPr lang="cs-CZ" sz="2400" dirty="0"/>
              <a:t>- zavedení case managementu na úrovni obcí i kraje</a:t>
            </a:r>
          </a:p>
          <a:p>
            <a:br>
              <a:rPr lang="cs-CZ" sz="2400" dirty="0"/>
            </a:br>
            <a:r>
              <a:rPr lang="cs-CZ" sz="2400" dirty="0"/>
              <a:t>- pravidelná aktualizace krajského katalogu služeb pro PAS/CHNP</a:t>
            </a:r>
          </a:p>
          <a:p>
            <a:endParaRPr lang="cs-CZ" sz="2400" dirty="0"/>
          </a:p>
          <a:p>
            <a:r>
              <a:rPr lang="cs-CZ" sz="2400" dirty="0"/>
              <a:t>- rozšíření a zrychlení principu případových konferencí pro krizové situace PAS/CHNP</a:t>
            </a:r>
            <a:br>
              <a:rPr lang="cs-CZ" sz="2400" dirty="0"/>
            </a:br>
            <a:br>
              <a:rPr lang="cs-CZ" sz="2400" dirty="0"/>
            </a:br>
            <a:br>
              <a:rPr lang="cs-CZ" sz="2400" dirty="0"/>
            </a:br>
            <a:endParaRPr lang="cs-CZ" sz="2400" dirty="0"/>
          </a:p>
        </p:txBody>
      </p:sp>
    </p:spTree>
    <p:extLst>
      <p:ext uri="{BB962C8B-B14F-4D97-AF65-F5344CB8AC3E}">
        <p14:creationId xmlns:p14="http://schemas.microsoft.com/office/powerpoint/2010/main" val="780883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0704B-670B-2351-B021-519BCB0395DC}"/>
            </a:ext>
          </a:extLst>
        </p:cNvPr>
        <p:cNvGrpSpPr/>
        <p:nvPr/>
      </p:nvGrpSpPr>
      <p:grpSpPr>
        <a:xfrm>
          <a:off x="0" y="0"/>
          <a:ext cx="0" cy="0"/>
          <a:chOff x="0" y="0"/>
          <a:chExt cx="0" cy="0"/>
        </a:xfrm>
      </p:grpSpPr>
      <p:pic>
        <p:nvPicPr>
          <p:cNvPr id="5" name="Obrázek 4">
            <a:extLst>
              <a:ext uri="{FF2B5EF4-FFF2-40B4-BE49-F238E27FC236}">
                <a16:creationId xmlns:a16="http://schemas.microsoft.com/office/drawing/2014/main" id="{91287BA3-5170-9AE4-A624-7CAE94DF52C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0FCF9B83-4ED6-72C7-3D41-DC91E5BFA6A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479F36ED-930D-B6D0-2C4C-9BD19D4BFCCF}"/>
              </a:ext>
            </a:extLst>
          </p:cNvPr>
          <p:cNvPicPr>
            <a:picLocks noChangeAspect="1"/>
          </p:cNvPicPr>
          <p:nvPr/>
        </p:nvPicPr>
        <p:blipFill>
          <a:blip r:embed="rId4"/>
          <a:stretch>
            <a:fillRect/>
          </a:stretch>
        </p:blipFill>
        <p:spPr>
          <a:xfrm>
            <a:off x="6783396" y="685766"/>
            <a:ext cx="2245387" cy="1096432"/>
          </a:xfrm>
          <a:prstGeom prst="rect">
            <a:avLst/>
          </a:prstGeom>
        </p:spPr>
      </p:pic>
      <p:sp>
        <p:nvSpPr>
          <p:cNvPr id="3" name="TextovéPole 2">
            <a:extLst>
              <a:ext uri="{FF2B5EF4-FFF2-40B4-BE49-F238E27FC236}">
                <a16:creationId xmlns:a16="http://schemas.microsoft.com/office/drawing/2014/main" id="{9BA73027-2695-E26E-9483-E1767B030950}"/>
              </a:ext>
            </a:extLst>
          </p:cNvPr>
          <p:cNvSpPr txBox="1"/>
          <p:nvPr/>
        </p:nvSpPr>
        <p:spPr>
          <a:xfrm>
            <a:off x="969368" y="2132856"/>
            <a:ext cx="7344816" cy="3970318"/>
          </a:xfrm>
          <a:prstGeom prst="rect">
            <a:avLst/>
          </a:prstGeom>
          <a:noFill/>
        </p:spPr>
        <p:txBody>
          <a:bodyPr wrap="square">
            <a:spAutoFit/>
          </a:bodyPr>
          <a:lstStyle/>
          <a:p>
            <a:br>
              <a:rPr lang="cs-CZ" sz="2800" dirty="0"/>
            </a:br>
            <a:r>
              <a:rPr lang="cs-CZ" sz="2800" dirty="0"/>
              <a:t>4️⃣ </a:t>
            </a:r>
            <a:r>
              <a:rPr lang="cs-CZ" sz="2800" b="1" dirty="0"/>
              <a:t>Osvěta a zapojení rodin</a:t>
            </a:r>
          </a:p>
          <a:p>
            <a:br>
              <a:rPr lang="cs-CZ" sz="2800" dirty="0"/>
            </a:br>
            <a:r>
              <a:rPr lang="cs-CZ" sz="2800" dirty="0"/>
              <a:t>– </a:t>
            </a:r>
            <a:r>
              <a:rPr lang="cs-CZ" sz="2800" dirty="0" err="1"/>
              <a:t>destigmatizace</a:t>
            </a:r>
            <a:r>
              <a:rPr lang="cs-CZ" sz="2800" dirty="0"/>
              <a:t>, informovanost veřejnosti</a:t>
            </a:r>
            <a:br>
              <a:rPr lang="cs-CZ" sz="2800" dirty="0"/>
            </a:br>
            <a:br>
              <a:rPr lang="cs-CZ" sz="2800" dirty="0"/>
            </a:br>
            <a:r>
              <a:rPr lang="cs-CZ" sz="2800" dirty="0"/>
              <a:t>– aktivní účast rodin a osob s PAS na plánování služeb</a:t>
            </a:r>
            <a:br>
              <a:rPr lang="cs-CZ" sz="2800" dirty="0"/>
            </a:br>
            <a:br>
              <a:rPr lang="cs-CZ" sz="2800" dirty="0"/>
            </a:br>
            <a:r>
              <a:rPr lang="cs-CZ" sz="2800" dirty="0"/>
              <a:t>– podpora vzniku svépomocných skupin</a:t>
            </a:r>
          </a:p>
        </p:txBody>
      </p:sp>
    </p:spTree>
    <p:extLst>
      <p:ext uri="{BB962C8B-B14F-4D97-AF65-F5344CB8AC3E}">
        <p14:creationId xmlns:p14="http://schemas.microsoft.com/office/powerpoint/2010/main" val="28169412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CCBD5-9281-9DE6-266C-45F05DAABBF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6AF3CC4-0E21-D2A5-FFCE-728658754D32}"/>
              </a:ext>
            </a:extLst>
          </p:cNvPr>
          <p:cNvSpPr>
            <a:spLocks noGrp="1"/>
          </p:cNvSpPr>
          <p:nvPr>
            <p:ph type="ctrTitle"/>
          </p:nvPr>
        </p:nvSpPr>
        <p:spPr>
          <a:xfrm>
            <a:off x="755576" y="2204864"/>
            <a:ext cx="7772400" cy="2520280"/>
          </a:xfrm>
        </p:spPr>
        <p:txBody>
          <a:bodyPr>
            <a:normAutofit/>
          </a:bodyPr>
          <a:lstStyle/>
          <a:p>
            <a:r>
              <a:rPr lang="cs-CZ" b="1" dirty="0"/>
              <a:t>DĚKUJI ZA POZORNOST</a:t>
            </a:r>
            <a:endParaRPr lang="cs-CZ" sz="2700" dirty="0">
              <a:latin typeface="Arial" panose="020B0604020202020204" pitchFamily="34" charset="0"/>
              <a:cs typeface="Arial" panose="020B0604020202020204" pitchFamily="34" charset="0"/>
            </a:endParaRPr>
          </a:p>
        </p:txBody>
      </p:sp>
      <p:sp>
        <p:nvSpPr>
          <p:cNvPr id="3" name="Podnadpis 2">
            <a:extLst>
              <a:ext uri="{FF2B5EF4-FFF2-40B4-BE49-F238E27FC236}">
                <a16:creationId xmlns:a16="http://schemas.microsoft.com/office/drawing/2014/main" id="{413FBDEB-6CC5-F5E2-1EBF-6E5F5C6A3DD6}"/>
              </a:ext>
            </a:extLst>
          </p:cNvPr>
          <p:cNvSpPr>
            <a:spLocks noGrp="1"/>
          </p:cNvSpPr>
          <p:nvPr>
            <p:ph type="subTitle" idx="1"/>
          </p:nvPr>
        </p:nvSpPr>
        <p:spPr>
          <a:xfrm>
            <a:off x="1371600" y="3886200"/>
            <a:ext cx="6400800" cy="2711152"/>
          </a:xfrm>
        </p:spPr>
        <p:txBody>
          <a:bodyPr>
            <a:normAutofit fontScale="47500" lnSpcReduction="20000"/>
          </a:bodyPr>
          <a:lstStyle/>
          <a:p>
            <a:pPr algn="l"/>
            <a:endParaRPr lang="cs-CZ" sz="1400" dirty="0">
              <a:latin typeface="Arial" panose="020B0604020202020204" pitchFamily="34" charset="0"/>
              <a:cs typeface="Arial" panose="020B0604020202020204" pitchFamily="34" charset="0"/>
            </a:endParaRPr>
          </a:p>
          <a:p>
            <a:pPr algn="l"/>
            <a:endParaRPr lang="cs-CZ" sz="1400" dirty="0">
              <a:latin typeface="Arial" panose="020B0604020202020204" pitchFamily="34" charset="0"/>
              <a:cs typeface="Arial" panose="020B0604020202020204" pitchFamily="34" charset="0"/>
            </a:endParaRPr>
          </a:p>
          <a:p>
            <a:pPr algn="l"/>
            <a:endParaRPr lang="cs-CZ" sz="1400" dirty="0">
              <a:latin typeface="Arial" panose="020B0604020202020204" pitchFamily="34" charset="0"/>
              <a:cs typeface="Arial" panose="020B0604020202020204" pitchFamily="34" charset="0"/>
            </a:endParaRPr>
          </a:p>
          <a:p>
            <a:pPr algn="l"/>
            <a:r>
              <a:rPr lang="cs-CZ" sz="1400" dirty="0">
                <a:latin typeface="Arial" panose="020B0604020202020204" pitchFamily="34" charset="0"/>
                <a:cs typeface="Arial" panose="020B0604020202020204" pitchFamily="34" charset="0"/>
              </a:rPr>
              <a:t>																	</a:t>
            </a:r>
          </a:p>
          <a:p>
            <a:pPr algn="l"/>
            <a:r>
              <a:rPr lang="cs-CZ" sz="1400" dirty="0">
                <a:latin typeface="Arial" panose="020B0604020202020204" pitchFamily="34" charset="0"/>
                <a:cs typeface="Arial" panose="020B0604020202020204" pitchFamily="34" charset="0"/>
              </a:rPr>
              <a:t>				</a:t>
            </a:r>
          </a:p>
          <a:p>
            <a:pPr algn="r"/>
            <a:r>
              <a:rPr lang="cs-CZ" sz="4000" dirty="0">
                <a:solidFill>
                  <a:schemeClr val="tx2"/>
                </a:solidFill>
              </a:rPr>
              <a:t>			Magdalena Šubrt Thorová </a:t>
            </a:r>
          </a:p>
          <a:p>
            <a:pPr algn="r"/>
            <a:r>
              <a:rPr lang="cs-CZ" sz="4000" dirty="0">
                <a:solidFill>
                  <a:schemeClr val="tx2"/>
                </a:solidFill>
              </a:rPr>
              <a:t>			 </a:t>
            </a:r>
            <a:r>
              <a:rPr lang="cs-CZ" sz="4000" dirty="0" err="1">
                <a:solidFill>
                  <a:schemeClr val="tx2"/>
                </a:solidFill>
              </a:rPr>
              <a:t>magdalena.thorova@nautis.cz</a:t>
            </a:r>
            <a:endParaRPr lang="cs-CZ" sz="4000" dirty="0">
              <a:solidFill>
                <a:schemeClr val="tx2"/>
              </a:solidFill>
            </a:endParaRPr>
          </a:p>
          <a:p>
            <a:pPr algn="r"/>
            <a:r>
              <a:rPr lang="cs-CZ" sz="4000" dirty="0"/>
              <a:t>			</a:t>
            </a:r>
            <a:endParaRPr lang="cs-CZ" sz="4000" dirty="0">
              <a:latin typeface="Arial" panose="020B0604020202020204" pitchFamily="34" charset="0"/>
              <a:cs typeface="Arial" panose="020B0604020202020204" pitchFamily="34" charset="0"/>
            </a:endParaRPr>
          </a:p>
          <a:p>
            <a:pPr algn="l"/>
            <a:r>
              <a:rPr lang="cs-CZ" sz="1400" dirty="0">
                <a:latin typeface="Arial" panose="020B0604020202020204" pitchFamily="34" charset="0"/>
                <a:cs typeface="Arial" panose="020B0604020202020204" pitchFamily="34" charset="0"/>
              </a:rPr>
              <a:t>																	</a:t>
            </a:r>
          </a:p>
          <a:p>
            <a:pPr algn="l"/>
            <a:endParaRPr lang="cs-CZ" sz="1400" dirty="0">
              <a:latin typeface="Arial" panose="020B0604020202020204" pitchFamily="34" charset="0"/>
              <a:cs typeface="Arial" panose="020B0604020202020204" pitchFamily="34" charset="0"/>
            </a:endParaRPr>
          </a:p>
          <a:p>
            <a:pPr algn="l"/>
            <a:endParaRPr lang="cs-CZ" sz="1000" dirty="0">
              <a:latin typeface="Arial" panose="020B0604020202020204" pitchFamily="34" charset="0"/>
              <a:cs typeface="Arial" panose="020B0604020202020204" pitchFamily="34" charset="0"/>
            </a:endParaRPr>
          </a:p>
          <a:p>
            <a:pPr algn="l"/>
            <a:endParaRPr lang="cs-CZ" sz="1000" dirty="0">
              <a:latin typeface="Arial" panose="020B0604020202020204" pitchFamily="34" charset="0"/>
              <a:cs typeface="Arial" panose="020B0604020202020204" pitchFamily="34" charset="0"/>
            </a:endParaRPr>
          </a:p>
          <a:p>
            <a:pPr algn="l"/>
            <a:r>
              <a:rPr lang="cs-CZ" sz="1600" dirty="0">
                <a:latin typeface="Arial" panose="020B0604020202020204" pitchFamily="34" charset="0"/>
                <a:cs typeface="Arial" panose="020B0604020202020204" pitchFamily="34" charset="0"/>
              </a:rPr>
              <a:t>Realizováno v rámci projektu Podpora procesu střednědobého plánování rozvoje sociálních služeb v Karlovarském kraji III</a:t>
            </a:r>
          </a:p>
          <a:p>
            <a:pPr algn="l"/>
            <a:endParaRPr lang="cs-CZ" sz="1600" dirty="0">
              <a:latin typeface="Arial" panose="020B0604020202020204" pitchFamily="34" charset="0"/>
              <a:cs typeface="Arial" panose="020B0604020202020204" pitchFamily="34" charset="0"/>
            </a:endParaRPr>
          </a:p>
        </p:txBody>
      </p:sp>
      <p:pic>
        <p:nvPicPr>
          <p:cNvPr id="5" name="Obrázek 4">
            <a:extLst>
              <a:ext uri="{FF2B5EF4-FFF2-40B4-BE49-F238E27FC236}">
                <a16:creationId xmlns:a16="http://schemas.microsoft.com/office/drawing/2014/main" id="{973C5C2E-44F1-E970-F34E-F0F4953B069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67544" y="676384"/>
            <a:ext cx="4352083" cy="1096432"/>
          </a:xfrm>
          <a:prstGeom prst="rect">
            <a:avLst/>
          </a:prstGeom>
        </p:spPr>
      </p:pic>
      <p:pic>
        <p:nvPicPr>
          <p:cNvPr id="6" name="Obrázek 5">
            <a:extLst>
              <a:ext uri="{FF2B5EF4-FFF2-40B4-BE49-F238E27FC236}">
                <a16:creationId xmlns:a16="http://schemas.microsoft.com/office/drawing/2014/main" id="{767509F7-2D30-7621-44D3-FF1C2D42A3A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641776" y="620688"/>
            <a:ext cx="2160239" cy="1152128"/>
          </a:xfrm>
          <a:prstGeom prst="rect">
            <a:avLst/>
          </a:prstGeom>
        </p:spPr>
      </p:pic>
      <p:pic>
        <p:nvPicPr>
          <p:cNvPr id="4" name="Obrázek 3">
            <a:extLst>
              <a:ext uri="{FF2B5EF4-FFF2-40B4-BE49-F238E27FC236}">
                <a16:creationId xmlns:a16="http://schemas.microsoft.com/office/drawing/2014/main" id="{0F1AE0B3-851D-7C3A-D39A-D73AE959C944}"/>
              </a:ext>
            </a:extLst>
          </p:cNvPr>
          <p:cNvPicPr>
            <a:picLocks noChangeAspect="1"/>
          </p:cNvPicPr>
          <p:nvPr/>
        </p:nvPicPr>
        <p:blipFill>
          <a:blip r:embed="rId4"/>
          <a:stretch>
            <a:fillRect/>
          </a:stretch>
        </p:blipFill>
        <p:spPr>
          <a:xfrm>
            <a:off x="6783396" y="685766"/>
            <a:ext cx="2245387" cy="1096432"/>
          </a:xfrm>
          <a:prstGeom prst="rect">
            <a:avLst/>
          </a:prstGeom>
        </p:spPr>
      </p:pic>
    </p:spTree>
    <p:extLst>
      <p:ext uri="{BB962C8B-B14F-4D97-AF65-F5344CB8AC3E}">
        <p14:creationId xmlns:p14="http://schemas.microsoft.com/office/powerpoint/2010/main" val="1937488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BBAC1-E31C-78D6-7447-2A1CF27692F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9B8D506-BBAB-5FC1-88F0-F960A5B197A9}"/>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a:extLst>
              <a:ext uri="{FF2B5EF4-FFF2-40B4-BE49-F238E27FC236}">
                <a16:creationId xmlns:a16="http://schemas.microsoft.com/office/drawing/2014/main" id="{CD0BD4F3-7E63-425A-0503-92BD748C30B0}"/>
              </a:ext>
            </a:extLst>
          </p:cNvPr>
          <p:cNvSpPr>
            <a:spLocks noGrp="1"/>
          </p:cNvSpPr>
          <p:nvPr>
            <p:ph idx="1"/>
          </p:nvPr>
        </p:nvSpPr>
        <p:spPr>
          <a:xfrm>
            <a:off x="457200" y="1559351"/>
            <a:ext cx="8229600" cy="2520280"/>
          </a:xfrm>
        </p:spPr>
        <p:txBody>
          <a:bodyPr>
            <a:noAutofit/>
          </a:bodyPr>
          <a:lstStyle/>
          <a:p>
            <a:pPr marL="0" indent="0" algn="ctr">
              <a:buNone/>
            </a:pPr>
            <a:r>
              <a:rPr lang="cs-CZ" b="1" dirty="0"/>
              <a:t>Analýza - zjišťování dat</a:t>
            </a:r>
          </a:p>
          <a:p>
            <a:pPr marL="0" indent="0">
              <a:buNone/>
            </a:pPr>
            <a:r>
              <a:rPr lang="cs-CZ" dirty="0"/>
              <a:t>73 respondentů v dotazníkovém šetření</a:t>
            </a:r>
          </a:p>
          <a:p>
            <a:pPr marL="0" indent="0">
              <a:buNone/>
            </a:pPr>
            <a:r>
              <a:rPr lang="cs-CZ" dirty="0"/>
              <a:t>4 </a:t>
            </a:r>
            <a:r>
              <a:rPr lang="cs-CZ" dirty="0" err="1"/>
              <a:t>fokusní</a:t>
            </a:r>
            <a:r>
              <a:rPr lang="cs-CZ" dirty="0"/>
              <a:t> rodičovské skupiny</a:t>
            </a:r>
          </a:p>
          <a:p>
            <a:pPr marL="0" indent="0">
              <a:buNone/>
            </a:pPr>
            <a:r>
              <a:rPr lang="cs-CZ" dirty="0"/>
              <a:t>15 hloubkových rozhovorů s pečujícími</a:t>
            </a:r>
          </a:p>
          <a:p>
            <a:pPr marL="0" indent="0">
              <a:buNone/>
            </a:pPr>
            <a:r>
              <a:rPr lang="cs-CZ" dirty="0"/>
              <a:t>3 kulaté stoly s poskytovateli péče</a:t>
            </a:r>
          </a:p>
          <a:p>
            <a:pPr marL="0" indent="0">
              <a:buNone/>
            </a:pPr>
            <a:r>
              <a:rPr lang="cs-CZ" b="1" dirty="0"/>
              <a:t>+ odborná expertíza</a:t>
            </a:r>
            <a:endParaRPr lang="cs-CZ" dirty="0"/>
          </a:p>
          <a:p>
            <a:r>
              <a:rPr lang="cs-CZ" dirty="0"/>
              <a:t>interpretace dat z praxe</a:t>
            </a:r>
          </a:p>
          <a:p>
            <a:r>
              <a:rPr lang="cs-CZ" dirty="0"/>
              <a:t>srovnání s jinými regiony</a:t>
            </a:r>
          </a:p>
          <a:p>
            <a:r>
              <a:rPr lang="cs-CZ" dirty="0"/>
              <a:t>zasazení do širšího systémového kontextu</a:t>
            </a:r>
          </a:p>
          <a:p>
            <a:pPr marL="0" indent="0" algn="ctr">
              <a:buNone/>
            </a:pPr>
            <a:endParaRPr lang="cs-CZ" dirty="0"/>
          </a:p>
          <a:p>
            <a:pPr algn="just"/>
            <a:endParaRPr lang="cs-CZ" sz="2000" b="1" dirty="0"/>
          </a:p>
          <a:p>
            <a:pPr marL="0" indent="0" algn="just">
              <a:buNone/>
            </a:pPr>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2000" dirty="0"/>
          </a:p>
          <a:p>
            <a:pPr algn="just"/>
            <a:endParaRPr lang="cs-CZ" sz="1600" dirty="0"/>
          </a:p>
          <a:p>
            <a:pPr lvl="1" algn="just"/>
            <a:endParaRPr lang="cs-CZ" sz="1600" dirty="0"/>
          </a:p>
          <a:p>
            <a:pPr lvl="1" algn="just"/>
            <a:endParaRPr lang="cs-CZ" sz="1600" dirty="0"/>
          </a:p>
        </p:txBody>
      </p:sp>
      <p:pic>
        <p:nvPicPr>
          <p:cNvPr id="4" name="Obrázek 3">
            <a:extLst>
              <a:ext uri="{FF2B5EF4-FFF2-40B4-BE49-F238E27FC236}">
                <a16:creationId xmlns:a16="http://schemas.microsoft.com/office/drawing/2014/main" id="{84463D51-0C66-813B-DA1F-EFCCDF8D37A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EA5A08D0-E59B-CA69-FEE8-F215F3E595E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8B8CA928-03BF-B95E-9A27-0FF080ECA1AC}"/>
              </a:ext>
            </a:extLst>
          </p:cNvPr>
          <p:cNvPicPr>
            <a:picLocks noChangeAspect="1"/>
          </p:cNvPicPr>
          <p:nvPr/>
        </p:nvPicPr>
        <p:blipFill>
          <a:blip r:embed="rId4"/>
          <a:stretch>
            <a:fillRect/>
          </a:stretch>
        </p:blipFill>
        <p:spPr>
          <a:xfrm>
            <a:off x="6635947" y="408274"/>
            <a:ext cx="2245387" cy="1096432"/>
          </a:xfrm>
          <a:prstGeom prst="rect">
            <a:avLst/>
          </a:prstGeom>
        </p:spPr>
      </p:pic>
    </p:spTree>
    <p:extLst>
      <p:ext uri="{BB962C8B-B14F-4D97-AF65-F5344CB8AC3E}">
        <p14:creationId xmlns:p14="http://schemas.microsoft.com/office/powerpoint/2010/main" val="2617992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00219-9C82-7F8B-9CE4-F8E783A72D7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425EFAA-7F8C-7F5C-123B-6BF287C8AE7B}"/>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pic>
        <p:nvPicPr>
          <p:cNvPr id="7" name="Zástupný obsah 6">
            <a:extLst>
              <a:ext uri="{FF2B5EF4-FFF2-40B4-BE49-F238E27FC236}">
                <a16:creationId xmlns:a16="http://schemas.microsoft.com/office/drawing/2014/main" id="{826AEF2C-0498-8141-2986-8AC5317CBA3E}"/>
              </a:ext>
            </a:extLst>
          </p:cNvPr>
          <p:cNvPicPr>
            <a:picLocks noGrp="1" noChangeAspect="1"/>
          </p:cNvPicPr>
          <p:nvPr>
            <p:ph idx="1"/>
          </p:nvPr>
        </p:nvPicPr>
        <p:blipFill>
          <a:blip r:embed="rId2"/>
          <a:stretch>
            <a:fillRect/>
          </a:stretch>
        </p:blipFill>
        <p:spPr>
          <a:xfrm>
            <a:off x="179512" y="2131667"/>
            <a:ext cx="9101341" cy="3670275"/>
          </a:xfrm>
          <a:prstGeom prst="rect">
            <a:avLst/>
          </a:prstGeom>
        </p:spPr>
      </p:pic>
      <p:pic>
        <p:nvPicPr>
          <p:cNvPr id="4" name="Obrázek 3">
            <a:extLst>
              <a:ext uri="{FF2B5EF4-FFF2-40B4-BE49-F238E27FC236}">
                <a16:creationId xmlns:a16="http://schemas.microsoft.com/office/drawing/2014/main" id="{2AF6F94F-5EAB-9584-A947-4A43EC85FA0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83A34F6B-FD60-B0FD-FEE7-CA7E9E54778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123C6F30-2F42-F28E-66F3-49B3BFB2B8C2}"/>
              </a:ext>
            </a:extLst>
          </p:cNvPr>
          <p:cNvPicPr>
            <a:picLocks noChangeAspect="1"/>
          </p:cNvPicPr>
          <p:nvPr/>
        </p:nvPicPr>
        <p:blipFill>
          <a:blip r:embed="rId5"/>
          <a:stretch>
            <a:fillRect/>
          </a:stretch>
        </p:blipFill>
        <p:spPr>
          <a:xfrm>
            <a:off x="6635947" y="408274"/>
            <a:ext cx="2245387" cy="1096432"/>
          </a:xfrm>
          <a:prstGeom prst="rect">
            <a:avLst/>
          </a:prstGeom>
        </p:spPr>
      </p:pic>
      <p:sp>
        <p:nvSpPr>
          <p:cNvPr id="9" name="TextovéPole 8">
            <a:extLst>
              <a:ext uri="{FF2B5EF4-FFF2-40B4-BE49-F238E27FC236}">
                <a16:creationId xmlns:a16="http://schemas.microsoft.com/office/drawing/2014/main" id="{765BD7B0-DA26-CE77-207A-CF9C3E2E7286}"/>
              </a:ext>
            </a:extLst>
          </p:cNvPr>
          <p:cNvSpPr txBox="1"/>
          <p:nvPr/>
        </p:nvSpPr>
        <p:spPr>
          <a:xfrm>
            <a:off x="2462044" y="1670405"/>
            <a:ext cx="4642338" cy="369332"/>
          </a:xfrm>
          <a:prstGeom prst="rect">
            <a:avLst/>
          </a:prstGeom>
          <a:noFill/>
        </p:spPr>
        <p:txBody>
          <a:bodyPr wrap="square">
            <a:spAutoFit/>
          </a:bodyPr>
          <a:lstStyle/>
          <a:p>
            <a:pPr>
              <a:buNone/>
            </a:pPr>
            <a:r>
              <a:rPr lang="cs-CZ" b="1" dirty="0"/>
              <a:t>Dotazníkové šetření mezi rodiči</a:t>
            </a:r>
            <a:endParaRPr lang="cs-CZ" dirty="0"/>
          </a:p>
        </p:txBody>
      </p:sp>
    </p:spTree>
    <p:extLst>
      <p:ext uri="{BB962C8B-B14F-4D97-AF65-F5344CB8AC3E}">
        <p14:creationId xmlns:p14="http://schemas.microsoft.com/office/powerpoint/2010/main" val="39562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9B26C-6D58-E2F9-749A-F4E6398D184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E36E012-A21A-1548-A834-12350E344C0B}"/>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a:extLst>
              <a:ext uri="{FF2B5EF4-FFF2-40B4-BE49-F238E27FC236}">
                <a16:creationId xmlns:a16="http://schemas.microsoft.com/office/drawing/2014/main" id="{BD1C3E03-5733-3687-184D-7D18D4BFA155}"/>
              </a:ext>
            </a:extLst>
          </p:cNvPr>
          <p:cNvSpPr>
            <a:spLocks noGrp="1"/>
          </p:cNvSpPr>
          <p:nvPr>
            <p:ph idx="1"/>
          </p:nvPr>
        </p:nvSpPr>
        <p:spPr>
          <a:xfrm>
            <a:off x="467544" y="2118574"/>
            <a:ext cx="8229600" cy="2520280"/>
          </a:xfrm>
        </p:spPr>
        <p:txBody>
          <a:bodyPr>
            <a:noAutofit/>
          </a:bodyPr>
          <a:lstStyle/>
          <a:p>
            <a:pPr marL="0" lvl="0" indent="0">
              <a:buNone/>
            </a:pPr>
            <a:r>
              <a:rPr lang="cs-CZ" b="1" dirty="0"/>
              <a:t>Absolvování screeningu PAS v 18 měsících věku dítěte</a:t>
            </a:r>
            <a:br>
              <a:rPr lang="cs-CZ" b="1" dirty="0"/>
            </a:br>
            <a:br>
              <a:rPr lang="cs-CZ" b="1" dirty="0"/>
            </a:br>
            <a:r>
              <a:rPr lang="cs-CZ" dirty="0"/>
              <a:t>56 % respondentů uvedlo, že vyšetření absolvovali,</a:t>
            </a:r>
          </a:p>
          <a:p>
            <a:pPr marL="0" lvl="0" indent="0">
              <a:buNone/>
            </a:pPr>
            <a:r>
              <a:rPr lang="cs-CZ" dirty="0"/>
              <a:t>39 % uvedlo, že ne, </a:t>
            </a:r>
          </a:p>
          <a:p>
            <a:pPr marL="0" lvl="0" indent="0">
              <a:buNone/>
            </a:pPr>
            <a:r>
              <a:rPr lang="cs-CZ" dirty="0"/>
              <a:t>6 % si nebylo jistých.</a:t>
            </a:r>
          </a:p>
          <a:p>
            <a:pPr marL="457200" lvl="1" indent="0" algn="just">
              <a:buNone/>
            </a:pPr>
            <a:br>
              <a:rPr lang="cs-CZ" b="1" dirty="0"/>
            </a:br>
            <a:br>
              <a:rPr lang="cs-CZ" b="1" dirty="0"/>
            </a:br>
            <a:endParaRPr lang="cs-CZ" b="1" dirty="0"/>
          </a:p>
          <a:p>
            <a:pPr marL="457200" lvl="1" indent="0" algn="just">
              <a:buNone/>
            </a:pPr>
            <a:endParaRPr lang="cs-CZ" dirty="0"/>
          </a:p>
          <a:p>
            <a:pPr lvl="1" algn="just"/>
            <a:endParaRPr lang="cs-CZ" sz="1600" dirty="0"/>
          </a:p>
        </p:txBody>
      </p:sp>
      <p:pic>
        <p:nvPicPr>
          <p:cNvPr id="4" name="Obrázek 3">
            <a:extLst>
              <a:ext uri="{FF2B5EF4-FFF2-40B4-BE49-F238E27FC236}">
                <a16:creationId xmlns:a16="http://schemas.microsoft.com/office/drawing/2014/main" id="{CBC4C483-E512-1B3A-4125-485DE780D0C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D540A3B1-E3AE-119D-B769-9466B88F50B2}"/>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AAAE17FA-FEAC-669D-BEFA-D9A4E302D156}"/>
              </a:ext>
            </a:extLst>
          </p:cNvPr>
          <p:cNvPicPr>
            <a:picLocks noChangeAspect="1"/>
          </p:cNvPicPr>
          <p:nvPr/>
        </p:nvPicPr>
        <p:blipFill>
          <a:blip r:embed="rId4"/>
          <a:stretch>
            <a:fillRect/>
          </a:stretch>
        </p:blipFill>
        <p:spPr>
          <a:xfrm>
            <a:off x="6635947" y="408274"/>
            <a:ext cx="2245387" cy="1096432"/>
          </a:xfrm>
          <a:prstGeom prst="rect">
            <a:avLst/>
          </a:prstGeom>
        </p:spPr>
      </p:pic>
    </p:spTree>
    <p:extLst>
      <p:ext uri="{BB962C8B-B14F-4D97-AF65-F5344CB8AC3E}">
        <p14:creationId xmlns:p14="http://schemas.microsoft.com/office/powerpoint/2010/main" val="2304770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9C107-0A5A-C033-E893-5D7183F7089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ACBA3A7-C5BA-634A-4380-5FCEEB9FDB08}"/>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a:extLst>
              <a:ext uri="{FF2B5EF4-FFF2-40B4-BE49-F238E27FC236}">
                <a16:creationId xmlns:a16="http://schemas.microsoft.com/office/drawing/2014/main" id="{C193DDF3-780F-9E27-DD72-79A04D1EB643}"/>
              </a:ext>
            </a:extLst>
          </p:cNvPr>
          <p:cNvSpPr>
            <a:spLocks noGrp="1"/>
          </p:cNvSpPr>
          <p:nvPr>
            <p:ph idx="1"/>
          </p:nvPr>
        </p:nvSpPr>
        <p:spPr>
          <a:xfrm>
            <a:off x="457200" y="1559351"/>
            <a:ext cx="8229600" cy="2520280"/>
          </a:xfrm>
        </p:spPr>
        <p:txBody>
          <a:bodyPr>
            <a:noAutofit/>
          </a:bodyPr>
          <a:lstStyle/>
          <a:p>
            <a:pPr marL="0" indent="0">
              <a:buNone/>
            </a:pPr>
            <a:endParaRPr lang="cs-CZ" b="1" dirty="0"/>
          </a:p>
          <a:p>
            <a:pPr marL="0" indent="0">
              <a:buNone/>
            </a:pPr>
            <a:r>
              <a:rPr lang="cs-CZ" b="1" dirty="0"/>
              <a:t>Absolvování screeningu PAS v 18 měsících věku dítěte</a:t>
            </a:r>
          </a:p>
          <a:p>
            <a:pPr marL="0" indent="0">
              <a:buNone/>
            </a:pPr>
            <a:br>
              <a:rPr lang="cs-CZ" b="1" dirty="0"/>
            </a:br>
            <a:r>
              <a:rPr lang="cs-CZ" dirty="0"/>
              <a:t>💬 </a:t>
            </a:r>
            <a:r>
              <a:rPr lang="cs-CZ" i="1" dirty="0"/>
              <a:t>„Bylo několik bodů, u kterých jsem si nebyla jistá s odpovědí. Sestřička však poznamenala, že s některými otázkami v tomto věku nesouhlasí a doporučila mi zadat kladnou odpověď.“</a:t>
            </a:r>
          </a:p>
          <a:p>
            <a:pPr marL="0" indent="0" algn="r">
              <a:buNone/>
            </a:pPr>
            <a:r>
              <a:rPr lang="cs-CZ" sz="2000" i="1" dirty="0"/>
              <a:t>(výpověď rodiče)</a:t>
            </a:r>
          </a:p>
          <a:p>
            <a:pPr marL="0" lvl="0" indent="0">
              <a:buNone/>
            </a:pPr>
            <a:endParaRPr lang="cs-CZ" dirty="0"/>
          </a:p>
          <a:p>
            <a:pPr marL="457200" lvl="1" indent="0" algn="just">
              <a:buNone/>
            </a:pPr>
            <a:br>
              <a:rPr lang="cs-CZ" b="1" dirty="0"/>
            </a:br>
            <a:br>
              <a:rPr lang="cs-CZ" b="1" dirty="0"/>
            </a:br>
            <a:endParaRPr lang="cs-CZ" b="1" dirty="0"/>
          </a:p>
          <a:p>
            <a:pPr marL="457200" lvl="1" indent="0" algn="just">
              <a:buNone/>
            </a:pPr>
            <a:endParaRPr lang="cs-CZ" dirty="0"/>
          </a:p>
          <a:p>
            <a:pPr lvl="1" algn="just"/>
            <a:endParaRPr lang="cs-CZ" sz="1600" dirty="0"/>
          </a:p>
        </p:txBody>
      </p:sp>
      <p:pic>
        <p:nvPicPr>
          <p:cNvPr id="4" name="Obrázek 3">
            <a:extLst>
              <a:ext uri="{FF2B5EF4-FFF2-40B4-BE49-F238E27FC236}">
                <a16:creationId xmlns:a16="http://schemas.microsoft.com/office/drawing/2014/main" id="{DF02D91F-0AF6-AF10-1041-318704EB4D1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CD95975D-2BEB-D7E8-1626-206CFD7EA772}"/>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A28A9DD7-F4EB-8AEF-FF8E-A46E14349D02}"/>
              </a:ext>
            </a:extLst>
          </p:cNvPr>
          <p:cNvPicPr>
            <a:picLocks noChangeAspect="1"/>
          </p:cNvPicPr>
          <p:nvPr/>
        </p:nvPicPr>
        <p:blipFill>
          <a:blip r:embed="rId4"/>
          <a:stretch>
            <a:fillRect/>
          </a:stretch>
        </p:blipFill>
        <p:spPr>
          <a:xfrm>
            <a:off x="6635947" y="408274"/>
            <a:ext cx="2245387" cy="1096432"/>
          </a:xfrm>
          <a:prstGeom prst="rect">
            <a:avLst/>
          </a:prstGeom>
        </p:spPr>
      </p:pic>
    </p:spTree>
    <p:extLst>
      <p:ext uri="{BB962C8B-B14F-4D97-AF65-F5344CB8AC3E}">
        <p14:creationId xmlns:p14="http://schemas.microsoft.com/office/powerpoint/2010/main" val="3364655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354F7-EB9F-8A51-F65C-3350D75927C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FEDB4FB-FF3F-7DD4-8077-F13DBF4E10BA}"/>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a:extLst>
              <a:ext uri="{FF2B5EF4-FFF2-40B4-BE49-F238E27FC236}">
                <a16:creationId xmlns:a16="http://schemas.microsoft.com/office/drawing/2014/main" id="{AB793D3D-C301-AEE0-2730-8E67DB4209F0}"/>
              </a:ext>
            </a:extLst>
          </p:cNvPr>
          <p:cNvSpPr>
            <a:spLocks noGrp="1"/>
          </p:cNvSpPr>
          <p:nvPr>
            <p:ph idx="1"/>
          </p:nvPr>
        </p:nvSpPr>
        <p:spPr>
          <a:xfrm>
            <a:off x="457200" y="1559351"/>
            <a:ext cx="8229600" cy="2520280"/>
          </a:xfrm>
        </p:spPr>
        <p:txBody>
          <a:bodyPr>
            <a:noAutofit/>
          </a:bodyPr>
          <a:lstStyle/>
          <a:p>
            <a:pPr marL="0" indent="0">
              <a:buNone/>
            </a:pPr>
            <a:r>
              <a:rPr lang="cs-CZ" sz="2400" b="1" dirty="0"/>
              <a:t>Tam, kde byl screening pozitivní:</a:t>
            </a:r>
            <a:br>
              <a:rPr lang="cs-CZ" sz="2400" b="1" dirty="0"/>
            </a:br>
            <a:endParaRPr lang="cs-CZ" sz="2400" b="1" dirty="0"/>
          </a:p>
          <a:p>
            <a:pPr marL="0" lvl="0" indent="0">
              <a:buNone/>
            </a:pPr>
            <a:r>
              <a:rPr lang="cs-CZ" sz="2400" dirty="0"/>
              <a:t>40 % dostalo doporučení k dalšímu odbornému vyšetření na specializované pracoviště,</a:t>
            </a:r>
            <a:br>
              <a:rPr lang="cs-CZ" sz="2400" dirty="0"/>
            </a:br>
            <a:endParaRPr lang="cs-CZ" sz="2400" dirty="0"/>
          </a:p>
          <a:p>
            <a:pPr marL="0" lvl="0" indent="0">
              <a:buNone/>
            </a:pPr>
            <a:r>
              <a:rPr lang="cs-CZ" sz="2400" dirty="0"/>
              <a:t>33 % bylo vyzváno k „čekání a opakování testu za půl roku“,</a:t>
            </a:r>
            <a:br>
              <a:rPr lang="cs-CZ" sz="2400" dirty="0"/>
            </a:br>
            <a:endParaRPr lang="cs-CZ" sz="2400" dirty="0"/>
          </a:p>
          <a:p>
            <a:pPr marL="0" lvl="0" indent="0">
              <a:buNone/>
            </a:pPr>
            <a:r>
              <a:rPr lang="cs-CZ" sz="2400" dirty="0"/>
              <a:t>13 % uvedlo jinou reakci (cit.: 💬 </a:t>
            </a:r>
            <a:r>
              <a:rPr lang="cs-CZ" sz="2400" i="1" dirty="0"/>
              <a:t>„pediatr nás nikam neposlal“, </a:t>
            </a:r>
            <a:br>
              <a:rPr lang="cs-CZ" sz="2400" i="1" dirty="0"/>
            </a:br>
            <a:r>
              <a:rPr lang="cs-CZ" sz="2400" dirty="0"/>
              <a:t>💬 </a:t>
            </a:r>
            <a:r>
              <a:rPr lang="cs-CZ" sz="2400" i="1" dirty="0"/>
              <a:t>„pátrala jsem jako matka sama“</a:t>
            </a:r>
            <a:r>
              <a:rPr lang="cs-CZ" sz="2400" dirty="0"/>
              <a:t>),</a:t>
            </a:r>
            <a:br>
              <a:rPr lang="cs-CZ" sz="2400" dirty="0"/>
            </a:br>
            <a:endParaRPr lang="cs-CZ" sz="2400" dirty="0"/>
          </a:p>
          <a:p>
            <a:pPr marL="0" lvl="0" indent="0">
              <a:buNone/>
            </a:pPr>
            <a:r>
              <a:rPr lang="cs-CZ" sz="2400" dirty="0"/>
              <a:t>7 % uvedlo, že pediatr výsledek zlehčoval,</a:t>
            </a:r>
            <a:br>
              <a:rPr lang="cs-CZ" sz="2400" dirty="0"/>
            </a:br>
            <a:endParaRPr lang="cs-CZ" sz="2400" dirty="0"/>
          </a:p>
          <a:p>
            <a:pPr marL="0" lvl="0" indent="0">
              <a:buNone/>
            </a:pPr>
            <a:r>
              <a:rPr lang="cs-CZ" sz="2400" dirty="0"/>
              <a:t>7 % dostalo doporučení kontaktovat ranou péči.</a:t>
            </a:r>
          </a:p>
          <a:p>
            <a:pPr lvl="1" algn="just"/>
            <a:endParaRPr lang="cs-CZ" sz="1600" dirty="0"/>
          </a:p>
        </p:txBody>
      </p:sp>
      <p:pic>
        <p:nvPicPr>
          <p:cNvPr id="4" name="Obrázek 3">
            <a:extLst>
              <a:ext uri="{FF2B5EF4-FFF2-40B4-BE49-F238E27FC236}">
                <a16:creationId xmlns:a16="http://schemas.microsoft.com/office/drawing/2014/main" id="{6CB90238-55C7-9C75-6AA2-768FE5148CF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6AA56223-BB0C-7D8D-FA85-E268FEA4E7AF}"/>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462D4D05-D8FE-6049-544F-3959DBCC14F4}"/>
              </a:ext>
            </a:extLst>
          </p:cNvPr>
          <p:cNvPicPr>
            <a:picLocks noChangeAspect="1"/>
          </p:cNvPicPr>
          <p:nvPr/>
        </p:nvPicPr>
        <p:blipFill>
          <a:blip r:embed="rId4"/>
          <a:stretch>
            <a:fillRect/>
          </a:stretch>
        </p:blipFill>
        <p:spPr>
          <a:xfrm>
            <a:off x="6635947" y="408274"/>
            <a:ext cx="2245387" cy="1096432"/>
          </a:xfrm>
          <a:prstGeom prst="rect">
            <a:avLst/>
          </a:prstGeom>
        </p:spPr>
      </p:pic>
    </p:spTree>
    <p:extLst>
      <p:ext uri="{BB962C8B-B14F-4D97-AF65-F5344CB8AC3E}">
        <p14:creationId xmlns:p14="http://schemas.microsoft.com/office/powerpoint/2010/main" val="2400072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39118-B997-E9B1-0A61-1943CE84EE0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C24E238-99C2-8FC4-1DE7-B04CA4363B15}"/>
              </a:ext>
            </a:extLst>
          </p:cNvPr>
          <p:cNvSpPr>
            <a:spLocks noGrp="1"/>
          </p:cNvSpPr>
          <p:nvPr>
            <p:ph type="title"/>
          </p:nvPr>
        </p:nvSpPr>
        <p:spPr>
          <a:xfrm>
            <a:off x="467544" y="188640"/>
            <a:ext cx="8229600" cy="1944216"/>
          </a:xfrm>
        </p:spPr>
        <p:txBody>
          <a:bodyPr>
            <a:normAutofit/>
          </a:bodyPr>
          <a:lstStyle/>
          <a:p>
            <a:r>
              <a:rPr lang="cs-CZ" sz="3600" dirty="0"/>
              <a:t>						</a:t>
            </a:r>
            <a:br>
              <a:rPr lang="cs-CZ" sz="3600" dirty="0"/>
            </a:br>
            <a:br>
              <a:rPr lang="cs-CZ" sz="3600" dirty="0"/>
            </a:br>
            <a:endParaRPr lang="cs-CZ" sz="2000" dirty="0"/>
          </a:p>
        </p:txBody>
      </p:sp>
      <p:sp>
        <p:nvSpPr>
          <p:cNvPr id="3" name="Zástupný symbol pro obsah 2">
            <a:extLst>
              <a:ext uri="{FF2B5EF4-FFF2-40B4-BE49-F238E27FC236}">
                <a16:creationId xmlns:a16="http://schemas.microsoft.com/office/drawing/2014/main" id="{CD8A4BB0-8E23-53A1-5807-3C1F8E4CDF93}"/>
              </a:ext>
            </a:extLst>
          </p:cNvPr>
          <p:cNvSpPr>
            <a:spLocks noGrp="1"/>
          </p:cNvSpPr>
          <p:nvPr>
            <p:ph idx="1"/>
          </p:nvPr>
        </p:nvSpPr>
        <p:spPr>
          <a:xfrm>
            <a:off x="457200" y="1559351"/>
            <a:ext cx="8229600" cy="2520280"/>
          </a:xfrm>
        </p:spPr>
        <p:txBody>
          <a:bodyPr>
            <a:noAutofit/>
          </a:bodyPr>
          <a:lstStyle/>
          <a:p>
            <a:pPr marL="0" indent="0">
              <a:buNone/>
            </a:pPr>
            <a:r>
              <a:rPr lang="cs-CZ" b="1" dirty="0"/>
              <a:t>Cesta k správné diagnóze aneb doba čekání na zahájení diagnostického procesu</a:t>
            </a:r>
            <a:endParaRPr lang="cs-CZ" dirty="0"/>
          </a:p>
          <a:p>
            <a:pPr marL="0" indent="0">
              <a:buNone/>
            </a:pPr>
            <a:r>
              <a:rPr lang="cs-CZ" sz="2800" dirty="0"/>
              <a:t>45 % respondentů získalo diagnózu do 3 let</a:t>
            </a:r>
            <a:br>
              <a:rPr lang="cs-CZ" sz="2800" dirty="0"/>
            </a:br>
            <a:r>
              <a:rPr lang="cs-CZ" sz="2800" dirty="0"/>
              <a:t>18 % obdrželo diagnózu do jednoho roku</a:t>
            </a:r>
            <a:br>
              <a:rPr lang="cs-CZ" sz="2800" dirty="0"/>
            </a:br>
            <a:br>
              <a:rPr lang="cs-CZ" sz="2800" dirty="0"/>
            </a:br>
            <a:r>
              <a:rPr lang="cs-CZ" sz="2800" dirty="0"/>
              <a:t>Detailní rozbor podle věkových skupin ukazuje </a:t>
            </a:r>
            <a:r>
              <a:rPr lang="cs-CZ" sz="2800" b="1" dirty="0"/>
              <a:t>pozitivní trend</a:t>
            </a:r>
            <a:r>
              <a:rPr lang="cs-CZ" sz="2800" dirty="0"/>
              <a:t>: </a:t>
            </a:r>
            <a:br>
              <a:rPr lang="cs-CZ" sz="2800" dirty="0"/>
            </a:br>
            <a:r>
              <a:rPr lang="cs-CZ" sz="2800" dirty="0"/>
              <a:t>u 39 % dětí mladších 7 let - do jednoho roku. </a:t>
            </a:r>
          </a:p>
          <a:p>
            <a:pPr marL="0" indent="0">
              <a:buNone/>
            </a:pPr>
            <a:r>
              <a:rPr lang="cs-CZ" sz="2800" dirty="0"/>
              <a:t>u 100% respondentů nad 31 let - „později než je 5 let“</a:t>
            </a:r>
            <a:br>
              <a:rPr lang="cs-CZ" dirty="0"/>
            </a:br>
            <a:endParaRPr lang="cs-CZ" dirty="0"/>
          </a:p>
          <a:p>
            <a:pPr marL="0" lvl="0" indent="0">
              <a:buNone/>
            </a:pPr>
            <a:endParaRPr lang="cs-CZ" dirty="0"/>
          </a:p>
          <a:p>
            <a:pPr marL="457200" lvl="1" indent="0" algn="just">
              <a:buNone/>
            </a:pPr>
            <a:br>
              <a:rPr lang="cs-CZ" b="1" dirty="0"/>
            </a:br>
            <a:br>
              <a:rPr lang="cs-CZ" b="1" dirty="0"/>
            </a:br>
            <a:endParaRPr lang="cs-CZ" b="1" dirty="0"/>
          </a:p>
          <a:p>
            <a:pPr marL="457200" lvl="1" indent="0" algn="just">
              <a:buNone/>
            </a:pPr>
            <a:endParaRPr lang="cs-CZ" dirty="0"/>
          </a:p>
          <a:p>
            <a:pPr lvl="1" algn="just"/>
            <a:endParaRPr lang="cs-CZ" sz="1600" dirty="0"/>
          </a:p>
        </p:txBody>
      </p:sp>
      <p:pic>
        <p:nvPicPr>
          <p:cNvPr id="4" name="Obrázek 3">
            <a:extLst>
              <a:ext uri="{FF2B5EF4-FFF2-40B4-BE49-F238E27FC236}">
                <a16:creationId xmlns:a16="http://schemas.microsoft.com/office/drawing/2014/main" id="{63C3DBF7-BFAE-454F-B220-A16EDF444E5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1734" y="332656"/>
            <a:ext cx="3560226" cy="1080120"/>
          </a:xfrm>
          <a:prstGeom prst="rect">
            <a:avLst/>
          </a:prstGeom>
        </p:spPr>
      </p:pic>
      <p:pic>
        <p:nvPicPr>
          <p:cNvPr id="5" name="Obrázek 4">
            <a:extLst>
              <a:ext uri="{FF2B5EF4-FFF2-40B4-BE49-F238E27FC236}">
                <a16:creationId xmlns:a16="http://schemas.microsoft.com/office/drawing/2014/main" id="{72317E61-CB04-1FB8-999E-A3A786E40B17}"/>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139952" y="297932"/>
            <a:ext cx="2160240" cy="1152128"/>
          </a:xfrm>
          <a:prstGeom prst="rect">
            <a:avLst/>
          </a:prstGeom>
        </p:spPr>
      </p:pic>
      <p:pic>
        <p:nvPicPr>
          <p:cNvPr id="6" name="Obrázek 5">
            <a:extLst>
              <a:ext uri="{FF2B5EF4-FFF2-40B4-BE49-F238E27FC236}">
                <a16:creationId xmlns:a16="http://schemas.microsoft.com/office/drawing/2014/main" id="{C0D0E3C0-3DE0-8291-E287-8A2EB4109D5F}"/>
              </a:ext>
            </a:extLst>
          </p:cNvPr>
          <p:cNvPicPr>
            <a:picLocks noChangeAspect="1"/>
          </p:cNvPicPr>
          <p:nvPr/>
        </p:nvPicPr>
        <p:blipFill>
          <a:blip r:embed="rId4"/>
          <a:stretch>
            <a:fillRect/>
          </a:stretch>
        </p:blipFill>
        <p:spPr>
          <a:xfrm>
            <a:off x="6635947" y="408274"/>
            <a:ext cx="2245387" cy="1096432"/>
          </a:xfrm>
          <a:prstGeom prst="rect">
            <a:avLst/>
          </a:prstGeom>
        </p:spPr>
      </p:pic>
    </p:spTree>
    <p:extLst>
      <p:ext uri="{BB962C8B-B14F-4D97-AF65-F5344CB8AC3E}">
        <p14:creationId xmlns:p14="http://schemas.microsoft.com/office/powerpoint/2010/main" val="1530310753"/>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1205</TotalTime>
  <Words>1881</Words>
  <Application>Microsoft Macintosh PowerPoint</Application>
  <PresentationFormat>Předvádění na obrazovce (4:3)</PresentationFormat>
  <Paragraphs>241</Paragraphs>
  <Slides>32</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32</vt:i4>
      </vt:variant>
    </vt:vector>
  </HeadingPairs>
  <TitlesOfParts>
    <vt:vector size="38" baseType="lpstr">
      <vt:lpstr>Aptos</vt:lpstr>
      <vt:lpstr>Arial</vt:lpstr>
      <vt:lpstr>Calibri</vt:lpstr>
      <vt:lpstr>Symbol</vt:lpstr>
      <vt:lpstr>Times New Roman</vt:lpstr>
      <vt:lpstr>Motiv sady Office</vt:lpstr>
      <vt:lpstr>Koncepce péče  o osoby s poruchou autistického spektra v Karlovarském kraji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Prezentace aplikace PowerPoint</vt:lpstr>
      <vt:lpstr>        </vt:lpstr>
      <vt:lpstr>Podpora samostatného bydlení </vt:lpstr>
      <vt:lpstr>Prezentace aplikace PowerPoint</vt:lpstr>
      <vt:lpstr>           Celková životní spokojenost pečujících  Průměrná spokojenost: 4,1 / 10 Nejčastější odpověď: 5  Vysoká spokojenost (9–10): jen 1 respondent Nízké hodnoty (1 a 3): 12 respondentů  Většina pečujících hodnotí svůj život jako nízký až střední – ukazuje to vysokou zátěž, chybějící podporu a nejistotu do budoucna.           </vt:lpstr>
      <vt:lpstr>    Možnost odpočinku a regenerace  Zavedení krizové služby  Dostupná psychická podpora -  pro rodiče a sourozence  Podpora vzniku svépomocných skupin  Finanční jistota    </vt:lpstr>
      <vt:lpstr>     Strategické oblasti plánu rozvoje podpory osob s PAS a CHNP    1️⃣ Budování kapacit služeb  - rozšíření a udržení sítě služeb pro PAS a CHNP  (více denních/týdenních stacionářů, asistence, odlehčovacích služeb, komunitního bydlení)  - stabilní a předvídatelné financování pro poskytovatele     </vt:lpstr>
      <vt:lpstr>Prezentace aplikace PowerPoint</vt:lpstr>
      <vt:lpstr>Prezentace aplikace PowerPoint</vt:lpstr>
      <vt:lpstr>Prezentace aplikace PowerPoint</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Parůžková Pavlína</dc:creator>
  <cp:lastModifiedBy>Magdalena Thorová</cp:lastModifiedBy>
  <cp:revision>59</cp:revision>
  <dcterms:created xsi:type="dcterms:W3CDTF">2015-05-26T11:30:55Z</dcterms:created>
  <dcterms:modified xsi:type="dcterms:W3CDTF">2025-09-30T07:44:42Z</dcterms:modified>
</cp:coreProperties>
</file>