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6" r:id="rId6"/>
    <p:sldId id="261" r:id="rId7"/>
    <p:sldId id="262" r:id="rId8"/>
    <p:sldId id="264" r:id="rId9"/>
    <p:sldId id="263" r:id="rId10"/>
    <p:sldId id="267" r:id="rId11"/>
    <p:sldId id="268" r:id="rId12"/>
    <p:sldId id="269" r:id="rId13"/>
    <p:sldId id="270" r:id="rId14"/>
    <p:sldId id="257" r:id="rId15"/>
    <p:sldId id="265" r:id="rId16"/>
  </p:sldIdLst>
  <p:sldSz cx="12192000" cy="6858000"/>
  <p:notesSz cx="10020300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60B7931-5ACC-4128-ADA5-40B57B13F5CD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9F1509E-1586-4817-96E8-101400A5B1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92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7931-5ACC-4128-ADA5-40B57B13F5CD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509E-1586-4817-96E8-101400A5B1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60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7931-5ACC-4128-ADA5-40B57B13F5CD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509E-1586-4817-96E8-101400A5B1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455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7931-5ACC-4128-ADA5-40B57B13F5CD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509E-1586-4817-96E8-101400A5B1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791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7931-5ACC-4128-ADA5-40B57B13F5CD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509E-1586-4817-96E8-101400A5B1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861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7931-5ACC-4128-ADA5-40B57B13F5CD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509E-1586-4817-96E8-101400A5B1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363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7931-5ACC-4128-ADA5-40B57B13F5CD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509E-1586-4817-96E8-101400A5B1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578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60B7931-5ACC-4128-ADA5-40B57B13F5CD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509E-1586-4817-96E8-101400A5B1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430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60B7931-5ACC-4128-ADA5-40B57B13F5CD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509E-1586-4817-96E8-101400A5B1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70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7931-5ACC-4128-ADA5-40B57B13F5CD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509E-1586-4817-96E8-101400A5B1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950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7931-5ACC-4128-ADA5-40B57B13F5CD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509E-1586-4817-96E8-101400A5B1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0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7931-5ACC-4128-ADA5-40B57B13F5CD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509E-1586-4817-96E8-101400A5B1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955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7931-5ACC-4128-ADA5-40B57B13F5CD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509E-1586-4817-96E8-101400A5B1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34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7931-5ACC-4128-ADA5-40B57B13F5CD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509E-1586-4817-96E8-101400A5B1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783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7931-5ACC-4128-ADA5-40B57B13F5CD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509E-1586-4817-96E8-101400A5B1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2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7931-5ACC-4128-ADA5-40B57B13F5CD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509E-1586-4817-96E8-101400A5B1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18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7931-5ACC-4128-ADA5-40B57B13F5CD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509E-1586-4817-96E8-101400A5B1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0B7931-5ACC-4128-ADA5-40B57B13F5CD}" type="datetimeFigureOut">
              <a:rPr lang="cs-CZ" smtClean="0"/>
              <a:t>29.09.2025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9F1509E-1586-4817-96E8-101400A5B1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97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124000"/>
                <a:satMod val="148000"/>
                <a:lumMod val="124000"/>
              </a:schemeClr>
            </a:gs>
            <a:gs pos="16000">
              <a:schemeClr val="accent6">
                <a:lumMod val="60000"/>
                <a:lumOff val="40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BE85DC6-2F21-3601-2C65-7B795DA24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95533"/>
            <a:ext cx="12192000" cy="156582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48D903C-7382-E7EA-6AB5-D76F7551BD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4467" y="1203108"/>
            <a:ext cx="3283066" cy="19929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6F55A5BF-6357-D574-45CD-FB370824EE7F}"/>
              </a:ext>
            </a:extLst>
          </p:cNvPr>
          <p:cNvSpPr/>
          <p:nvPr/>
        </p:nvSpPr>
        <p:spPr>
          <a:xfrm>
            <a:off x="3406001" y="3331129"/>
            <a:ext cx="537999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>
                <a:ln w="12700">
                  <a:solidFill>
                    <a:schemeClr val="accent6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Monika Odvárková, </a:t>
            </a:r>
            <a:r>
              <a:rPr lang="cs-CZ" sz="2800" b="1" cap="none" spc="0" dirty="0" err="1">
                <a:ln w="12700">
                  <a:solidFill>
                    <a:schemeClr val="accent6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DiS</a:t>
            </a:r>
            <a:r>
              <a:rPr lang="cs-CZ" sz="2800" b="1" cap="none" spc="0" dirty="0">
                <a:ln w="12700">
                  <a:solidFill>
                    <a:schemeClr val="accent6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., MBA</a:t>
            </a:r>
          </a:p>
          <a:p>
            <a:pPr algn="ctr"/>
            <a:r>
              <a:rPr lang="cs-CZ" sz="2800" b="1" dirty="0">
                <a:ln w="12700">
                  <a:solidFill>
                    <a:schemeClr val="accent6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ředitelka</a:t>
            </a:r>
            <a:endParaRPr lang="cs-CZ" sz="2800" b="1" cap="none" spc="0" dirty="0">
              <a:ln w="12700">
                <a:solidFill>
                  <a:schemeClr val="accent6"/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8381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DEE102-A7B3-69E4-D245-0E0BB991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405" y="4493616"/>
            <a:ext cx="8761413" cy="706964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Strategické plány v oblasti péče o lidi s autismem.</a:t>
            </a:r>
            <a:br>
              <a:rPr lang="cs-CZ" b="1" dirty="0">
                <a:solidFill>
                  <a:schemeClr val="tx1"/>
                </a:solidFill>
              </a:rPr>
            </a:b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Priority pro příští období v oblasti péče o lidi s autismem v KK</a:t>
            </a:r>
            <a:br>
              <a:rPr lang="cs-CZ" b="1" dirty="0">
                <a:solidFill>
                  <a:schemeClr val="tx1"/>
                </a:solidFill>
              </a:rPr>
            </a:b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Plánované projekty</a:t>
            </a:r>
            <a:br>
              <a:rPr lang="cs-CZ" b="1" dirty="0"/>
            </a:br>
            <a:br>
              <a:rPr lang="cs-CZ" b="1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436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CFF957-E0D3-0491-00AD-428C915C1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Strategické plány v oblasti péče o lidi s autismem.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AA0101-C670-E969-5DC8-9A9559E23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491" y="3429000"/>
            <a:ext cx="11936362" cy="334542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Zvýšit kapacitu terénních odlehčovacích služeb pro cílovou skupinu osob se zdravotním postižením vč. PAS, celkem tedy bude kapacita 11 klientů v jeden moment. (121 osob během 30 měsíců)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Zvýšit dovednosti, znalosti a kompetence pečujících pro domácí péči. (140 osob)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Zlepšit dostupnost podpůrných opatření v oblasti duševního zdraví, zvládání stresu, prevence syndromu vyhoření a posilování psychické odolnosti. (120 osob)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Zlepšit dostupnost speciálních pomůcek – půjčovna pomůcek.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Zkvalitnění systému dlouhodobé péče – podpora profesionálních pečujících (vzdělávání a supervize u 7 pracovníků)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5056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FC35E1-F5BA-74A5-5C8D-4EF2FD495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Priority pro příští období v oblasti péče o lidi s autismem v KK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8C2B89-4B8C-7D6F-7DB5-ACB61326C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8798" y="3352799"/>
            <a:ext cx="9046548" cy="293247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/>
              <a:t>Společenská potřeba,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/>
              <a:t>specifičnost potřeb,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/>
              <a:t>daná věková skupina,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/>
              <a:t>uplatnění našich kapacit a odbornosti,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/>
              <a:t>dlouhodobý přínos.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9683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98DB2B-A86E-9C44-92C7-A98B026A9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              Plánované projekty</a:t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„SPOLU V PÉČI – pomoc a podpora těm, kteří pečují“</a:t>
            </a:r>
            <a:br>
              <a:rPr lang="cs-CZ" b="1" dirty="0">
                <a:solidFill>
                  <a:schemeClr val="bg1"/>
                </a:solidFill>
              </a:rPr>
            </a:b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DADD644-2328-4826-876E-309ED535A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8798" y="3175819"/>
            <a:ext cx="9465560" cy="3067665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Komplexní podpora sdílené péče o osoby se zdravotním postižením vč. PAS od 1 roku věku až do konce života.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Podpora neformálních pečujících, zejména rodinných příslušníků.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Projekt budeme realizovat v rámci celého Karlovarského kraje, zejména na Sokolovsku.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Projekt navazuje na stávající činnost organizace.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Mezi klienty naší organizace spadá přibližně 1/5 klientů s PAS.</a:t>
            </a:r>
          </a:p>
        </p:txBody>
      </p:sp>
    </p:spTree>
    <p:extLst>
      <p:ext uri="{BB962C8B-B14F-4D97-AF65-F5344CB8AC3E}">
        <p14:creationId xmlns:p14="http://schemas.microsoft.com/office/powerpoint/2010/main" val="2649584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25E6379-5E49-959D-737F-34602F0BB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8499"/>
            <a:ext cx="12192000" cy="41095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9CCCFE5-76AD-544D-1030-F54D7D599D0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214" y="642670"/>
            <a:ext cx="1385894" cy="8412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557294F7-F116-02B6-6A90-AD0491C9E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KONTAKTNÍ ÚDAJE</a:t>
            </a:r>
          </a:p>
        </p:txBody>
      </p:sp>
    </p:spTree>
    <p:extLst>
      <p:ext uri="{BB962C8B-B14F-4D97-AF65-F5344CB8AC3E}">
        <p14:creationId xmlns:p14="http://schemas.microsoft.com/office/powerpoint/2010/main" val="802646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536149-61FB-A018-8781-D0D81A72E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566" y="983500"/>
            <a:ext cx="8761413" cy="706964"/>
          </a:xfrm>
        </p:spPr>
        <p:txBody>
          <a:bodyPr/>
          <a:lstStyle/>
          <a:p>
            <a:r>
              <a:rPr lang="cs-CZ" dirty="0"/>
              <a:t>Děkuji za pozornost.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A6119A4-57F4-EBBD-FC1C-36662BF4D77D}"/>
              </a:ext>
            </a:extLst>
          </p:cNvPr>
          <p:cNvSpPr/>
          <p:nvPr/>
        </p:nvSpPr>
        <p:spPr>
          <a:xfrm>
            <a:off x="3107842" y="3429000"/>
            <a:ext cx="5976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www.aladinka.cz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F53EE1D-0660-576C-7404-A5E93C6D63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214" y="642670"/>
            <a:ext cx="1385894" cy="8412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16102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351A44-0336-8163-A19D-A2CD2D911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ÚVOD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5764497-009F-69FB-6402-2D31864F9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606" y="3241987"/>
            <a:ext cx="3095329" cy="2904589"/>
          </a:xfrm>
        </p:spPr>
        <p:txBody>
          <a:bodyPr/>
          <a:lstStyle/>
          <a:p>
            <a:pPr algn="ctr"/>
            <a:r>
              <a:rPr lang="cs-CZ" b="1" dirty="0"/>
              <a:t>Kdo jsme?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Komu pomáháme?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Kde a jakým způsobem?</a:t>
            </a:r>
          </a:p>
          <a:p>
            <a:pPr algn="ctr"/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15E446B-BADB-D1BB-E7AC-F9C64F4AC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99956" y="3406877"/>
            <a:ext cx="3050438" cy="576263"/>
          </a:xfrm>
        </p:spPr>
        <p:txBody>
          <a:bodyPr/>
          <a:lstStyle/>
          <a:p>
            <a:pPr algn="ctr"/>
            <a:r>
              <a:rPr lang="cs-CZ" b="1" dirty="0"/>
              <a:t>Plánované projekty</a:t>
            </a:r>
          </a:p>
          <a:p>
            <a:pPr algn="ctr"/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3BC72DD-6AC7-F23E-63BD-F2AE3AC82A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68645" y="2277489"/>
            <a:ext cx="2615719" cy="4388782"/>
          </a:xfrm>
        </p:spPr>
        <p:txBody>
          <a:bodyPr/>
          <a:lstStyle/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b="1" dirty="0"/>
              <a:t>Strategické plány v oblasti péče o lidi s autismem.</a:t>
            </a:r>
          </a:p>
          <a:p>
            <a:endParaRPr lang="cs-CZ" b="1" dirty="0"/>
          </a:p>
          <a:p>
            <a:pPr algn="ctr"/>
            <a:r>
              <a:rPr lang="cs-CZ" b="1" dirty="0"/>
              <a:t>Priority pro příští období v oblasti péče o lidi s autismem v KK.</a:t>
            </a:r>
          </a:p>
          <a:p>
            <a:pPr algn="ctr"/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61ED72F3-77F5-31B8-49C1-2029F4A216C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606" y="635834"/>
            <a:ext cx="1385894" cy="8412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81391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10E67E-1C83-63AA-AB41-BF4A62317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KDO JSME?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C7F6571-799C-3DCC-7318-16A83ACAE18F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1154954" y="3429001"/>
            <a:ext cx="3050438" cy="2598058"/>
          </a:xfrm>
        </p:spPr>
        <p:txBody>
          <a:bodyPr>
            <a:normAutofit/>
          </a:bodyPr>
          <a:lstStyle/>
          <a:p>
            <a:pPr algn="ctr"/>
            <a:r>
              <a:rPr lang="cs-CZ" sz="1800" b="1" dirty="0"/>
              <a:t>Poskytovat kvalitní </a:t>
            </a:r>
            <a:br>
              <a:rPr lang="cs-CZ" sz="1800" b="1" dirty="0"/>
            </a:br>
            <a:r>
              <a:rPr lang="cs-CZ" sz="1800" b="1" dirty="0"/>
              <a:t>a dostupné sociální služby všem, kteří je potřebují.</a:t>
            </a:r>
            <a:endParaRPr lang="cs-CZ" sz="1200" b="1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6DD9FFB-211B-44A2-3765-B4F2BECEB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69194" y="2613505"/>
            <a:ext cx="3050438" cy="576263"/>
          </a:xfrm>
        </p:spPr>
        <p:txBody>
          <a:bodyPr/>
          <a:lstStyle/>
          <a:p>
            <a:pPr algn="ctr"/>
            <a:r>
              <a:rPr lang="cs-CZ" b="1" dirty="0"/>
              <a:t>Naše mise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601C92B4-1913-23FC-418B-63F4BB4375B8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570172" y="3429000"/>
            <a:ext cx="3050438" cy="2598057"/>
          </a:xfrm>
        </p:spPr>
        <p:txBody>
          <a:bodyPr>
            <a:normAutofit/>
          </a:bodyPr>
          <a:lstStyle/>
          <a:p>
            <a:pPr algn="ctr"/>
            <a:r>
              <a:rPr lang="cs-CZ" sz="1800" b="1" dirty="0"/>
              <a:t>Hledat způsoby, jak pomáhat druhým a nikdy nehledat důvody, proč něco nejde. </a:t>
            </a:r>
          </a:p>
          <a:p>
            <a:pPr algn="ctr"/>
            <a:r>
              <a:rPr lang="cs-CZ" sz="1800" b="1" dirty="0"/>
              <a:t>Věříme v odpovědný </a:t>
            </a:r>
            <a:br>
              <a:rPr lang="cs-CZ" sz="1800" b="1" dirty="0"/>
            </a:br>
            <a:r>
              <a:rPr lang="cs-CZ" sz="1800" b="1" dirty="0"/>
              <a:t>a lidský přístup ke každému klientovi.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4BF96D08-2466-EA39-4431-89638881D2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82775" y="2603500"/>
            <a:ext cx="3051095" cy="576262"/>
          </a:xfrm>
        </p:spPr>
        <p:txBody>
          <a:bodyPr/>
          <a:lstStyle/>
          <a:p>
            <a:pPr algn="ctr"/>
            <a:r>
              <a:rPr lang="cs-CZ" b="1" dirty="0"/>
              <a:t>Historie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1E14D750-745B-0533-12AC-7744F2475FB3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982775" y="3399255"/>
            <a:ext cx="3051096" cy="2837288"/>
          </a:xfrm>
        </p:spPr>
        <p:txBody>
          <a:bodyPr>
            <a:normAutofit/>
          </a:bodyPr>
          <a:lstStyle/>
          <a:p>
            <a:pPr algn="ctr"/>
            <a:r>
              <a:rPr lang="cs-CZ" sz="1800" b="1" dirty="0"/>
              <a:t>Centrum služeb </a:t>
            </a:r>
            <a:r>
              <a:rPr lang="cs-CZ" sz="1800" b="1" dirty="0" err="1"/>
              <a:t>Aladinka</a:t>
            </a:r>
            <a:r>
              <a:rPr lang="cs-CZ" sz="1800" b="1" dirty="0"/>
              <a:t>, </a:t>
            </a:r>
            <a:r>
              <a:rPr lang="cs-CZ" sz="1800" b="1" dirty="0" err="1"/>
              <a:t>z.ú</a:t>
            </a:r>
            <a:r>
              <a:rPr lang="cs-CZ" sz="1800" b="1" dirty="0"/>
              <a:t>. vzniklo v květnu roku 2023 s jasnou vizí </a:t>
            </a:r>
          </a:p>
          <a:p>
            <a:pPr algn="ctr"/>
            <a:r>
              <a:rPr lang="cs-CZ" sz="1800" b="1" dirty="0"/>
              <a:t>— </a:t>
            </a:r>
          </a:p>
          <a:p>
            <a:pPr algn="ctr"/>
            <a:r>
              <a:rPr lang="cs-CZ" sz="1800" b="1" dirty="0"/>
              <a:t>být spolehlivým partnerem v oblasti sociálních služeb v celém Karlovarském kraji.</a:t>
            </a:r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F6FFF5FA-7DEC-E41E-18D7-2376EA3FF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6799" y="2673003"/>
            <a:ext cx="3050438" cy="576262"/>
          </a:xfrm>
        </p:spPr>
        <p:txBody>
          <a:bodyPr/>
          <a:lstStyle/>
          <a:p>
            <a:pPr algn="ctr"/>
            <a:r>
              <a:rPr lang="cs-CZ" b="1" dirty="0"/>
              <a:t>Náš cíl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7A3F055A-08A2-C9D2-2FAE-7AABBAFA8F4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606" y="635834"/>
            <a:ext cx="1385894" cy="8412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77104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33F14F-B0F4-7003-1D71-59A05A5FA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KOMU POMÁHÁME?</a:t>
            </a:r>
            <a:br>
              <a:rPr lang="cs-CZ" dirty="0"/>
            </a:br>
            <a:endParaRPr lang="cs-CZ" dirty="0"/>
          </a:p>
        </p:txBody>
      </p:sp>
      <p:sp>
        <p:nvSpPr>
          <p:cNvPr id="16" name="Zástupný text 15">
            <a:extLst>
              <a:ext uri="{FF2B5EF4-FFF2-40B4-BE49-F238E27FC236}">
                <a16:creationId xmlns:a16="http://schemas.microsoft.com/office/drawing/2014/main" id="{3DD0D505-0866-3C64-86A0-CA57E8E9E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5061" y="2084271"/>
            <a:ext cx="3141878" cy="576262"/>
          </a:xfrm>
        </p:spPr>
        <p:txBody>
          <a:bodyPr/>
          <a:lstStyle/>
          <a:p>
            <a:pPr algn="ctr"/>
            <a:r>
              <a:rPr lang="cs-CZ" b="1" dirty="0"/>
              <a:t>Cílová skupina</a:t>
            </a:r>
          </a:p>
        </p:txBody>
      </p:sp>
      <p:sp>
        <p:nvSpPr>
          <p:cNvPr id="28" name="Zástupný text 27">
            <a:extLst>
              <a:ext uri="{FF2B5EF4-FFF2-40B4-BE49-F238E27FC236}">
                <a16:creationId xmlns:a16="http://schemas.microsoft.com/office/drawing/2014/main" id="{DA705DDF-566F-6700-8BD3-B8DBB200C26C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41606" y="3429000"/>
            <a:ext cx="3145536" cy="2847293"/>
          </a:xfrm>
        </p:spPr>
        <p:txBody>
          <a:bodyPr>
            <a:normAutofit/>
          </a:bodyPr>
          <a:lstStyle/>
          <a:p>
            <a:pPr algn="ctr"/>
            <a:r>
              <a:rPr lang="cs-CZ" sz="1600" b="1" i="0" dirty="0">
                <a:solidFill>
                  <a:schemeClr val="tx1"/>
                </a:solidFill>
                <a:effectLst/>
                <a:latin typeface="+mj-lt"/>
              </a:rPr>
              <a:t>Osobní asistence </a:t>
            </a:r>
            <a:br>
              <a:rPr lang="cs-CZ" sz="1600" b="1" i="0" dirty="0">
                <a:solidFill>
                  <a:schemeClr val="tx1"/>
                </a:solidFill>
                <a:effectLst/>
                <a:latin typeface="+mj-lt"/>
              </a:rPr>
            </a:br>
            <a:r>
              <a:rPr lang="cs-CZ" sz="1600" b="1" i="0" dirty="0">
                <a:solidFill>
                  <a:schemeClr val="tx1"/>
                </a:solidFill>
                <a:effectLst/>
                <a:latin typeface="+mj-lt"/>
              </a:rPr>
              <a:t>(ID 7992122)</a:t>
            </a:r>
          </a:p>
          <a:p>
            <a:pPr algn="ctr"/>
            <a:r>
              <a:rPr lang="cs-CZ" sz="1600" b="1" i="0" dirty="0">
                <a:solidFill>
                  <a:schemeClr val="tx1"/>
                </a:solidFill>
                <a:effectLst/>
                <a:latin typeface="+mj-lt"/>
              </a:rPr>
              <a:t>Odlehčovací služby </a:t>
            </a:r>
            <a:br>
              <a:rPr lang="cs-CZ" sz="1600" b="1" i="0" dirty="0">
                <a:solidFill>
                  <a:schemeClr val="tx1"/>
                </a:solidFill>
                <a:effectLst/>
                <a:latin typeface="+mj-lt"/>
              </a:rPr>
            </a:br>
            <a:r>
              <a:rPr lang="cs-CZ" sz="1600" b="1" i="0" dirty="0">
                <a:solidFill>
                  <a:schemeClr val="tx1"/>
                </a:solidFill>
                <a:effectLst/>
                <a:latin typeface="+mj-lt"/>
              </a:rPr>
              <a:t>(ID 8231879)</a:t>
            </a:r>
          </a:p>
          <a:p>
            <a:endParaRPr lang="cs-CZ" sz="1200" dirty="0"/>
          </a:p>
        </p:txBody>
      </p:sp>
      <p:sp>
        <p:nvSpPr>
          <p:cNvPr id="19" name="Zástupný text 18">
            <a:extLst>
              <a:ext uri="{FF2B5EF4-FFF2-40B4-BE49-F238E27FC236}">
                <a16:creationId xmlns:a16="http://schemas.microsoft.com/office/drawing/2014/main" id="{7E3C2C2A-C241-D18C-8353-647EBF418F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3294" y="2660533"/>
            <a:ext cx="3665411" cy="4960250"/>
          </a:xfrm>
        </p:spPr>
        <p:txBody>
          <a:bodyPr>
            <a:norm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chemeClr val="tx1"/>
                </a:solidFill>
                <a:effectLst/>
              </a:rPr>
              <a:t>osoby s chronickým, </a:t>
            </a:r>
            <a:br>
              <a:rPr lang="cs-CZ" sz="1600" b="1" i="0" dirty="0">
                <a:solidFill>
                  <a:schemeClr val="tx1"/>
                </a:solidFill>
                <a:effectLst/>
              </a:rPr>
            </a:br>
            <a:r>
              <a:rPr lang="cs-CZ" sz="1600" b="1" i="0" dirty="0">
                <a:solidFill>
                  <a:schemeClr val="tx1"/>
                </a:solidFill>
                <a:effectLst/>
              </a:rPr>
              <a:t>chronickým duševním onemocněním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chemeClr val="tx1"/>
                </a:solidFill>
                <a:effectLst/>
              </a:rPr>
              <a:t>osoby s jiným zdravotním postižením </a:t>
            </a:r>
            <a:br>
              <a:rPr lang="cs-CZ" sz="1600" b="1" i="0" dirty="0">
                <a:solidFill>
                  <a:schemeClr val="tx1"/>
                </a:solidFill>
                <a:effectLst/>
              </a:rPr>
            </a:br>
            <a:r>
              <a:rPr lang="cs-CZ" sz="1600" b="1" i="0" dirty="0">
                <a:solidFill>
                  <a:schemeClr val="tx1"/>
                </a:solidFill>
                <a:effectLst/>
              </a:rPr>
              <a:t>(zejména osoby s trvalými následky po úrazu či nemoci)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chemeClr val="tx1"/>
                </a:solidFill>
                <a:effectLst/>
              </a:rPr>
              <a:t>osoby se zdravotním postižením </a:t>
            </a:r>
            <a:br>
              <a:rPr lang="cs-CZ" sz="1600" b="1" i="0" dirty="0">
                <a:solidFill>
                  <a:schemeClr val="tx1"/>
                </a:solidFill>
                <a:effectLst/>
              </a:rPr>
            </a:br>
            <a:r>
              <a:rPr lang="cs-CZ" sz="1600" b="1" i="0" dirty="0">
                <a:solidFill>
                  <a:schemeClr val="tx1"/>
                </a:solidFill>
                <a:effectLst/>
              </a:rPr>
              <a:t>(osoby s mentálním, tělesným, smyslovým nebo kombinovaným postižením, tj. kombinace uvedených druhů postižení a osoby s poruchou autistického spektra)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chemeClr val="tx1"/>
                </a:solidFill>
                <a:effectLst/>
              </a:rPr>
              <a:t>senioři</a:t>
            </a:r>
          </a:p>
          <a:p>
            <a:pPr algn="ctr"/>
            <a:endParaRPr lang="cs-CZ" sz="900" b="1" dirty="0">
              <a:solidFill>
                <a:schemeClr val="tx1"/>
              </a:solidFill>
            </a:endParaRPr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F16F357E-0A6D-A114-60C6-765389DAB4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04247" y="2372402"/>
            <a:ext cx="3147009" cy="576262"/>
          </a:xfrm>
        </p:spPr>
        <p:txBody>
          <a:bodyPr/>
          <a:lstStyle/>
          <a:p>
            <a:pPr algn="ctr"/>
            <a:r>
              <a:rPr lang="cs-CZ" b="1" dirty="0"/>
              <a:t>Věková struktura</a:t>
            </a:r>
          </a:p>
        </p:txBody>
      </p:sp>
      <p:sp>
        <p:nvSpPr>
          <p:cNvPr id="27" name="Zástupný text 26">
            <a:extLst>
              <a:ext uri="{FF2B5EF4-FFF2-40B4-BE49-F238E27FC236}">
                <a16:creationId xmlns:a16="http://schemas.microsoft.com/office/drawing/2014/main" id="{9FB87CDB-3BC5-89F3-FCB6-9A9DAC005425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799293" y="2450235"/>
            <a:ext cx="3145730" cy="576262"/>
          </a:xfrm>
        </p:spPr>
        <p:txBody>
          <a:bodyPr/>
          <a:lstStyle/>
          <a:p>
            <a:r>
              <a:rPr lang="cs-CZ" b="1" dirty="0"/>
              <a:t>Poskytované služby</a:t>
            </a: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06C8370A-5B36-8C42-EAD7-6D951E2813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606" y="635834"/>
            <a:ext cx="1385894" cy="8412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EA14B728-96C1-C078-55E1-BF7819257529}"/>
              </a:ext>
            </a:extLst>
          </p:cNvPr>
          <p:cNvSpPr txBox="1"/>
          <p:nvPr/>
        </p:nvSpPr>
        <p:spPr>
          <a:xfrm>
            <a:off x="6629752" y="3640434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b="1" i="0" dirty="0">
                <a:solidFill>
                  <a:schemeClr val="tx1"/>
                </a:solidFill>
                <a:effectLst/>
              </a:rPr>
              <a:t>osoby od 1 roku věku výše</a:t>
            </a:r>
            <a:endParaRPr lang="cs-CZ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22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F9705F-4722-F30E-F6D2-1EFE1D800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KDE A JAKÝM ZPŮSOBEM?</a:t>
            </a:r>
            <a:br>
              <a:rPr lang="cs-CZ" dirty="0"/>
            </a:br>
            <a:r>
              <a:rPr lang="cs-CZ" dirty="0"/>
              <a:t>01.01.2024-nyní</a:t>
            </a:r>
            <a:br>
              <a:rPr lang="cs-CZ" dirty="0"/>
            </a:br>
            <a:r>
              <a:rPr lang="cs-CZ" dirty="0"/>
              <a:t>obě služby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E8C77E27-8273-ADD8-6794-DA3129CDA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341" y="2218086"/>
            <a:ext cx="6075885" cy="456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38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117DDE-F578-33E2-791B-A1C2F68BA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KDE A JAKÝM ZPŮSOBEM?</a:t>
            </a:r>
            <a:br>
              <a:rPr lang="cs-CZ" dirty="0"/>
            </a:br>
            <a:r>
              <a:rPr lang="cs-CZ" dirty="0"/>
              <a:t>2025_Osobní asistence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25DDBAD-F525-4050-F326-793CDCB25DA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606" y="635834"/>
            <a:ext cx="1385894" cy="8412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7FB22D2-31DC-5A99-74B8-69A269B6EC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261" b="8103"/>
          <a:stretch>
            <a:fillRect/>
          </a:stretch>
        </p:blipFill>
        <p:spPr>
          <a:xfrm>
            <a:off x="2603989" y="2018466"/>
            <a:ext cx="6579341" cy="470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3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DF58E7-71CE-FE12-5CC4-273DCBA57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0" dirty="0">
                <a:solidFill>
                  <a:schemeClr val="bg1"/>
                </a:solidFill>
                <a:effectLst/>
                <a:latin typeface="STIX Two Text"/>
              </a:rPr>
              <a:t>Osobní asistence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9772355-F572-B9F4-1D12-E25A02888BFC}"/>
              </a:ext>
            </a:extLst>
          </p:cNvPr>
          <p:cNvSpPr txBox="1"/>
          <p:nvPr/>
        </p:nvSpPr>
        <p:spPr>
          <a:xfrm>
            <a:off x="157316" y="250567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i="0" dirty="0">
                <a:effectLst/>
                <a:latin typeface="+mj-lt"/>
              </a:rPr>
              <a:t>Osobní asistence je dlouhodobá služba, která je přizpůsobena specifickým potřebám klienta </a:t>
            </a:r>
            <a:br>
              <a:rPr lang="cs-CZ" b="1" i="0" dirty="0">
                <a:effectLst/>
                <a:latin typeface="+mj-lt"/>
              </a:rPr>
            </a:br>
            <a:r>
              <a:rPr lang="cs-CZ" b="1" i="0" dirty="0">
                <a:effectLst/>
                <a:latin typeface="+mj-lt"/>
              </a:rPr>
              <a:t>a může být poskytována na pravidelné bázi.</a:t>
            </a:r>
            <a:endParaRPr lang="cs-CZ" b="1" dirty="0">
              <a:latin typeface="+mj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031C5FE-18E0-B616-15BF-37FFE8CC87B7}"/>
              </a:ext>
            </a:extLst>
          </p:cNvPr>
          <p:cNvSpPr txBox="1"/>
          <p:nvPr/>
        </p:nvSpPr>
        <p:spPr>
          <a:xfrm>
            <a:off x="5938684" y="3429000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cs-CZ" b="1" i="0" dirty="0">
                <a:effectLst/>
                <a:latin typeface="+mj-lt"/>
              </a:rPr>
              <a:t>Osobní asistence je služba poskytovaná lidem, kteří kvůli zdravotnímu stavu nebo handicapu potřebují pomoc s každodenními činnostmi. </a:t>
            </a:r>
            <a:br>
              <a:rPr lang="cs-CZ" b="0" i="0" dirty="0">
                <a:solidFill>
                  <a:srgbClr val="63007F"/>
                </a:solidFill>
                <a:effectLst/>
                <a:latin typeface="Noto Sans" panose="020B0502040504020204" pitchFamily="34" charset="0"/>
              </a:rPr>
            </a:br>
            <a:endParaRPr lang="cs-CZ" b="0" i="0" dirty="0">
              <a:solidFill>
                <a:srgbClr val="63007F"/>
              </a:solidFill>
              <a:effectLst/>
              <a:latin typeface="Noto Sans" panose="020B0502040504020204" pitchFamily="34" charset="0"/>
            </a:endParaRPr>
          </a:p>
          <a:p>
            <a:pPr algn="ctr">
              <a:buNone/>
            </a:pPr>
            <a:r>
              <a:rPr lang="cs-CZ" b="1" i="0" dirty="0">
                <a:effectLst/>
                <a:latin typeface="+mj-lt"/>
              </a:rPr>
              <a:t>Cílem osobní asistence je umožnit těmto lidem vést co nejvíce nezávislý a samostatný život ve svém domácím prostředí.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0C8B85F-2C6E-7C4A-615F-DEC5F57A22ED}"/>
              </a:ext>
            </a:extLst>
          </p:cNvPr>
          <p:cNvSpPr txBox="1"/>
          <p:nvPr/>
        </p:nvSpPr>
        <p:spPr>
          <a:xfrm>
            <a:off x="344129" y="4017605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cs-CZ" b="1" i="0" dirty="0">
                <a:effectLst/>
                <a:latin typeface="+mj-lt"/>
              </a:rPr>
              <a:t>Osobní asistent pomáhá s úkony jako jsou: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effectLst/>
                <a:latin typeface="+mj-lt"/>
              </a:rPr>
              <a:t>Osobní hygiena (koupání, mytí, česání)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effectLst/>
                <a:latin typeface="+mj-lt"/>
              </a:rPr>
              <a:t>Oblékání a svlékání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effectLst/>
                <a:latin typeface="+mj-lt"/>
              </a:rPr>
              <a:t>Stravování a příprava jídel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effectLst/>
                <a:latin typeface="+mj-lt"/>
              </a:rPr>
              <a:t>Pohyb a mobilita (vstávání z postele, přesuny)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effectLst/>
                <a:latin typeface="+mj-lt"/>
              </a:rPr>
              <a:t>Doprovod na lékařské prohlídky, nákupy nebo společenské akce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effectLst/>
                <a:latin typeface="+mj-lt"/>
              </a:rPr>
              <a:t>Pomoc při domácích pracích (úklid, praní)</a:t>
            </a:r>
            <a:endParaRPr lang="cs-CZ" b="1" dirty="0">
              <a:latin typeface="+mj-lt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AB0A37A-5A52-26A6-5F0F-A8DCAAED227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214" y="642670"/>
            <a:ext cx="1385894" cy="8412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22170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5B6F8F-4642-74BD-DB70-7D9933074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KDE A JAKÝM ZPŮSOBEM? </a:t>
            </a:r>
            <a:br>
              <a:rPr lang="cs-CZ" dirty="0"/>
            </a:br>
            <a:r>
              <a:rPr lang="cs-CZ" dirty="0"/>
              <a:t>2025_Odlehčovací sl.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E05E551-9FA1-C805-F187-C8A7B1C0943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214" y="642670"/>
            <a:ext cx="1385894" cy="8412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52A8912-2057-099E-E083-8603A74432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228" b="12912"/>
          <a:stretch>
            <a:fillRect/>
          </a:stretch>
        </p:blipFill>
        <p:spPr>
          <a:xfrm>
            <a:off x="2367971" y="2267056"/>
            <a:ext cx="7159487" cy="443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12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864667-FD29-FD9D-D631-5B0B0B912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Odlehčovací služba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0D21F87-B3DB-3C34-88E2-6B8F854C9A58}"/>
              </a:ext>
            </a:extLst>
          </p:cNvPr>
          <p:cNvSpPr txBox="1"/>
          <p:nvPr/>
        </p:nvSpPr>
        <p:spPr>
          <a:xfrm>
            <a:off x="6096000" y="4244828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cs-CZ" b="1" i="0" dirty="0">
                <a:effectLst/>
                <a:latin typeface="+mj-lt"/>
              </a:rPr>
              <a:t>OS může zahrnovat: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cs-CZ" b="1" i="0" dirty="0">
                <a:effectLst/>
                <a:latin typeface="+mj-lt"/>
              </a:rPr>
              <a:t>Krátkodobou péči v domácím prostředí klienta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cs-CZ" b="1" i="0" dirty="0">
                <a:effectLst/>
                <a:latin typeface="+mj-lt"/>
              </a:rPr>
              <a:t>Pomoc s úkony, které běžně zajišťuje rodinný pečovatel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7B3E697-5C17-5100-0228-8BB4FB5C9AF6}"/>
              </a:ext>
            </a:extLst>
          </p:cNvPr>
          <p:cNvSpPr txBox="1"/>
          <p:nvPr/>
        </p:nvSpPr>
        <p:spPr>
          <a:xfrm>
            <a:off x="176981" y="248914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cs-CZ" b="1" i="0" dirty="0">
                <a:effectLst/>
                <a:latin typeface="+mj-lt"/>
              </a:rPr>
              <a:t>OS je určena primárně pro rodinné příslušníky nebo pečovatele, kteří dlouhodobě pečují o své blízké.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C810BFE-1C5D-A133-DF04-4204EF1DCC86}"/>
              </a:ext>
            </a:extLst>
          </p:cNvPr>
          <p:cNvSpPr txBox="1"/>
          <p:nvPr/>
        </p:nvSpPr>
        <p:spPr>
          <a:xfrm>
            <a:off x="176981" y="3878513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i="0" dirty="0">
                <a:effectLst/>
                <a:latin typeface="+mj-lt"/>
              </a:rPr>
              <a:t>Poskytuje dočasnou úlevu pečovatelům, aby si mohli odpočinout, vyřídit osobní záležitosti, nebo se věnovat svým vlastním potřebám. </a:t>
            </a:r>
            <a:endParaRPr lang="cs-CZ" b="1" dirty="0">
              <a:latin typeface="+mj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6EA7C0B-12D5-D68A-5D4B-D56EE6456F21}"/>
              </a:ext>
            </a:extLst>
          </p:cNvPr>
          <p:cNvSpPr txBox="1"/>
          <p:nvPr/>
        </p:nvSpPr>
        <p:spPr>
          <a:xfrm>
            <a:off x="6096000" y="323218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i="0" dirty="0">
                <a:effectLst/>
                <a:latin typeface="+mj-lt"/>
              </a:rPr>
              <a:t>Během této doby je o jejich blízké profesionálně postaráno. </a:t>
            </a:r>
            <a:endParaRPr lang="cs-CZ" b="1" dirty="0">
              <a:latin typeface="+mj-lt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31A1499-3583-3D8A-EDF0-DEE5F72BE62F}"/>
              </a:ext>
            </a:extLst>
          </p:cNvPr>
          <p:cNvSpPr txBox="1"/>
          <p:nvPr/>
        </p:nvSpPr>
        <p:spPr>
          <a:xfrm>
            <a:off x="255639" y="5318177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i="0" dirty="0">
                <a:effectLst/>
                <a:latin typeface="+mj-lt"/>
              </a:rPr>
              <a:t>OS je často poskytována na omezenou dobu, například na několik hodin denně, víkend nebo na určité období, kdy rodinný pečovatel potřebuje volno.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6C826B09-16B6-118D-3DC4-C88E722F14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214" y="642670"/>
            <a:ext cx="1385894" cy="8412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3289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967</TotalTime>
  <Words>707</Words>
  <Application>Microsoft Office PowerPoint</Application>
  <PresentationFormat>Širokoúhlá obrazovka</PresentationFormat>
  <Paragraphs>92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Century Gothic</vt:lpstr>
      <vt:lpstr>Noto Sans</vt:lpstr>
      <vt:lpstr>STIX Two Text</vt:lpstr>
      <vt:lpstr>Wingdings</vt:lpstr>
      <vt:lpstr>Wingdings 3</vt:lpstr>
      <vt:lpstr>Ion Boardroom</vt:lpstr>
      <vt:lpstr>Prezentace aplikace PowerPoint</vt:lpstr>
      <vt:lpstr>ÚVOD</vt:lpstr>
      <vt:lpstr>KDO JSME? </vt:lpstr>
      <vt:lpstr>KOMU POMÁHÁME? </vt:lpstr>
      <vt:lpstr>KDE A JAKÝM ZPŮSOBEM? 01.01.2024-nyní obě služby</vt:lpstr>
      <vt:lpstr>KDE A JAKÝM ZPŮSOBEM? 2025_Osobní asistence</vt:lpstr>
      <vt:lpstr>Osobní asistence</vt:lpstr>
      <vt:lpstr>KDE A JAKÝM ZPŮSOBEM?  2025_Odlehčovací sl. </vt:lpstr>
      <vt:lpstr>Odlehčovací služba</vt:lpstr>
      <vt:lpstr>Strategické plány v oblasti péče o lidi s autismem.  Priority pro příští období v oblasti péče o lidi s autismem v KK  Plánované projekty  </vt:lpstr>
      <vt:lpstr>Strategické plány v oblasti péče o lidi s autismem.</vt:lpstr>
      <vt:lpstr>Priority pro příští období v oblasti péče o lidi s autismem v KK</vt:lpstr>
      <vt:lpstr>              Plánované projekty „SPOLU V PÉČI – pomoc a podpora těm, kteří pečují“ </vt:lpstr>
      <vt:lpstr>KONTAKTNÍ ÚDAJE</vt:lpstr>
      <vt:lpstr>Děkuji za pozornost.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Monika Odvárková</dc:creator>
  <cp:lastModifiedBy>Monika Odvárková</cp:lastModifiedBy>
  <cp:revision>12</cp:revision>
  <cp:lastPrinted>2025-09-29T18:16:46Z</cp:lastPrinted>
  <dcterms:created xsi:type="dcterms:W3CDTF">2025-03-23T07:36:17Z</dcterms:created>
  <dcterms:modified xsi:type="dcterms:W3CDTF">2025-09-30T07:07:19Z</dcterms:modified>
</cp:coreProperties>
</file>