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8" r:id="rId3"/>
    <p:sldId id="343" r:id="rId4"/>
    <p:sldId id="329" r:id="rId5"/>
    <p:sldId id="342" r:id="rId6"/>
    <p:sldId id="344" r:id="rId7"/>
    <p:sldId id="345" r:id="rId8"/>
    <p:sldId id="346" r:id="rId9"/>
    <p:sldId id="335" r:id="rId10"/>
    <p:sldId id="347" r:id="rId11"/>
    <p:sldId id="340" r:id="rId12"/>
  </p:sldIdLst>
  <p:sldSz cx="9144000" cy="6858000" type="screen4x3"/>
  <p:notesSz cx="6888163" cy="100187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90" d="100"/>
          <a:sy n="90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4" y="0"/>
            <a:ext cx="2985621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548281-E376-4BCB-8543-929CD907144B}" type="datetime4">
              <a:rPr lang="cs-CZ"/>
              <a:pPr>
                <a:defRPr/>
              </a:pPr>
              <a:t>1. března 2023</a:t>
            </a:fld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615"/>
            <a:ext cx="2985621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4" y="9515615"/>
            <a:ext cx="2985621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1152F7-004D-4014-804E-B20A198AE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60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A4BAD-1A2B-4259-9F15-DD74734DB209}" type="datetime4">
              <a:rPr lang="cs-CZ"/>
              <a:pPr>
                <a:defRPr/>
              </a:pPr>
              <a:t>1. března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5A9E59-A559-40E9-B204-3F6B9C2D7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896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BA39-E6D3-479D-A55D-84C248B211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89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2A7-8660-4D96-92C5-4F1A5A79DD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76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A267-4465-45D5-A524-30BC5DFE56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2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CDF2-27BF-4CBF-8596-3F0DE4AA5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5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4182-C8FF-4685-8EF5-E14B736A2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B28-5271-4310-BFB3-C087ACF8A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0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E4B3F-924E-490F-A73E-45F5E0867E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2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537E-728F-405A-894E-AFF3C307DD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0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F6BA-BE18-4F88-AD1E-D00491723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1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F638-ECA0-443E-8B44-9FA2403E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16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5276-879B-479C-8E45-B3B73EFFE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25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3CB016-B731-4765-9905-060CF433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r-karlovarsky.c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4479" y="2036793"/>
            <a:ext cx="8209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			</a:t>
            </a:r>
            <a:r>
              <a:rPr lang="cs-CZ" b="1" dirty="0">
                <a:solidFill>
                  <a:srgbClr val="CC0000"/>
                </a:solidFill>
              </a:rPr>
              <a:t>SVAZ MĚST A OBCÍ</a:t>
            </a:r>
          </a:p>
          <a:p>
            <a:pPr algn="just"/>
            <a:endParaRPr lang="cs-CZ" b="1" dirty="0"/>
          </a:p>
          <a:p>
            <a:pPr algn="just"/>
            <a:r>
              <a:rPr lang="cs-CZ" sz="1600" b="1" dirty="0"/>
              <a:t>Dne 1.3.2023 zastupitelský sál Karlovarského kraje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b="1" dirty="0"/>
              <a:t>Rozvoj digitální technické mapy Karlovarského kraje(DTM) a rozvoj informačního systému IS DTM Karlovarského kraje</a:t>
            </a:r>
          </a:p>
        </p:txBody>
      </p:sp>
      <p:pic>
        <p:nvPicPr>
          <p:cNvPr id="8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A92C2B27-7762-4A39-8186-B881A3CDABF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2521244" cy="12050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FC8B6EF-0912-424C-86F3-DB2608D268E2}"/>
              </a:ext>
            </a:extLst>
          </p:cNvPr>
          <p:cNvSpPr txBox="1"/>
          <p:nvPr/>
        </p:nvSpPr>
        <p:spPr>
          <a:xfrm>
            <a:off x="7020272" y="6199704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014896" y="1313971"/>
            <a:ext cx="437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C0000"/>
                </a:solidFill>
              </a:rPr>
              <a:t>Ukázka OMPS – obec Plesná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B6535AD-4B24-4C33-8FEA-760B1BE19313}"/>
              </a:ext>
            </a:extLst>
          </p:cNvPr>
          <p:cNvSpPr txBox="1"/>
          <p:nvPr/>
        </p:nvSpPr>
        <p:spPr>
          <a:xfrm>
            <a:off x="6911013" y="6145843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  <p:pic>
        <p:nvPicPr>
          <p:cNvPr id="11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E8E02D-1888-4342-874D-31CA83292B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62DAEA5-ED8B-404C-8C16-4A68E5F59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069" y="1796757"/>
            <a:ext cx="6415088" cy="437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5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86235" y="2457926"/>
            <a:ext cx="4406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Děkuji za pozornost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80CD9A7-75BA-4EAB-9A21-828AD585A0D1}"/>
              </a:ext>
            </a:extLst>
          </p:cNvPr>
          <p:cNvSpPr txBox="1"/>
          <p:nvPr/>
        </p:nvSpPr>
        <p:spPr>
          <a:xfrm>
            <a:off x="6966793" y="6145843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  <p:pic>
        <p:nvPicPr>
          <p:cNvPr id="11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87469A76-E134-42DF-A754-8725F9525E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40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87624" y="1059073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C0000"/>
                </a:solidFill>
              </a:rPr>
              <a:t>Jak pokračuje projekt DTM Karlovarského kraje?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2743" y="2411828"/>
            <a:ext cx="8497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cs-CZ" sz="1400" b="1" dirty="0"/>
              <a:t>Datové zakázky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1400" dirty="0"/>
              <a:t>		- ZPS okres Cheb, Sokolov, Karlovy Vary – hotovo (konsolidace i mapování)</a:t>
            </a:r>
          </a:p>
          <a:p>
            <a:pPr algn="just"/>
            <a:r>
              <a:rPr lang="cs-CZ" sz="1400" dirty="0"/>
              <a:t>		- TI krajské sítě technické infrastruktury, příspěvkové organizace – hotové</a:t>
            </a:r>
          </a:p>
          <a:p>
            <a:pPr algn="just"/>
            <a:r>
              <a:rPr lang="cs-CZ" sz="1400" dirty="0"/>
              <a:t>		- TI obcí dle dotazníku z roku 2019 hotové konsolidace i mapování	</a:t>
            </a:r>
          </a:p>
          <a:p>
            <a:pPr algn="just"/>
            <a:r>
              <a:rPr lang="cs-CZ" sz="1400" dirty="0"/>
              <a:t>		- DI konsolidace i mapování hotové</a:t>
            </a:r>
          </a:p>
          <a:p>
            <a:pPr marL="342900" indent="-342900" algn="just">
              <a:buFont typeface="+mj-lt"/>
              <a:buAutoNum type="arabicParenR"/>
            </a:pPr>
            <a:endParaRPr lang="cs-CZ" sz="1400" dirty="0"/>
          </a:p>
          <a:p>
            <a:pPr marL="342900" indent="-342900">
              <a:buAutoNum type="arabicParenR" startAt="2"/>
            </a:pPr>
            <a:r>
              <a:rPr lang="cs-CZ" sz="1400" b="1" dirty="0"/>
              <a:t>IS DTM</a:t>
            </a:r>
          </a:p>
          <a:p>
            <a:r>
              <a:rPr lang="cs-CZ" sz="1400" b="1" dirty="0"/>
              <a:t>		- </a:t>
            </a:r>
            <a:r>
              <a:rPr lang="cs-CZ" sz="1400" dirty="0"/>
              <a:t>začínají se implementovat jednotlivé komponenty (</a:t>
            </a:r>
            <a:r>
              <a:rPr lang="cs-CZ" sz="1400" dirty="0" err="1"/>
              <a:t>metadata</a:t>
            </a:r>
            <a:r>
              <a:rPr lang="cs-CZ" sz="1400" dirty="0"/>
              <a:t>, kontroly dat) </a:t>
            </a:r>
          </a:p>
          <a:p>
            <a:endParaRPr lang="cs-CZ" sz="1400" b="1" dirty="0"/>
          </a:p>
        </p:txBody>
      </p:sp>
      <p:pic>
        <p:nvPicPr>
          <p:cNvPr id="9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0EEF52D3-095E-4385-ABFD-7B8FE3939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E0B89A7-3103-476F-8AA0-1BB01D0D078E}"/>
              </a:ext>
            </a:extLst>
          </p:cNvPr>
          <p:cNvSpPr txBox="1"/>
          <p:nvPr/>
        </p:nvSpPr>
        <p:spPr>
          <a:xfrm>
            <a:off x="7020272" y="6166029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  <p:extLst>
      <p:ext uri="{BB962C8B-B14F-4D97-AF65-F5344CB8AC3E}">
        <p14:creationId xmlns:p14="http://schemas.microsoft.com/office/powerpoint/2010/main" val="345792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96195" y="1140360"/>
            <a:ext cx="5121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C0000"/>
                </a:solidFill>
              </a:rPr>
              <a:t>INDIKÁTORY PROJEKTU DTM KK</a:t>
            </a:r>
          </a:p>
          <a:p>
            <a:r>
              <a:rPr lang="cs-CZ" b="1" dirty="0">
                <a:solidFill>
                  <a:srgbClr val="CC0000"/>
                </a:solidFill>
              </a:rPr>
              <a:t>ROZSAH POŘIZOVANÝCH DAT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B6535AD-4B24-4C33-8FEA-760B1BE19313}"/>
              </a:ext>
            </a:extLst>
          </p:cNvPr>
          <p:cNvSpPr txBox="1"/>
          <p:nvPr/>
        </p:nvSpPr>
        <p:spPr>
          <a:xfrm>
            <a:off x="6911013" y="6145843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  <p:pic>
        <p:nvPicPr>
          <p:cNvPr id="11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E8E02D-1888-4342-874D-31CA83292B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8981925-1204-4059-B1D7-F1F5319D6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272461"/>
              </p:ext>
            </p:extLst>
          </p:nvPr>
        </p:nvGraphicFramePr>
        <p:xfrm>
          <a:off x="899592" y="2519101"/>
          <a:ext cx="6326119" cy="2295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015">
                  <a:extLst>
                    <a:ext uri="{9D8B030D-6E8A-4147-A177-3AD203B41FA5}">
                      <a16:colId xmlns:a16="http://schemas.microsoft.com/office/drawing/2014/main" val="2854202872"/>
                    </a:ext>
                  </a:extLst>
                </a:gridCol>
                <a:gridCol w="4175080">
                  <a:extLst>
                    <a:ext uri="{9D8B030D-6E8A-4147-A177-3AD203B41FA5}">
                      <a16:colId xmlns:a16="http://schemas.microsoft.com/office/drawing/2014/main" val="2531908998"/>
                    </a:ext>
                  </a:extLst>
                </a:gridCol>
                <a:gridCol w="1415024">
                  <a:extLst>
                    <a:ext uri="{9D8B030D-6E8A-4147-A177-3AD203B41FA5}">
                      <a16:colId xmlns:a16="http://schemas.microsoft.com/office/drawing/2014/main" val="4058612090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cs-CZ" sz="1350">
                          <a:effectLst/>
                        </a:rPr>
                        <a:t>Pol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350" dirty="0">
                          <a:effectLst/>
                        </a:rPr>
                        <a:t>Název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350" dirty="0">
                          <a:effectLst/>
                        </a:rPr>
                        <a:t>Rozloha/rozsah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168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Konsolidace existujících dat ÚMPS DTM do podoby ZPS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5 847 ha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613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Konsolidace a mapování dat ZPS území se zástavbou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22 091 ha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089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Mapování dat ZPS silnic II. a III. tř. – mimo lesní úsek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857 km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132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Mapování dat ZPS silnic II. a III. tř. – lesní úsek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512 km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260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Mapování dat DI silnic II. a III. tř.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1 840 km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723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F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Konsolidace existujících dat TI vybraných obcí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 2 071 km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259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350">
                          <a:effectLst/>
                        </a:rPr>
                        <a:t>G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>
                          <a:effectLst/>
                        </a:rPr>
                        <a:t>Konsolidace a mapování dat TI vybraných obcí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50" dirty="0">
                          <a:effectLst/>
                        </a:rPr>
                        <a:t> 1 163 km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49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2743" y="1102746"/>
            <a:ext cx="8426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C0000"/>
                </a:solidFill>
              </a:rPr>
              <a:t>Legislativní podpora</a:t>
            </a:r>
          </a:p>
          <a:p>
            <a:pPr algn="ctr"/>
            <a:endParaRPr lang="cs-CZ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2743" y="2058670"/>
            <a:ext cx="84973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dk1"/>
                </a:solidFill>
              </a:rPr>
              <a:t>Novelizace zákona o zeměměřictví č.47/2020 Sb. Zde nový termín DTM kraje, DTM obce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dk1"/>
                </a:solidFill>
              </a:rPr>
              <a:t>Účinnost tohoto zákona bude o 1 rok posunuta na 1.7.2024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400" dirty="0"/>
              <a:t>Nová Vyhláška o DTM 393/2020 Sb., jednotný výměnný formát JVF DTM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chemeClr val="dk1"/>
                </a:solidFill>
              </a:rPr>
              <a:t>Vlastník, provozovatel, správce dopravní a technické infrastruktury </a:t>
            </a:r>
            <a:r>
              <a:rPr lang="cs-CZ" sz="1400" dirty="0">
                <a:solidFill>
                  <a:schemeClr val="dk1"/>
                </a:solidFill>
              </a:rPr>
              <a:t>bude mít editační povinnost – odpovědnost za existenci svých sítí  (kraj, </a:t>
            </a:r>
            <a:r>
              <a:rPr lang="cs-CZ" sz="1400" b="1" dirty="0">
                <a:solidFill>
                  <a:schemeClr val="dk1"/>
                </a:solidFill>
              </a:rPr>
              <a:t>obec</a:t>
            </a:r>
            <a:r>
              <a:rPr lang="cs-CZ" sz="1400" dirty="0">
                <a:solidFill>
                  <a:schemeClr val="dk1"/>
                </a:solidFill>
              </a:rPr>
              <a:t>, správce sítě)</a:t>
            </a:r>
          </a:p>
          <a:p>
            <a:pPr lvl="1" algn="just"/>
            <a:endParaRPr lang="cs-CZ" sz="1400" dirty="0">
              <a:solidFill>
                <a:schemeClr val="dk1"/>
              </a:solidFill>
            </a:endParaRP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dk1"/>
                </a:solidFill>
              </a:rPr>
              <a:t>Dosavadní technické mapy obcí bude možné nadále obcemi spravovat z prostředků obce, avšak základem pro jejich aktualizaci bude DTM kraje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dk1"/>
                </a:solidFill>
              </a:rPr>
              <a:t>Obec, pokud bude chtít, bude moci obecně závaznou vyhláškou stanovovat pouze obsah nad rámec obsahu DTM kraje</a:t>
            </a:r>
          </a:p>
          <a:p>
            <a:endParaRPr lang="cs-CZ" sz="1200" dirty="0">
              <a:latin typeface="Calibri" panose="020F0502020204030204" pitchFamily="34" charset="0"/>
            </a:endParaRPr>
          </a:p>
          <a:p>
            <a:endParaRPr lang="cs-CZ" sz="1200" dirty="0">
              <a:latin typeface="Calibri" panose="020F0502020204030204" pitchFamily="34" charset="0"/>
            </a:endParaRPr>
          </a:p>
        </p:txBody>
      </p:sp>
      <p:pic>
        <p:nvPicPr>
          <p:cNvPr id="7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14538D-2061-4CD4-AF97-7ED0F0D3F3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CCD01749-EE6C-4524-8EF3-E9C181BA3787}"/>
              </a:ext>
            </a:extLst>
          </p:cNvPr>
          <p:cNvSpPr txBox="1"/>
          <p:nvPr/>
        </p:nvSpPr>
        <p:spPr>
          <a:xfrm>
            <a:off x="6966793" y="6159908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  <p:extLst>
      <p:ext uri="{BB962C8B-B14F-4D97-AF65-F5344CB8AC3E}">
        <p14:creationId xmlns:p14="http://schemas.microsoft.com/office/powerpoint/2010/main" val="9461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0360"/>
            <a:ext cx="6933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CC0000"/>
                </a:solidFill>
              </a:rPr>
              <a:t>Jaká data </a:t>
            </a:r>
            <a:r>
              <a:rPr lang="cs-CZ" b="1" dirty="0">
                <a:solidFill>
                  <a:srgbClr val="CC0000"/>
                </a:solidFill>
              </a:rPr>
              <a:t>TI/DI </a:t>
            </a:r>
            <a:r>
              <a:rPr lang="pt-BR" b="1" dirty="0">
                <a:solidFill>
                  <a:srgbClr val="CC0000"/>
                </a:solidFill>
              </a:rPr>
              <a:t>budou obce do DTM předávat?</a:t>
            </a:r>
            <a:endParaRPr lang="cs-CZ" b="1" dirty="0">
              <a:solidFill>
                <a:srgbClr val="CC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B6535AD-4B24-4C33-8FEA-760B1BE19313}"/>
              </a:ext>
            </a:extLst>
          </p:cNvPr>
          <p:cNvSpPr txBox="1"/>
          <p:nvPr/>
        </p:nvSpPr>
        <p:spPr>
          <a:xfrm>
            <a:off x="6911013" y="6145843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  <p:pic>
        <p:nvPicPr>
          <p:cNvPr id="11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E8E02D-1888-4342-874D-31CA83292B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Šipka doprava 3"/>
          <p:cNvSpPr/>
          <p:nvPr/>
        </p:nvSpPr>
        <p:spPr>
          <a:xfrm>
            <a:off x="2675907" y="2636912"/>
            <a:ext cx="1364762" cy="287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2675906" y="4125200"/>
            <a:ext cx="3264245" cy="287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álec 2">
            <a:extLst>
              <a:ext uri="{FF2B5EF4-FFF2-40B4-BE49-F238E27FC236}">
                <a16:creationId xmlns:a16="http://schemas.microsoft.com/office/drawing/2014/main" id="{B2DFFCEC-75A9-424E-891A-2CF4B4CBBD2B}"/>
              </a:ext>
            </a:extLst>
          </p:cNvPr>
          <p:cNvSpPr/>
          <p:nvPr/>
        </p:nvSpPr>
        <p:spPr>
          <a:xfrm>
            <a:off x="684213" y="1761657"/>
            <a:ext cx="1727547" cy="353955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492B174-1631-4B76-95C6-1163D3BDCD96}"/>
              </a:ext>
            </a:extLst>
          </p:cNvPr>
          <p:cNvSpPr txBox="1"/>
          <p:nvPr/>
        </p:nvSpPr>
        <p:spPr>
          <a:xfrm>
            <a:off x="1099593" y="1779615"/>
            <a:ext cx="1008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rgbClr val="FF0000"/>
                </a:solidFill>
              </a:rPr>
              <a:t>Datový sklad DTM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C1DE61D-80E4-4D35-95FC-DB2892B10E0C}"/>
              </a:ext>
            </a:extLst>
          </p:cNvPr>
          <p:cNvSpPr txBox="1"/>
          <p:nvPr/>
        </p:nvSpPr>
        <p:spPr>
          <a:xfrm>
            <a:off x="827584" y="249289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Dopravní </a:t>
            </a:r>
            <a:r>
              <a:rPr lang="cs-CZ" sz="900" dirty="0"/>
              <a:t>infrastruktura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1FB4674-666B-4D46-9F7D-2A80BD4CAEC1}"/>
              </a:ext>
            </a:extLst>
          </p:cNvPr>
          <p:cNvSpPr txBox="1"/>
          <p:nvPr/>
        </p:nvSpPr>
        <p:spPr>
          <a:xfrm>
            <a:off x="812193" y="2967899"/>
            <a:ext cx="1583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Technická </a:t>
            </a:r>
            <a:r>
              <a:rPr lang="cs-CZ" sz="900" dirty="0"/>
              <a:t>infrastruktura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2185209-8CF0-4B2C-9050-AE7683CB820E}"/>
              </a:ext>
            </a:extLst>
          </p:cNvPr>
          <p:cNvSpPr txBox="1"/>
          <p:nvPr/>
        </p:nvSpPr>
        <p:spPr>
          <a:xfrm>
            <a:off x="783298" y="3543661"/>
            <a:ext cx="16292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Základní prostorová situace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20C7F13-828E-4ACD-85DB-68736F760179}"/>
              </a:ext>
            </a:extLst>
          </p:cNvPr>
          <p:cNvSpPr/>
          <p:nvPr/>
        </p:nvSpPr>
        <p:spPr>
          <a:xfrm>
            <a:off x="4196278" y="1761657"/>
            <a:ext cx="1629287" cy="2099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36678992-E85A-45D5-B0D6-181B98491CCE}"/>
              </a:ext>
            </a:extLst>
          </p:cNvPr>
          <p:cNvSpPr/>
          <p:nvPr/>
        </p:nvSpPr>
        <p:spPr>
          <a:xfrm>
            <a:off x="6105917" y="2780543"/>
            <a:ext cx="1629287" cy="2978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666E7A9-37EE-4B06-AD31-9E90827E4197}"/>
              </a:ext>
            </a:extLst>
          </p:cNvPr>
          <p:cNvSpPr txBox="1"/>
          <p:nvPr/>
        </p:nvSpPr>
        <p:spPr>
          <a:xfrm>
            <a:off x="4304816" y="1866177"/>
            <a:ext cx="1419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rgbClr val="FF0000"/>
                </a:solidFill>
              </a:rPr>
              <a:t>Dopravní infrastruktura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4C74BE2-2F9D-45AB-8A62-17287AC22E9B}"/>
              </a:ext>
            </a:extLst>
          </p:cNvPr>
          <p:cNvSpPr txBox="1"/>
          <p:nvPr/>
        </p:nvSpPr>
        <p:spPr>
          <a:xfrm>
            <a:off x="6315892" y="2860177"/>
            <a:ext cx="1419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rgbClr val="FF0000"/>
                </a:solidFill>
              </a:rPr>
              <a:t>Technická infrastruktura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720AB16-D969-4209-9272-ADEDB7479E7B}"/>
              </a:ext>
            </a:extLst>
          </p:cNvPr>
          <p:cNvSpPr txBox="1"/>
          <p:nvPr/>
        </p:nvSpPr>
        <p:spPr>
          <a:xfrm>
            <a:off x="4236537" y="2179725"/>
            <a:ext cx="14875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900" dirty="0"/>
              <a:t>Osa komunikace</a:t>
            </a:r>
          </a:p>
          <a:p>
            <a:pPr marL="171450" indent="-171450">
              <a:buFontTx/>
              <a:buChar char="-"/>
            </a:pPr>
            <a:endParaRPr lang="cs-CZ" sz="900" dirty="0"/>
          </a:p>
          <a:p>
            <a:pPr marL="171450" indent="-171450">
              <a:buFontTx/>
              <a:buChar char="-"/>
            </a:pPr>
            <a:r>
              <a:rPr lang="cs-CZ" sz="900" dirty="0"/>
              <a:t>Obvod komunikace</a:t>
            </a:r>
          </a:p>
          <a:p>
            <a:pPr marL="171450" indent="-171450">
              <a:buFontTx/>
              <a:buChar char="-"/>
            </a:pPr>
            <a:endParaRPr lang="cs-CZ" sz="900" dirty="0"/>
          </a:p>
          <a:p>
            <a:pPr marL="171450" indent="-171450">
              <a:buFontTx/>
              <a:buChar char="-"/>
            </a:pPr>
            <a:r>
              <a:rPr lang="cs-CZ" sz="900" dirty="0"/>
              <a:t>Obvod mostu</a:t>
            </a:r>
          </a:p>
          <a:p>
            <a:pPr marL="171450" indent="-171450">
              <a:buFontTx/>
              <a:buChar char="-"/>
            </a:pPr>
            <a:endParaRPr lang="cs-CZ" sz="900" dirty="0"/>
          </a:p>
          <a:p>
            <a:pPr marL="171450" indent="-171450">
              <a:buFontTx/>
              <a:buChar char="-"/>
            </a:pPr>
            <a:r>
              <a:rPr lang="cs-CZ" sz="900" dirty="0"/>
              <a:t>Ochranné pásmo staveb</a:t>
            </a:r>
          </a:p>
          <a:p>
            <a:pPr marL="171450" indent="-171450">
              <a:buFontTx/>
              <a:buChar char="-"/>
            </a:pPr>
            <a:endParaRPr lang="cs-CZ" sz="9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4638DC5-BCB0-4A47-818B-4B07C204E32B}"/>
              </a:ext>
            </a:extLst>
          </p:cNvPr>
          <p:cNvSpPr txBox="1"/>
          <p:nvPr/>
        </p:nvSpPr>
        <p:spPr>
          <a:xfrm>
            <a:off x="6315892" y="3269883"/>
            <a:ext cx="1293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Elektro a VO</a:t>
            </a:r>
          </a:p>
          <a:p>
            <a:endParaRPr lang="cs-CZ" sz="900" dirty="0"/>
          </a:p>
          <a:p>
            <a:r>
              <a:rPr lang="cs-CZ" sz="900" dirty="0"/>
              <a:t>Vodovod</a:t>
            </a:r>
          </a:p>
          <a:p>
            <a:endParaRPr lang="cs-CZ" sz="900" dirty="0"/>
          </a:p>
          <a:p>
            <a:r>
              <a:rPr lang="cs-CZ" sz="900" dirty="0"/>
              <a:t>Kanalizace</a:t>
            </a:r>
          </a:p>
          <a:p>
            <a:endParaRPr lang="cs-CZ" sz="900" dirty="0"/>
          </a:p>
          <a:p>
            <a:r>
              <a:rPr lang="cs-CZ" sz="900" dirty="0"/>
              <a:t>Plynovod</a:t>
            </a:r>
          </a:p>
          <a:p>
            <a:endParaRPr lang="cs-CZ" sz="900" dirty="0"/>
          </a:p>
          <a:p>
            <a:r>
              <a:rPr lang="cs-CZ" sz="900" dirty="0"/>
              <a:t>Produktovod</a:t>
            </a:r>
          </a:p>
          <a:p>
            <a:endParaRPr lang="cs-CZ" sz="900" dirty="0"/>
          </a:p>
          <a:p>
            <a:r>
              <a:rPr lang="cs-CZ" sz="900" dirty="0"/>
              <a:t>Teplovod</a:t>
            </a:r>
          </a:p>
          <a:p>
            <a:endParaRPr lang="cs-CZ" sz="900" dirty="0"/>
          </a:p>
          <a:p>
            <a:r>
              <a:rPr lang="cs-CZ" sz="900" dirty="0"/>
              <a:t>Ochranná a bezpečnostní pásma</a:t>
            </a:r>
          </a:p>
        </p:txBody>
      </p:sp>
    </p:spTree>
    <p:extLst>
      <p:ext uri="{BB962C8B-B14F-4D97-AF65-F5344CB8AC3E}">
        <p14:creationId xmlns:p14="http://schemas.microsoft.com/office/powerpoint/2010/main" val="308084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2743" y="1102746"/>
            <a:ext cx="8426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C0000"/>
                </a:solidFill>
              </a:rPr>
              <a:t>Jaká data TI/DI obec pořizuje?</a:t>
            </a:r>
          </a:p>
          <a:p>
            <a:pPr algn="ctr"/>
            <a:endParaRPr lang="cs-CZ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2743" y="1877866"/>
            <a:ext cx="84973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cs-CZ" sz="1600" b="1" dirty="0"/>
              <a:t>Pořizování dat TI</a:t>
            </a:r>
          </a:p>
          <a:p>
            <a:r>
              <a:rPr lang="cs-CZ" sz="1600" b="1" dirty="0"/>
              <a:t>	</a:t>
            </a:r>
            <a:r>
              <a:rPr lang="cs-CZ" sz="1600" dirty="0"/>
              <a:t>využití podkladů TI obce</a:t>
            </a:r>
          </a:p>
          <a:p>
            <a:r>
              <a:rPr lang="cs-CZ" sz="1600" dirty="0"/>
              <a:t>	revize dostupných dat TI</a:t>
            </a:r>
          </a:p>
          <a:p>
            <a:r>
              <a:rPr lang="cs-CZ" sz="1600" dirty="0"/>
              <a:t>	analýza dat</a:t>
            </a:r>
          </a:p>
          <a:p>
            <a:r>
              <a:rPr lang="cs-CZ" sz="1600" dirty="0"/>
              <a:t>	konsolidace dat</a:t>
            </a:r>
          </a:p>
          <a:p>
            <a:r>
              <a:rPr lang="cs-CZ" sz="1600" dirty="0"/>
              <a:t>	doměření/vyhledání dat</a:t>
            </a:r>
          </a:p>
          <a:p>
            <a:r>
              <a:rPr lang="cs-CZ" sz="1600" dirty="0"/>
              <a:t>	objekty dle Vyhlášky 393/202Sb.</a:t>
            </a:r>
          </a:p>
          <a:p>
            <a:r>
              <a:rPr lang="cs-CZ" sz="1600" dirty="0"/>
              <a:t>	import dat do DTM kraje přes IS DMVS</a:t>
            </a:r>
            <a:endParaRPr lang="cs-CZ" sz="1600" b="1" dirty="0"/>
          </a:p>
          <a:p>
            <a:pPr marL="342900" indent="-342900">
              <a:buFont typeface="+mj-lt"/>
              <a:buAutoNum type="arabicParenR"/>
            </a:pPr>
            <a:endParaRPr lang="cs-CZ" sz="1600" b="1" dirty="0"/>
          </a:p>
          <a:p>
            <a:pPr marL="342900" indent="-342900">
              <a:buFont typeface="+mj-lt"/>
              <a:buAutoNum type="arabicParenR"/>
            </a:pPr>
            <a:endParaRPr lang="cs-CZ" sz="1600" b="1" dirty="0"/>
          </a:p>
          <a:p>
            <a:pPr marL="342900" indent="-342900">
              <a:buFont typeface="+mj-lt"/>
              <a:buAutoNum type="arabicParenR"/>
            </a:pPr>
            <a:r>
              <a:rPr lang="cs-CZ" sz="1600" b="1" dirty="0"/>
              <a:t>Pořízení dat DI</a:t>
            </a:r>
          </a:p>
          <a:p>
            <a:r>
              <a:rPr lang="cs-CZ" sz="1600" b="1" dirty="0"/>
              <a:t>	</a:t>
            </a:r>
            <a:r>
              <a:rPr lang="cs-CZ" sz="1600" dirty="0"/>
              <a:t>obce poskytují místní komunikace</a:t>
            </a:r>
          </a:p>
          <a:p>
            <a:r>
              <a:rPr lang="cs-CZ" sz="1600" dirty="0"/>
              <a:t>	osa komunikace</a:t>
            </a:r>
          </a:p>
          <a:p>
            <a:r>
              <a:rPr lang="cs-CZ" sz="1600" dirty="0"/>
              <a:t>	obvod komunikace</a:t>
            </a:r>
          </a:p>
          <a:p>
            <a:r>
              <a:rPr lang="cs-CZ" sz="1600" dirty="0"/>
              <a:t>	obvod mostu</a:t>
            </a:r>
          </a:p>
          <a:p>
            <a:r>
              <a:rPr lang="cs-CZ" sz="1600" dirty="0"/>
              <a:t>	ochranné pásmo</a:t>
            </a:r>
          </a:p>
          <a:p>
            <a:r>
              <a:rPr lang="cs-CZ" sz="1600" dirty="0"/>
              <a:t>	import dat do DTM kraje přes IS DMVS</a:t>
            </a:r>
            <a:endParaRPr lang="cs-CZ" sz="1200" dirty="0"/>
          </a:p>
        </p:txBody>
      </p:sp>
      <p:pic>
        <p:nvPicPr>
          <p:cNvPr id="7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14538D-2061-4CD4-AF97-7ED0F0D3F3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CCD01749-EE6C-4524-8EF3-E9C181BA3787}"/>
              </a:ext>
            </a:extLst>
          </p:cNvPr>
          <p:cNvSpPr txBox="1"/>
          <p:nvPr/>
        </p:nvSpPr>
        <p:spPr>
          <a:xfrm>
            <a:off x="6966793" y="6159908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  <p:extLst>
      <p:ext uri="{BB962C8B-B14F-4D97-AF65-F5344CB8AC3E}">
        <p14:creationId xmlns:p14="http://schemas.microsoft.com/office/powerpoint/2010/main" val="426361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2743" y="1102746"/>
            <a:ext cx="8426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C0000"/>
                </a:solidFill>
              </a:rPr>
              <a:t>Využití vytvořených přesných dat ZPS a DI</a:t>
            </a:r>
          </a:p>
          <a:p>
            <a:pPr algn="ctr"/>
            <a:endParaRPr lang="cs-CZ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4577" y="2012922"/>
            <a:ext cx="84973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2000" dirty="0"/>
              <a:t>Řešení dopravní dostupnosti v území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2000" dirty="0"/>
              <a:t>Řešení majetkoprávních záležitostí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2000" dirty="0"/>
              <a:t>Řešení průjezdných šířek komunikací (krizové řízení, IZS, HZS)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2000" dirty="0"/>
              <a:t>Pasporty (silniční zeleně, komunikací)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2000" dirty="0"/>
              <a:t>Identifikace ploch komunikací zasažených průběhy sítí</a:t>
            </a:r>
          </a:p>
          <a:p>
            <a:endParaRPr lang="cs-CZ" sz="1200" dirty="0">
              <a:solidFill>
                <a:srgbClr val="1F497D"/>
              </a:solidFill>
            </a:endParaRPr>
          </a:p>
          <a:p>
            <a:endParaRPr lang="cs-CZ" sz="1200" dirty="0">
              <a:solidFill>
                <a:srgbClr val="1F497D"/>
              </a:solidFill>
            </a:endParaRPr>
          </a:p>
          <a:p>
            <a:endParaRPr lang="cs-CZ" sz="1200" dirty="0"/>
          </a:p>
        </p:txBody>
      </p:sp>
      <p:pic>
        <p:nvPicPr>
          <p:cNvPr id="7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14538D-2061-4CD4-AF97-7ED0F0D3F3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CCD01749-EE6C-4524-8EF3-E9C181BA3787}"/>
              </a:ext>
            </a:extLst>
          </p:cNvPr>
          <p:cNvSpPr txBox="1"/>
          <p:nvPr/>
        </p:nvSpPr>
        <p:spPr>
          <a:xfrm>
            <a:off x="6966793" y="6159908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  <p:extLst>
      <p:ext uri="{BB962C8B-B14F-4D97-AF65-F5344CB8AC3E}">
        <p14:creationId xmlns:p14="http://schemas.microsoft.com/office/powerpoint/2010/main" val="166649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32743" y="1102746"/>
            <a:ext cx="8426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C0000"/>
                </a:solidFill>
              </a:rPr>
              <a:t>Karlovarský kraj pomůže malým obcím</a:t>
            </a:r>
            <a:endParaRPr lang="cs-CZ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4577" y="2012922"/>
            <a:ext cx="8497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600" dirty="0"/>
              <a:t>V rámci konsolidovaných a naměřených dat TI obcí připraví do podoby Vyhlášky v JVF DTM a takto předá obci k importu do IS DMVS</a:t>
            </a:r>
          </a:p>
          <a:p>
            <a:endParaRPr lang="cs-CZ" sz="16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600" dirty="0"/>
              <a:t>Konsolidovaná a naměřená data DI obcí připraví do podoby Vyhlášky v JVF DTM a takto předá obci k importu do IS DMVS</a:t>
            </a:r>
          </a:p>
          <a:p>
            <a:endParaRPr lang="cs-CZ" sz="16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600" dirty="0"/>
              <a:t>ZPS v obci připraví do podoby Vyhlášky v JVF DTM a naimportuje do IS DMVS – prvotní import dat</a:t>
            </a:r>
          </a:p>
          <a:p>
            <a:endParaRPr lang="cs-CZ" sz="16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600" dirty="0"/>
              <a:t>Kraj má nástroj pro budoucí zpracování dat TI obce – obec zajišťuje geodetické zaměření, aktuálnost dat, import do IS DMVS</a:t>
            </a:r>
          </a:p>
          <a:p>
            <a:endParaRPr lang="cs-CZ" sz="1600" dirty="0"/>
          </a:p>
          <a:p>
            <a:endParaRPr lang="cs-CZ" sz="1200" dirty="0">
              <a:solidFill>
                <a:srgbClr val="1F497D"/>
              </a:solidFill>
            </a:endParaRPr>
          </a:p>
          <a:p>
            <a:endParaRPr lang="cs-CZ" sz="1200" dirty="0"/>
          </a:p>
        </p:txBody>
      </p:sp>
      <p:pic>
        <p:nvPicPr>
          <p:cNvPr id="7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14538D-2061-4CD4-AF97-7ED0F0D3F3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CCD01749-EE6C-4524-8EF3-E9C181BA3787}"/>
              </a:ext>
            </a:extLst>
          </p:cNvPr>
          <p:cNvSpPr txBox="1"/>
          <p:nvPr/>
        </p:nvSpPr>
        <p:spPr>
          <a:xfrm>
            <a:off x="6966793" y="6159908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</p:spTree>
    <p:extLst>
      <p:ext uri="{BB962C8B-B14F-4D97-AF65-F5344CB8AC3E}">
        <p14:creationId xmlns:p14="http://schemas.microsoft.com/office/powerpoint/2010/main" val="260194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502053" y="5013324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03686" y="1313971"/>
            <a:ext cx="779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C0000"/>
                </a:solidFill>
              </a:rPr>
              <a:t>HARMONOGRAM PRACÍ DO 30.6.2023 a od 1.7.2023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B6535AD-4B24-4C33-8FEA-760B1BE19313}"/>
              </a:ext>
            </a:extLst>
          </p:cNvPr>
          <p:cNvSpPr txBox="1"/>
          <p:nvPr/>
        </p:nvSpPr>
        <p:spPr>
          <a:xfrm>
            <a:off x="6911013" y="6145843"/>
            <a:ext cx="19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Odbor informatiky</a:t>
            </a:r>
          </a:p>
          <a:p>
            <a:r>
              <a:rPr lang="cs-CZ" sz="1400" dirty="0"/>
              <a:t>Oddělení DTM a GIS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B19B1A2-7A8F-4B95-B508-DEEFD84FF78D}"/>
              </a:ext>
            </a:extLst>
          </p:cNvPr>
          <p:cNvSpPr txBox="1"/>
          <p:nvPr/>
        </p:nvSpPr>
        <p:spPr>
          <a:xfrm>
            <a:off x="311700" y="2323380"/>
            <a:ext cx="81398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cs-CZ" sz="2000" dirty="0"/>
              <a:t>Do 31.3.2023 ukončení projektu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/>
              <a:t>Od 1.7.2023 napojení IS DTM KK na IS DMVS a uvedení do pilotního provozu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/>
              <a:t>V roce 2023 zachování smluv s obcemi, platnost Vyhlášek o TMO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/>
              <a:t>Stavebníci předávají data do DTM kraje v JVF DTM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/>
              <a:t>Dohoda se správci sítí o předávání dat v JVF DTM od 1.7.2023</a:t>
            </a:r>
          </a:p>
          <a:p>
            <a:pPr marL="342900" indent="-342900">
              <a:buFont typeface="+mj-lt"/>
              <a:buAutoNum type="arabicParenR"/>
            </a:pPr>
            <a:r>
              <a:rPr lang="cs-CZ" sz="2000" dirty="0"/>
              <a:t>Alespoň 5 let udržitelnost projektu do 1.7.2028</a:t>
            </a:r>
          </a:p>
        </p:txBody>
      </p:sp>
      <p:pic>
        <p:nvPicPr>
          <p:cNvPr id="11" name="obrázek 1" descr="logo podpis (002)">
            <a:hlinkClick r:id="rId2"/>
            <a:extLst>
              <a:ext uri="{FF2B5EF4-FFF2-40B4-BE49-F238E27FC236}">
                <a16:creationId xmlns:a16="http://schemas.microsoft.com/office/drawing/2014/main" id="{B6E8E02D-1888-4342-874D-31CA83292B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64" y="230163"/>
            <a:ext cx="1513132" cy="750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73936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13800</TotalTime>
  <Words>746</Words>
  <Application>Microsoft Office PowerPoint</Application>
  <PresentationFormat>Předvádění na obrazovce (4:3)</PresentationFormat>
  <Paragraphs>163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Wingdings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KUKK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Jánská Martina</dc:creator>
  <cp:lastModifiedBy>Nováček Tomáš</cp:lastModifiedBy>
  <cp:revision>322</cp:revision>
  <cp:lastPrinted>2023-03-01T06:17:32Z</cp:lastPrinted>
  <dcterms:created xsi:type="dcterms:W3CDTF">2008-10-22T14:58:58Z</dcterms:created>
  <dcterms:modified xsi:type="dcterms:W3CDTF">2023-03-01T06:19:05Z</dcterms:modified>
</cp:coreProperties>
</file>