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5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ommentAuthors.xml" ContentType="application/vnd.openxmlformats-officedocument.presentationml.commentAuthors+xml"/>
  <Override PartName="/ppt/theme/theme1.xml" ContentType="application/vnd.openxmlformats-officedocument.theme+xml"/>
  <Override PartName="/ppt/charts/style1.xml" ContentType="application/vnd.ms-office.chartstyle+xml"/>
  <Override PartName="/ppt/charts/chart1.xml" ContentType="application/vnd.openxmlformats-officedocument.drawingml.chart+xml"/>
  <Override PartName="/ppt/charts/colors1.xml" ContentType="application/vnd.ms-office.chartcolorstyl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1" r:id="rId3"/>
    <p:sldId id="262" r:id="rId4"/>
    <p:sldId id="257" r:id="rId5"/>
    <p:sldId id="263" r:id="rId6"/>
    <p:sldId id="264" r:id="rId7"/>
    <p:sldId id="265" r:id="rId8"/>
    <p:sldId id="259" r:id="rId9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ukáš Rozlílek" initials="LR" lastIdx="1" clrIdx="0">
    <p:extLst>
      <p:ext uri="{19B8F6BF-5375-455C-9EA6-DF929625EA0E}">
        <p15:presenceInfo xmlns:p15="http://schemas.microsoft.com/office/powerpoint/2012/main" userId="S::lukas.rozlilek@karp-kv.cz::33759cf4-3642-452b-92f1-61ecc06771e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1D25"/>
    <a:srgbClr val="FAA340"/>
    <a:srgbClr val="42B186"/>
    <a:srgbClr val="78BA70"/>
    <a:srgbClr val="30AD49"/>
    <a:srgbClr val="0AA84D"/>
    <a:srgbClr val="FBBF7D"/>
    <a:srgbClr val="2FAD49"/>
    <a:srgbClr val="72BB69"/>
    <a:srgbClr val="EAF1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710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318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17" Type="http://schemas.openxmlformats.org/officeDocument/2006/relationships/customXml" Target="../customXml/item3.xml"/><Relationship Id="rId2" Type="http://schemas.openxmlformats.org/officeDocument/2006/relationships/slide" Target="slides/slide1.xml"/><Relationship Id="rId16" Type="http://schemas.openxmlformats.org/officeDocument/2006/relationships/customXml" Target="../customXml/item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customXml" Target="../customXml/item1.xml"/><Relationship Id="rId10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\\hpserver\sdilene\Projekty\KREATIVN&#205;%20VOUCHERY\Kreativci\Galerie_kreativcu_final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1DA66E"/>
            </a:solidFill>
            <a:ln w="19050">
              <a:solidFill>
                <a:schemeClr val="lt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List1!$A$28:$A$40</c:f>
              <c:strCache>
                <c:ptCount val="13"/>
                <c:pt idx="0">
                  <c:v>Grafický design</c:v>
                </c:pt>
                <c:pt idx="1">
                  <c:v>Produkce a reklama</c:v>
                </c:pt>
                <c:pt idx="2">
                  <c:v>Webdesign</c:v>
                </c:pt>
                <c:pt idx="3">
                  <c:v>Fotografie</c:v>
                </c:pt>
                <c:pt idx="4">
                  <c:v>(online) marketing</c:v>
                </c:pt>
                <c:pt idx="5">
                  <c:v>Hudba, zvuk, video</c:v>
                </c:pt>
                <c:pt idx="6">
                  <c:v>Animace</c:v>
                </c:pt>
                <c:pt idx="7">
                  <c:v>Práce s texty</c:v>
                </c:pt>
                <c:pt idx="8">
                  <c:v>Architektura, interiérový design</c:v>
                </c:pt>
                <c:pt idx="9">
                  <c:v>Produktový a průmyslový design</c:v>
                </c:pt>
                <c:pt idx="10">
                  <c:v>Informační a komunikační technologie (mobilní aplikace, software, multimediální prezentace atd.)</c:v>
                </c:pt>
                <c:pt idx="11">
                  <c:v>Výtvarná umění, ilustrace</c:v>
                </c:pt>
                <c:pt idx="12">
                  <c:v>Marketing, PR</c:v>
                </c:pt>
              </c:strCache>
            </c:strRef>
          </c:cat>
          <c:val>
            <c:numRef>
              <c:f>List1!$B$28:$B$40</c:f>
              <c:numCache>
                <c:formatCode>General</c:formatCode>
                <c:ptCount val="13"/>
                <c:pt idx="0">
                  <c:v>18</c:v>
                </c:pt>
                <c:pt idx="1">
                  <c:v>14</c:v>
                </c:pt>
                <c:pt idx="2">
                  <c:v>13</c:v>
                </c:pt>
                <c:pt idx="3">
                  <c:v>10</c:v>
                </c:pt>
                <c:pt idx="4">
                  <c:v>9</c:v>
                </c:pt>
                <c:pt idx="5">
                  <c:v>8</c:v>
                </c:pt>
                <c:pt idx="6">
                  <c:v>8</c:v>
                </c:pt>
                <c:pt idx="7">
                  <c:v>7</c:v>
                </c:pt>
                <c:pt idx="8">
                  <c:v>6</c:v>
                </c:pt>
                <c:pt idx="9">
                  <c:v>6</c:v>
                </c:pt>
                <c:pt idx="10">
                  <c:v>5</c:v>
                </c:pt>
                <c:pt idx="11">
                  <c:v>5</c:v>
                </c:pt>
                <c:pt idx="12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9E1-4319-972E-4AAA84ED746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6205423"/>
        <c:axId val="186429199"/>
      </c:barChart>
      <c:catAx>
        <c:axId val="16205423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186429199"/>
        <c:crosses val="autoZero"/>
        <c:auto val="1"/>
        <c:lblAlgn val="ctr"/>
        <c:lblOffset val="100"/>
        <c:noMultiLvlLbl val="0"/>
      </c:catAx>
      <c:valAx>
        <c:axId val="18642919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1620542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C9DF872-D967-4BB5-872B-E93633852E0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dirty="0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D347498D-EFDB-4C5B-8B5E-BAEFABC05F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DE6CF110-E65C-4D59-BF27-A7DC19B889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B7BA6-6510-459B-A0AC-5F9FD1448553}" type="datetimeFigureOut">
              <a:rPr lang="cs-CZ" smtClean="0"/>
              <a:t>12.08.2020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987CD6E2-9FA3-434F-83EB-16D0610A46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07CD7C2-6C8C-4984-BDF6-7D7F8995E3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FFE68F-5FF7-401B-A991-776EE03AA9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897809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7220C22-E3B3-4F48-A460-810C4D1069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B352C13E-314B-487E-9AB3-F1B890CBFD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DD617A6-698B-4F97-8978-8536083E26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B7BA6-6510-459B-A0AC-5F9FD1448553}" type="datetimeFigureOut">
              <a:rPr lang="cs-CZ" smtClean="0"/>
              <a:t>12.08.2020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26EC1C1E-C4DA-4B73-8EB0-A0A42BB951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04F5CCD-373A-44E3-9641-54A4A4BB6C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FFE68F-5FF7-401B-A991-776EE03AA9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486289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92B0A674-0EF1-407C-9AB0-97DD28F0AB4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21C4011F-F185-4365-B85F-36B90F4DBC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14C98ABE-8FFD-45A7-998A-DEF898FBE3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B7BA6-6510-459B-A0AC-5F9FD1448553}" type="datetimeFigureOut">
              <a:rPr lang="cs-CZ" smtClean="0"/>
              <a:t>12.08.2020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A8C3E98-E43C-4A73-B785-D23B335E25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D592638-D63B-430B-B149-9B042A9BCE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FFE68F-5FF7-401B-A991-776EE03AA9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044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3797AC2-E6B8-43F8-9643-3E24641851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E9853174-8A2B-46FA-B93D-214996DEC0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C6CF2E3-AAF3-4AB9-8E12-8BA1796484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B7BA6-6510-459B-A0AC-5F9FD1448553}" type="datetimeFigureOut">
              <a:rPr lang="cs-CZ" smtClean="0"/>
              <a:t>12.08.2020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11504A5-D2DF-45B3-91C9-8806FBB65B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6E01003B-DAD7-4312-B440-1C52E00125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FFE68F-5FF7-401B-A991-776EE03AA9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432421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916E9EC-EFA7-4DFC-8451-136E29A5FB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5ACC9FA5-CE3C-46D8-8E81-0025825A86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1507BB6-9E95-4DA3-ACD0-9C4B80EA23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B7BA6-6510-459B-A0AC-5F9FD1448553}" type="datetimeFigureOut">
              <a:rPr lang="cs-CZ" smtClean="0"/>
              <a:t>12.08.2020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7F27DC16-EAE4-4FB7-A3C6-49FF67AC68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2806660-A77A-4CFD-8373-58B7897E49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FFE68F-5FF7-401B-A991-776EE03AA9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846398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50C53AB-5FA1-4699-9F4C-308DB67534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3F3EFC48-4829-4004-B0EB-3274460C8B1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98850DBC-3A91-4D08-882D-B309EB4D8FA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FAF1C899-51AE-4B3E-8D48-07AD6E84B0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B7BA6-6510-459B-A0AC-5F9FD1448553}" type="datetimeFigureOut">
              <a:rPr lang="cs-CZ" smtClean="0"/>
              <a:t>12.08.2020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298A9AB5-15B0-40D2-84F1-3BC6F96E8F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92A80C39-2DD0-4CD3-A159-5CBA7DBE38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FFE68F-5FF7-401B-A991-776EE03AA9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706808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D3E6A6A-0C68-425B-9F92-F4FDE19CEB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1302AB24-F96B-409C-8880-8953E0120B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01AD3422-119C-439A-9BAF-60F5ACBDD6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C5ADB8C0-41FE-4470-9417-4E75B833BC4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obsah 5">
            <a:extLst>
              <a:ext uri="{FF2B5EF4-FFF2-40B4-BE49-F238E27FC236}">
                <a16:creationId xmlns:a16="http://schemas.microsoft.com/office/drawing/2014/main" id="{ABE595D6-6F49-42FA-B4CC-FFD722927C0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BAF4010C-87E7-4485-A991-5CF05FF9E2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B7BA6-6510-459B-A0AC-5F9FD1448553}" type="datetimeFigureOut">
              <a:rPr lang="cs-CZ" smtClean="0"/>
              <a:t>12.08.2020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EED9B3C0-CF6B-4C9C-8B21-737A7825F3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F55AE54B-4559-4B79-87B3-74A408223B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FFE68F-5FF7-401B-A991-776EE03AA9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384915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BA5AC30-B838-4C81-BB07-15971FBDBE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5CB20FF8-21C2-4BED-9150-363BE20BAA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B7BA6-6510-459B-A0AC-5F9FD1448553}" type="datetimeFigureOut">
              <a:rPr lang="cs-CZ" smtClean="0"/>
              <a:t>12.08.2020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16F855B2-9E65-46CD-9963-FA34234EDF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208D0082-9D8B-4576-8F24-168BBBBC1F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FFE68F-5FF7-401B-A991-776EE03AA9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078547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9DA8ACCB-4C0C-4880-84D5-692BACF788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B7BA6-6510-459B-A0AC-5F9FD1448553}" type="datetimeFigureOut">
              <a:rPr lang="cs-CZ" smtClean="0"/>
              <a:t>12.08.2020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61AEE10E-3541-403A-8E5E-775B40B8AB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7487FD9A-BF04-4D75-BDCC-44DF6138DF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FFE68F-5FF7-401B-A991-776EE03AA9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234581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3F1EB6C-52CC-4538-BE53-81DB7787C5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0C4A8A8E-2F8C-466A-AD8B-E29DA126E8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BE9F538B-33ED-4A07-A0BE-4160A2DCC0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0E79C131-7D68-4947-90FB-62E443A27C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B7BA6-6510-459B-A0AC-5F9FD1448553}" type="datetimeFigureOut">
              <a:rPr lang="cs-CZ" smtClean="0"/>
              <a:t>12.08.2020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58ACDD43-B128-497F-9C36-D83F90D0A2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EC768019-A6C5-40B8-80E1-9422AEBD54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FFE68F-5FF7-401B-A991-776EE03AA9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240215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42C73A0-D697-4284-ADF8-834ABA8AF8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05A7B8B1-E2CC-4EDE-A7C8-AA1658A0E09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D0B0D479-2FEF-466F-A02F-5AD6B08308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458333E7-D373-4E6C-9025-D57E6D3346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B7BA6-6510-459B-A0AC-5F9FD1448553}" type="datetimeFigureOut">
              <a:rPr lang="cs-CZ" smtClean="0"/>
              <a:t>12.08.2020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EB23AD7A-A5ED-4B39-AC31-F455CC2489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C0B364CD-094C-44B1-AC1F-32008665A2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FFE68F-5FF7-401B-A991-776EE03AA9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574276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>
            <a:extLst>
              <a:ext uri="{FF2B5EF4-FFF2-40B4-BE49-F238E27FC236}">
                <a16:creationId xmlns:a16="http://schemas.microsoft.com/office/drawing/2014/main" id="{B406436A-45B8-49BA-A203-6006AC9E4D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9874EA7C-1B5E-4F2F-98F4-AEAD14A01B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C1927A6C-BFA0-45AE-AD69-9E5ADC0645C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EB7BA6-6510-459B-A0AC-5F9FD1448553}" type="datetimeFigureOut">
              <a:rPr lang="cs-CZ" smtClean="0"/>
              <a:t>12.08.2020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231E6262-D814-4831-826F-22ACDE5C4A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565AF75-B773-4628-A406-C7CF597758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FFE68F-5FF7-401B-A991-776EE03AA9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425429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gif"/><Relationship Id="rId5" Type="http://schemas.openxmlformats.org/officeDocument/2006/relationships/image" Target="../media/image4.gif"/><Relationship Id="rId4" Type="http://schemas.openxmlformats.org/officeDocument/2006/relationships/image" Target="../media/image3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1.xml"/><Relationship Id="rId5" Type="http://schemas.openxmlformats.org/officeDocument/2006/relationships/image" Target="../media/image2.gif"/><Relationship Id="rId4" Type="http://schemas.openxmlformats.org/officeDocument/2006/relationships/image" Target="../media/image4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Kreativni_galerie_bez_souboru" TargetMode="External"/><Relationship Id="rId7" Type="http://schemas.openxmlformats.org/officeDocument/2006/relationships/image" Target="../media/image2.gif"/><Relationship Id="rId2" Type="http://schemas.openxmlformats.org/officeDocument/2006/relationships/hyperlink" Target="http://bit.ly/Kreativni_galerie_se_soubory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gif"/><Relationship Id="rId5" Type="http://schemas.openxmlformats.org/officeDocument/2006/relationships/image" Target="../media/image5.gif"/><Relationship Id="rId4" Type="http://schemas.openxmlformats.org/officeDocument/2006/relationships/image" Target="../media/image3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gif"/><Relationship Id="rId5" Type="http://schemas.openxmlformats.org/officeDocument/2006/relationships/image" Target="../media/image6.png"/><Relationship Id="rId4" Type="http://schemas.openxmlformats.org/officeDocument/2006/relationships/image" Target="../media/image2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gif"/><Relationship Id="rId5" Type="http://schemas.openxmlformats.org/officeDocument/2006/relationships/image" Target="../media/image4.gif"/><Relationship Id="rId4" Type="http://schemas.openxmlformats.org/officeDocument/2006/relationships/image" Target="../media/image5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gif"/><Relationship Id="rId5" Type="http://schemas.openxmlformats.org/officeDocument/2006/relationships/image" Target="../media/image4.gif"/><Relationship Id="rId4" Type="http://schemas.openxmlformats.org/officeDocument/2006/relationships/image" Target="../media/image5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gif"/><Relationship Id="rId5" Type="http://schemas.openxmlformats.org/officeDocument/2006/relationships/image" Target="../media/image4.gif"/><Relationship Id="rId4" Type="http://schemas.openxmlformats.org/officeDocument/2006/relationships/image" Target="../media/image5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3" Type="http://schemas.openxmlformats.org/officeDocument/2006/relationships/hyperlink" Target="mailto:lukas.rozlilek@karp-kv.cz" TargetMode="External"/><Relationship Id="rId7" Type="http://schemas.openxmlformats.org/officeDocument/2006/relationships/image" Target="../media/image4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gif"/><Relationship Id="rId5" Type="http://schemas.openxmlformats.org/officeDocument/2006/relationships/image" Target="../media/image2.gif"/><Relationship Id="rId4" Type="http://schemas.openxmlformats.org/officeDocument/2006/relationships/hyperlink" Target="http://www.karp-kv.cz/" TargetMode="External"/><Relationship Id="rId9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A126BAB-CBDE-454F-BDE5-0C4CFC7358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9428" y="3057534"/>
            <a:ext cx="12210818" cy="983372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cs-CZ" dirty="0"/>
              <a:t>Galerie kreativců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622C53A4-8A4D-4629-A108-D376654DA95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01659" y="4413121"/>
            <a:ext cx="4352545" cy="458089"/>
          </a:xfrm>
          <a:solidFill>
            <a:schemeClr val="bg1"/>
          </a:solidFill>
        </p:spPr>
        <p:txBody>
          <a:bodyPr/>
          <a:lstStyle/>
          <a:p>
            <a:pPr>
              <a:spcBef>
                <a:spcPts val="0"/>
              </a:spcBef>
            </a:pPr>
            <a:r>
              <a:rPr lang="cs-CZ" dirty="0"/>
              <a:t>Lukáš Rozlílek</a:t>
            </a:r>
          </a:p>
        </p:txBody>
      </p:sp>
      <p:cxnSp>
        <p:nvCxnSpPr>
          <p:cNvPr id="9" name="Přímá spojnice 8">
            <a:extLst>
              <a:ext uri="{FF2B5EF4-FFF2-40B4-BE49-F238E27FC236}">
                <a16:creationId xmlns:a16="http://schemas.microsoft.com/office/drawing/2014/main" id="{7BA2D30F-43FF-4824-A53A-C030BCE98A5F}"/>
              </a:ext>
            </a:extLst>
          </p:cNvPr>
          <p:cNvCxnSpPr>
            <a:cxnSpLocks/>
            <a:endCxn id="3" idx="1"/>
          </p:cNvCxnSpPr>
          <p:nvPr/>
        </p:nvCxnSpPr>
        <p:spPr>
          <a:xfrm flipV="1">
            <a:off x="-9429" y="4642166"/>
            <a:ext cx="3911088" cy="28182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Přímá spojnice 28">
            <a:extLst>
              <a:ext uri="{FF2B5EF4-FFF2-40B4-BE49-F238E27FC236}">
                <a16:creationId xmlns:a16="http://schemas.microsoft.com/office/drawing/2014/main" id="{10C9854D-86B8-487F-9457-9335DA781A98}"/>
              </a:ext>
            </a:extLst>
          </p:cNvPr>
          <p:cNvCxnSpPr>
            <a:cxnSpLocks/>
          </p:cNvCxnSpPr>
          <p:nvPr/>
        </p:nvCxnSpPr>
        <p:spPr>
          <a:xfrm flipV="1">
            <a:off x="8254204" y="4613723"/>
            <a:ext cx="3947185" cy="28442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" name="Obrázek 34">
            <a:extLst>
              <a:ext uri="{FF2B5EF4-FFF2-40B4-BE49-F238E27FC236}">
                <a16:creationId xmlns:a16="http://schemas.microsoft.com/office/drawing/2014/main" id="{E170E2BC-102A-45E6-84ED-496EC7F085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1524" y="3646989"/>
            <a:ext cx="492843" cy="252886"/>
          </a:xfrm>
          <a:prstGeom prst="rect">
            <a:avLst/>
          </a:prstGeom>
        </p:spPr>
      </p:pic>
      <p:pic>
        <p:nvPicPr>
          <p:cNvPr id="37" name="Obrázek 36">
            <a:extLst>
              <a:ext uri="{FF2B5EF4-FFF2-40B4-BE49-F238E27FC236}">
                <a16:creationId xmlns:a16="http://schemas.microsoft.com/office/drawing/2014/main" id="{AF41EA18-786B-421E-BCFF-0071E0327F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9804475" y="3371749"/>
            <a:ext cx="423321" cy="215775"/>
          </a:xfrm>
          <a:prstGeom prst="rect">
            <a:avLst/>
          </a:prstGeom>
        </p:spPr>
      </p:pic>
      <p:pic>
        <p:nvPicPr>
          <p:cNvPr id="41" name="Obrázek 40">
            <a:extLst>
              <a:ext uri="{FF2B5EF4-FFF2-40B4-BE49-F238E27FC236}">
                <a16:creationId xmlns:a16="http://schemas.microsoft.com/office/drawing/2014/main" id="{D730F786-6B0D-4E8F-B566-11455B96DD7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939067" y="3561354"/>
            <a:ext cx="493692" cy="260597"/>
          </a:xfrm>
          <a:prstGeom prst="rect">
            <a:avLst/>
          </a:prstGeom>
        </p:spPr>
      </p:pic>
      <p:pic>
        <p:nvPicPr>
          <p:cNvPr id="43" name="Obrázek 42">
            <a:extLst>
              <a:ext uri="{FF2B5EF4-FFF2-40B4-BE49-F238E27FC236}">
                <a16:creationId xmlns:a16="http://schemas.microsoft.com/office/drawing/2014/main" id="{8F820CA5-D86D-43DA-923C-45D46E86239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9219329" y="3236653"/>
            <a:ext cx="496736" cy="242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60786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Přímá spojnice 16">
            <a:extLst>
              <a:ext uri="{FF2B5EF4-FFF2-40B4-BE49-F238E27FC236}">
                <a16:creationId xmlns:a16="http://schemas.microsoft.com/office/drawing/2014/main" id="{B7B5780A-0107-4F4F-9FA1-6CA4C5BBAC9B}"/>
              </a:ext>
            </a:extLst>
          </p:cNvPr>
          <p:cNvCxnSpPr>
            <a:cxnSpLocks/>
          </p:cNvCxnSpPr>
          <p:nvPr/>
        </p:nvCxnSpPr>
        <p:spPr>
          <a:xfrm flipV="1">
            <a:off x="266700" y="1"/>
            <a:ext cx="0" cy="6438899"/>
          </a:xfrm>
          <a:prstGeom prst="line">
            <a:avLst/>
          </a:prstGeom>
          <a:ln w="25400">
            <a:solidFill>
              <a:srgbClr val="F8A48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Nadpis 1">
            <a:extLst>
              <a:ext uri="{FF2B5EF4-FFF2-40B4-BE49-F238E27FC236}">
                <a16:creationId xmlns:a16="http://schemas.microsoft.com/office/drawing/2014/main" id="{CA126BAB-CBDE-454F-BDE5-0C4CFC7358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2358"/>
            <a:ext cx="10515600" cy="942555"/>
          </a:xfrm>
        </p:spPr>
        <p:txBody>
          <a:bodyPr>
            <a:normAutofit/>
          </a:bodyPr>
          <a:lstStyle/>
          <a:p>
            <a:pPr algn="l"/>
            <a:r>
              <a:rPr lang="cs-CZ" dirty="0">
                <a:solidFill>
                  <a:srgbClr val="42B186"/>
                </a:solidFill>
              </a:rPr>
              <a:t>Galerie kreativců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30AE6726-07D1-415A-841F-737E1A83C0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2422" y="1211661"/>
            <a:ext cx="10301377" cy="4734302"/>
          </a:xfrm>
        </p:spPr>
        <p:txBody>
          <a:bodyPr/>
          <a:lstStyle/>
          <a:p>
            <a:r>
              <a:rPr lang="cs-CZ" dirty="0"/>
              <a:t>Podpůrný nástroj pro dotační titul Kreativní vouchery</a:t>
            </a:r>
          </a:p>
          <a:p>
            <a:r>
              <a:rPr lang="cs-CZ" dirty="0"/>
              <a:t>Cíl: oboustranná podpora jak </a:t>
            </a:r>
            <a:r>
              <a:rPr lang="cs-CZ" b="1" dirty="0">
                <a:solidFill>
                  <a:srgbClr val="FAA340"/>
                </a:solidFill>
              </a:rPr>
              <a:t>firem</a:t>
            </a:r>
            <a:r>
              <a:rPr lang="cs-CZ" dirty="0"/>
              <a:t> potřebujících pomoc s realizací kreativní služby, tak </a:t>
            </a:r>
            <a:r>
              <a:rPr lang="cs-CZ" b="1" dirty="0">
                <a:solidFill>
                  <a:srgbClr val="FAA340"/>
                </a:solidFill>
              </a:rPr>
              <a:t>kreativců</a:t>
            </a:r>
            <a:r>
              <a:rPr lang="cs-CZ" dirty="0"/>
              <a:t> samotných</a:t>
            </a:r>
          </a:p>
          <a:p>
            <a:r>
              <a:rPr lang="cs-CZ" sz="2800" b="1" dirty="0">
                <a:solidFill>
                  <a:srgbClr val="FAA340"/>
                </a:solidFill>
              </a:rPr>
              <a:t>Leden 2020</a:t>
            </a:r>
            <a:r>
              <a:rPr lang="cs-CZ" sz="2800" dirty="0"/>
              <a:t>: oslovení kreativců k registraci</a:t>
            </a:r>
          </a:p>
          <a:p>
            <a:r>
              <a:rPr lang="cs-CZ" sz="2800" b="1" dirty="0">
                <a:solidFill>
                  <a:srgbClr val="FAA340"/>
                </a:solidFill>
              </a:rPr>
              <a:t>24 kreativců </a:t>
            </a:r>
            <a:r>
              <a:rPr lang="cs-CZ" sz="2800" dirty="0"/>
              <a:t>ve všech zamýšlených oborech podpory</a:t>
            </a:r>
          </a:p>
          <a:p>
            <a:endParaRPr lang="cs-CZ" dirty="0"/>
          </a:p>
          <a:p>
            <a:endParaRPr lang="cs-CZ" dirty="0"/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9F9E883F-C3C1-4D65-A3C8-BAAD17E320F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866"/>
          <a:stretch/>
        </p:blipFill>
        <p:spPr>
          <a:xfrm flipV="1">
            <a:off x="10089393" y="48619"/>
            <a:ext cx="2102607" cy="1189059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074A760B-2461-4355-B0CC-2B4FC6B3E3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804462" y="76118"/>
            <a:ext cx="2546520" cy="1245655"/>
          </a:xfrm>
          <a:prstGeom prst="rect">
            <a:avLst/>
          </a:prstGeom>
        </p:spPr>
      </p:pic>
      <p:pic>
        <p:nvPicPr>
          <p:cNvPr id="33" name="Obrázek 32">
            <a:extLst>
              <a:ext uri="{FF2B5EF4-FFF2-40B4-BE49-F238E27FC236}">
                <a16:creationId xmlns:a16="http://schemas.microsoft.com/office/drawing/2014/main" id="{264FA027-0756-43A4-8A4A-0C2FE51BD73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42"/>
          <a:stretch/>
        </p:blipFill>
        <p:spPr>
          <a:xfrm>
            <a:off x="0" y="5460090"/>
            <a:ext cx="2139940" cy="1337440"/>
          </a:xfrm>
          <a:prstGeom prst="rect">
            <a:avLst/>
          </a:prstGeom>
        </p:spPr>
      </p:pic>
      <p:cxnSp>
        <p:nvCxnSpPr>
          <p:cNvPr id="6" name="Přímá spojnice 5">
            <a:extLst>
              <a:ext uri="{FF2B5EF4-FFF2-40B4-BE49-F238E27FC236}">
                <a16:creationId xmlns:a16="http://schemas.microsoft.com/office/drawing/2014/main" id="{A38BC241-6422-4678-9C76-B2D58CA9C508}"/>
              </a:ext>
            </a:extLst>
          </p:cNvPr>
          <p:cNvCxnSpPr>
            <a:cxnSpLocks/>
          </p:cNvCxnSpPr>
          <p:nvPr/>
        </p:nvCxnSpPr>
        <p:spPr>
          <a:xfrm>
            <a:off x="0" y="1057275"/>
            <a:ext cx="8979694" cy="0"/>
          </a:xfrm>
          <a:prstGeom prst="line">
            <a:avLst/>
          </a:prstGeom>
          <a:ln w="25400">
            <a:solidFill>
              <a:srgbClr val="0AA8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Přímá spojnice 14">
            <a:extLst>
              <a:ext uri="{FF2B5EF4-FFF2-40B4-BE49-F238E27FC236}">
                <a16:creationId xmlns:a16="http://schemas.microsoft.com/office/drawing/2014/main" id="{C8C4A699-258D-4C1A-8CFA-8382A1E60BEB}"/>
              </a:ext>
            </a:extLst>
          </p:cNvPr>
          <p:cNvCxnSpPr>
            <a:cxnSpLocks/>
          </p:cNvCxnSpPr>
          <p:nvPr/>
        </p:nvCxnSpPr>
        <p:spPr>
          <a:xfrm>
            <a:off x="11379200" y="1064598"/>
            <a:ext cx="812800" cy="0"/>
          </a:xfrm>
          <a:prstGeom prst="line">
            <a:avLst/>
          </a:prstGeom>
          <a:ln w="25400">
            <a:solidFill>
              <a:srgbClr val="FBBF7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Přímá spojnice 25">
            <a:extLst>
              <a:ext uri="{FF2B5EF4-FFF2-40B4-BE49-F238E27FC236}">
                <a16:creationId xmlns:a16="http://schemas.microsoft.com/office/drawing/2014/main" id="{D3F2564A-B97A-4D9D-8B86-8EF4A9287528}"/>
              </a:ext>
            </a:extLst>
          </p:cNvPr>
          <p:cNvCxnSpPr>
            <a:cxnSpLocks/>
          </p:cNvCxnSpPr>
          <p:nvPr/>
        </p:nvCxnSpPr>
        <p:spPr>
          <a:xfrm>
            <a:off x="9717881" y="1090613"/>
            <a:ext cx="497682" cy="0"/>
          </a:xfrm>
          <a:prstGeom prst="line">
            <a:avLst/>
          </a:prstGeom>
          <a:ln w="25400">
            <a:gradFill flip="none" rotWithShape="1">
              <a:gsLst>
                <a:gs pos="0">
                  <a:srgbClr val="30AD49"/>
                </a:gs>
                <a:gs pos="100000">
                  <a:srgbClr val="78BA70"/>
                </a:gs>
              </a:gsLst>
              <a:lin ang="27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Obrázek 36">
            <a:extLst>
              <a:ext uri="{FF2B5EF4-FFF2-40B4-BE49-F238E27FC236}">
                <a16:creationId xmlns:a16="http://schemas.microsoft.com/office/drawing/2014/main" id="{8589C9F6-C1F0-4DF5-AFE4-33D34A61E20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474"/>
          <a:stretch/>
        </p:blipFill>
        <p:spPr>
          <a:xfrm rot="16200000">
            <a:off x="10825871" y="4021300"/>
            <a:ext cx="1919458" cy="812800"/>
          </a:xfrm>
          <a:prstGeom prst="rect">
            <a:avLst/>
          </a:prstGeom>
        </p:spPr>
      </p:pic>
      <p:graphicFrame>
        <p:nvGraphicFramePr>
          <p:cNvPr id="3" name="Graf 2">
            <a:extLst>
              <a:ext uri="{FF2B5EF4-FFF2-40B4-BE49-F238E27FC236}">
                <a16:creationId xmlns:a16="http://schemas.microsoft.com/office/drawing/2014/main" id="{CAFF4B9E-ABDE-42BD-9C52-5741072CA38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41590194"/>
              </p:ext>
            </p:extLst>
          </p:nvPr>
        </p:nvGraphicFramePr>
        <p:xfrm>
          <a:off x="2268693" y="3605773"/>
          <a:ext cx="7258050" cy="31138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18589528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Přímá spojnice 16">
            <a:extLst>
              <a:ext uri="{FF2B5EF4-FFF2-40B4-BE49-F238E27FC236}">
                <a16:creationId xmlns:a16="http://schemas.microsoft.com/office/drawing/2014/main" id="{B7B5780A-0107-4F4F-9FA1-6CA4C5BBAC9B}"/>
              </a:ext>
            </a:extLst>
          </p:cNvPr>
          <p:cNvCxnSpPr>
            <a:cxnSpLocks/>
          </p:cNvCxnSpPr>
          <p:nvPr/>
        </p:nvCxnSpPr>
        <p:spPr>
          <a:xfrm flipV="1">
            <a:off x="266700" y="1"/>
            <a:ext cx="0" cy="6438899"/>
          </a:xfrm>
          <a:prstGeom prst="line">
            <a:avLst/>
          </a:prstGeom>
          <a:ln w="25400">
            <a:solidFill>
              <a:srgbClr val="F8A48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Nadpis 1">
            <a:extLst>
              <a:ext uri="{FF2B5EF4-FFF2-40B4-BE49-F238E27FC236}">
                <a16:creationId xmlns:a16="http://schemas.microsoft.com/office/drawing/2014/main" id="{CA126BAB-CBDE-454F-BDE5-0C4CFC7358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2358"/>
            <a:ext cx="10515600" cy="942555"/>
          </a:xfrm>
        </p:spPr>
        <p:txBody>
          <a:bodyPr>
            <a:normAutofit/>
          </a:bodyPr>
          <a:lstStyle/>
          <a:p>
            <a:pPr algn="l"/>
            <a:r>
              <a:rPr lang="cs-CZ" dirty="0">
                <a:solidFill>
                  <a:srgbClr val="42B186"/>
                </a:solidFill>
              </a:rPr>
              <a:t>Podmínky registrace do galerie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30AE6726-07D1-415A-841F-737E1A83C0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2423" y="1262991"/>
            <a:ext cx="10301377" cy="4734302"/>
          </a:xfrm>
        </p:spPr>
        <p:txBody>
          <a:bodyPr>
            <a:normAutofit fontScale="92500" lnSpcReduction="10000"/>
          </a:bodyPr>
          <a:lstStyle/>
          <a:p>
            <a:r>
              <a:rPr lang="cs-CZ" dirty="0"/>
              <a:t>Sídlo nebo provozovna v Karlovarském kraji (v odůvodnitelných případech je možné využít kreativce mimo Karlovarský kraj, ale je nutné odůvodnit)</a:t>
            </a:r>
          </a:p>
          <a:p>
            <a:r>
              <a:rPr lang="cs-CZ" dirty="0"/>
              <a:t>Obchodní společnost nebo fyzická osoba podnikající (IČ)</a:t>
            </a:r>
          </a:p>
          <a:p>
            <a:r>
              <a:rPr lang="cs-CZ" dirty="0"/>
              <a:t>Činnost spadající do jednoho z relevantních oborů (např. grafický design, produktový design, webdesign, vývoj aplikací…)</a:t>
            </a:r>
          </a:p>
          <a:p>
            <a:r>
              <a:rPr lang="cs-CZ" dirty="0"/>
              <a:t>Uvedení alespoň 1 reference (ukázky činnosti) – formou obrázků, odkazem na tvorbu…</a:t>
            </a:r>
          </a:p>
          <a:p>
            <a:r>
              <a:rPr lang="cs-CZ" dirty="0"/>
              <a:t>U kreativce z kraje je nutné, aby byl před realizací projektu zaregistrován v galerii</a:t>
            </a:r>
          </a:p>
          <a:p>
            <a:r>
              <a:rPr lang="cs-CZ" b="1" dirty="0">
                <a:solidFill>
                  <a:srgbClr val="FAA340"/>
                </a:solidFill>
              </a:rPr>
              <a:t>Registrace do galerie na:</a:t>
            </a:r>
          </a:p>
          <a:p>
            <a:pPr lvl="1"/>
            <a:r>
              <a:rPr lang="cs-CZ" b="1" dirty="0"/>
              <a:t>Registrovaní na Google</a:t>
            </a:r>
            <a:r>
              <a:rPr lang="cs-CZ" dirty="0"/>
              <a:t>: </a:t>
            </a:r>
            <a:r>
              <a:rPr lang="cs-CZ" dirty="0">
                <a:hlinkClick r:id="rId2"/>
              </a:rPr>
              <a:t>http://bit.ly/Kreativni_galerie_se_soubory </a:t>
            </a:r>
            <a:endParaRPr lang="cs-CZ" dirty="0"/>
          </a:p>
          <a:p>
            <a:pPr lvl="1"/>
            <a:r>
              <a:rPr lang="cs-CZ" b="1" dirty="0"/>
              <a:t>Neregistrovaní na Google</a:t>
            </a:r>
            <a:r>
              <a:rPr lang="cs-CZ" dirty="0"/>
              <a:t>: </a:t>
            </a:r>
            <a:r>
              <a:rPr lang="cs-CZ" dirty="0">
                <a:hlinkClick r:id="rId3"/>
              </a:rPr>
              <a:t>http://bit.ly/Kreativni_galerie_bez_souboru</a:t>
            </a:r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9F9E883F-C3C1-4D65-A3C8-BAAD17E320F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866"/>
          <a:stretch/>
        </p:blipFill>
        <p:spPr>
          <a:xfrm flipV="1">
            <a:off x="10089393" y="48619"/>
            <a:ext cx="2102607" cy="1189059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074A760B-2461-4355-B0CC-2B4FC6B3E31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804462" y="76118"/>
            <a:ext cx="2546520" cy="1245655"/>
          </a:xfrm>
          <a:prstGeom prst="rect">
            <a:avLst/>
          </a:prstGeom>
        </p:spPr>
      </p:pic>
      <p:pic>
        <p:nvPicPr>
          <p:cNvPr id="33" name="Obrázek 32">
            <a:extLst>
              <a:ext uri="{FF2B5EF4-FFF2-40B4-BE49-F238E27FC236}">
                <a16:creationId xmlns:a16="http://schemas.microsoft.com/office/drawing/2014/main" id="{264FA027-0756-43A4-8A4A-0C2FE51BD73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42"/>
          <a:stretch/>
        </p:blipFill>
        <p:spPr>
          <a:xfrm>
            <a:off x="0" y="5460090"/>
            <a:ext cx="2139940" cy="1337440"/>
          </a:xfrm>
          <a:prstGeom prst="rect">
            <a:avLst/>
          </a:prstGeom>
        </p:spPr>
      </p:pic>
      <p:cxnSp>
        <p:nvCxnSpPr>
          <p:cNvPr id="6" name="Přímá spojnice 5">
            <a:extLst>
              <a:ext uri="{FF2B5EF4-FFF2-40B4-BE49-F238E27FC236}">
                <a16:creationId xmlns:a16="http://schemas.microsoft.com/office/drawing/2014/main" id="{A38BC241-6422-4678-9C76-B2D58CA9C508}"/>
              </a:ext>
            </a:extLst>
          </p:cNvPr>
          <p:cNvCxnSpPr>
            <a:cxnSpLocks/>
          </p:cNvCxnSpPr>
          <p:nvPr/>
        </p:nvCxnSpPr>
        <p:spPr>
          <a:xfrm>
            <a:off x="0" y="1057275"/>
            <a:ext cx="8979694" cy="0"/>
          </a:xfrm>
          <a:prstGeom prst="line">
            <a:avLst/>
          </a:prstGeom>
          <a:ln w="25400">
            <a:solidFill>
              <a:srgbClr val="0AA8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Přímá spojnice 14">
            <a:extLst>
              <a:ext uri="{FF2B5EF4-FFF2-40B4-BE49-F238E27FC236}">
                <a16:creationId xmlns:a16="http://schemas.microsoft.com/office/drawing/2014/main" id="{C8C4A699-258D-4C1A-8CFA-8382A1E60BEB}"/>
              </a:ext>
            </a:extLst>
          </p:cNvPr>
          <p:cNvCxnSpPr>
            <a:cxnSpLocks/>
          </p:cNvCxnSpPr>
          <p:nvPr/>
        </p:nvCxnSpPr>
        <p:spPr>
          <a:xfrm>
            <a:off x="11379200" y="1064598"/>
            <a:ext cx="812800" cy="0"/>
          </a:xfrm>
          <a:prstGeom prst="line">
            <a:avLst/>
          </a:prstGeom>
          <a:ln w="25400">
            <a:solidFill>
              <a:srgbClr val="FBBF7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Přímá spojnice 25">
            <a:extLst>
              <a:ext uri="{FF2B5EF4-FFF2-40B4-BE49-F238E27FC236}">
                <a16:creationId xmlns:a16="http://schemas.microsoft.com/office/drawing/2014/main" id="{D3F2564A-B97A-4D9D-8B86-8EF4A9287528}"/>
              </a:ext>
            </a:extLst>
          </p:cNvPr>
          <p:cNvCxnSpPr>
            <a:cxnSpLocks/>
          </p:cNvCxnSpPr>
          <p:nvPr/>
        </p:nvCxnSpPr>
        <p:spPr>
          <a:xfrm>
            <a:off x="9717881" y="1090613"/>
            <a:ext cx="497682" cy="0"/>
          </a:xfrm>
          <a:prstGeom prst="line">
            <a:avLst/>
          </a:prstGeom>
          <a:ln w="25400">
            <a:gradFill flip="none" rotWithShape="1">
              <a:gsLst>
                <a:gs pos="0">
                  <a:srgbClr val="30AD49"/>
                </a:gs>
                <a:gs pos="100000">
                  <a:srgbClr val="78BA70"/>
                </a:gs>
              </a:gsLst>
              <a:lin ang="27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Obrázek 36">
            <a:extLst>
              <a:ext uri="{FF2B5EF4-FFF2-40B4-BE49-F238E27FC236}">
                <a16:creationId xmlns:a16="http://schemas.microsoft.com/office/drawing/2014/main" id="{8589C9F6-C1F0-4DF5-AFE4-33D34A61E20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474"/>
          <a:stretch/>
        </p:blipFill>
        <p:spPr>
          <a:xfrm rot="16200000">
            <a:off x="10825871" y="4021300"/>
            <a:ext cx="1919458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2337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Přímá spojnice 16">
            <a:extLst>
              <a:ext uri="{FF2B5EF4-FFF2-40B4-BE49-F238E27FC236}">
                <a16:creationId xmlns:a16="http://schemas.microsoft.com/office/drawing/2014/main" id="{B7B5780A-0107-4F4F-9FA1-6CA4C5BBAC9B}"/>
              </a:ext>
            </a:extLst>
          </p:cNvPr>
          <p:cNvCxnSpPr>
            <a:cxnSpLocks/>
          </p:cNvCxnSpPr>
          <p:nvPr/>
        </p:nvCxnSpPr>
        <p:spPr>
          <a:xfrm flipV="1">
            <a:off x="266700" y="1"/>
            <a:ext cx="0" cy="6438899"/>
          </a:xfrm>
          <a:prstGeom prst="line">
            <a:avLst/>
          </a:prstGeom>
          <a:ln w="25400">
            <a:solidFill>
              <a:srgbClr val="F8A48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Nadpis 1">
            <a:extLst>
              <a:ext uri="{FF2B5EF4-FFF2-40B4-BE49-F238E27FC236}">
                <a16:creationId xmlns:a16="http://schemas.microsoft.com/office/drawing/2014/main" id="{CA126BAB-CBDE-454F-BDE5-0C4CFC7358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2358"/>
            <a:ext cx="10515600" cy="942555"/>
          </a:xfrm>
        </p:spPr>
        <p:txBody>
          <a:bodyPr>
            <a:normAutofit/>
          </a:bodyPr>
          <a:lstStyle/>
          <a:p>
            <a:pPr algn="l"/>
            <a:r>
              <a:rPr lang="cs-CZ" dirty="0">
                <a:solidFill>
                  <a:srgbClr val="42B186"/>
                </a:solidFill>
              </a:rPr>
              <a:t>Představení galerie</a:t>
            </a: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9F9E883F-C3C1-4D65-A3C8-BAAD17E320F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866"/>
          <a:stretch/>
        </p:blipFill>
        <p:spPr>
          <a:xfrm flipV="1">
            <a:off x="10089393" y="48619"/>
            <a:ext cx="2102607" cy="1189059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074A760B-2461-4355-B0CC-2B4FC6B3E3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804462" y="76118"/>
            <a:ext cx="2546520" cy="1245655"/>
          </a:xfrm>
          <a:prstGeom prst="rect">
            <a:avLst/>
          </a:prstGeom>
        </p:spPr>
      </p:pic>
      <p:cxnSp>
        <p:nvCxnSpPr>
          <p:cNvPr id="6" name="Přímá spojnice 5">
            <a:extLst>
              <a:ext uri="{FF2B5EF4-FFF2-40B4-BE49-F238E27FC236}">
                <a16:creationId xmlns:a16="http://schemas.microsoft.com/office/drawing/2014/main" id="{A38BC241-6422-4678-9C76-B2D58CA9C508}"/>
              </a:ext>
            </a:extLst>
          </p:cNvPr>
          <p:cNvCxnSpPr>
            <a:cxnSpLocks/>
          </p:cNvCxnSpPr>
          <p:nvPr/>
        </p:nvCxnSpPr>
        <p:spPr>
          <a:xfrm>
            <a:off x="0" y="1057275"/>
            <a:ext cx="8979694" cy="0"/>
          </a:xfrm>
          <a:prstGeom prst="line">
            <a:avLst/>
          </a:prstGeom>
          <a:ln w="25400">
            <a:solidFill>
              <a:srgbClr val="0AA8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Přímá spojnice 14">
            <a:extLst>
              <a:ext uri="{FF2B5EF4-FFF2-40B4-BE49-F238E27FC236}">
                <a16:creationId xmlns:a16="http://schemas.microsoft.com/office/drawing/2014/main" id="{C8C4A699-258D-4C1A-8CFA-8382A1E60BEB}"/>
              </a:ext>
            </a:extLst>
          </p:cNvPr>
          <p:cNvCxnSpPr>
            <a:cxnSpLocks/>
          </p:cNvCxnSpPr>
          <p:nvPr/>
        </p:nvCxnSpPr>
        <p:spPr>
          <a:xfrm>
            <a:off x="11379200" y="1064598"/>
            <a:ext cx="812800" cy="0"/>
          </a:xfrm>
          <a:prstGeom prst="line">
            <a:avLst/>
          </a:prstGeom>
          <a:ln w="25400">
            <a:solidFill>
              <a:srgbClr val="FBBF7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Přímá spojnice 25">
            <a:extLst>
              <a:ext uri="{FF2B5EF4-FFF2-40B4-BE49-F238E27FC236}">
                <a16:creationId xmlns:a16="http://schemas.microsoft.com/office/drawing/2014/main" id="{D3F2564A-B97A-4D9D-8B86-8EF4A9287528}"/>
              </a:ext>
            </a:extLst>
          </p:cNvPr>
          <p:cNvCxnSpPr>
            <a:cxnSpLocks/>
          </p:cNvCxnSpPr>
          <p:nvPr/>
        </p:nvCxnSpPr>
        <p:spPr>
          <a:xfrm>
            <a:off x="9717881" y="1090613"/>
            <a:ext cx="497682" cy="0"/>
          </a:xfrm>
          <a:prstGeom prst="line">
            <a:avLst/>
          </a:prstGeom>
          <a:ln w="25400">
            <a:gradFill flip="none" rotWithShape="1">
              <a:gsLst>
                <a:gs pos="0">
                  <a:srgbClr val="30AD49"/>
                </a:gs>
                <a:gs pos="100000">
                  <a:srgbClr val="78BA70"/>
                </a:gs>
              </a:gsLst>
              <a:lin ang="27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Obrázek 36">
            <a:extLst>
              <a:ext uri="{FF2B5EF4-FFF2-40B4-BE49-F238E27FC236}">
                <a16:creationId xmlns:a16="http://schemas.microsoft.com/office/drawing/2014/main" id="{8589C9F6-C1F0-4DF5-AFE4-33D34A61E20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474"/>
          <a:stretch/>
        </p:blipFill>
        <p:spPr>
          <a:xfrm rot="16200000">
            <a:off x="10825871" y="4021300"/>
            <a:ext cx="1919458" cy="812800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92DFEBC2-EE35-402F-B238-B8DB71DCF9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6331" y="1237678"/>
            <a:ext cx="10122713" cy="4986452"/>
          </a:xfrm>
          <a:prstGeom prst="rect">
            <a:avLst/>
          </a:prstGeom>
        </p:spPr>
      </p:pic>
      <p:cxnSp>
        <p:nvCxnSpPr>
          <p:cNvPr id="9" name="Přímá spojnice se šipkou 8">
            <a:extLst>
              <a:ext uri="{FF2B5EF4-FFF2-40B4-BE49-F238E27FC236}">
                <a16:creationId xmlns:a16="http://schemas.microsoft.com/office/drawing/2014/main" id="{EE4746E6-F370-46FF-85B2-9BC7470EEA4F}"/>
              </a:ext>
            </a:extLst>
          </p:cNvPr>
          <p:cNvCxnSpPr/>
          <p:nvPr/>
        </p:nvCxnSpPr>
        <p:spPr>
          <a:xfrm>
            <a:off x="1770077" y="4093828"/>
            <a:ext cx="1216404" cy="1451295"/>
          </a:xfrm>
          <a:prstGeom prst="straightConnector1">
            <a:avLst/>
          </a:prstGeom>
          <a:ln w="66675">
            <a:solidFill>
              <a:srgbClr val="EF1D25"/>
            </a:solidFill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33" name="Obrázek 32">
            <a:extLst>
              <a:ext uri="{FF2B5EF4-FFF2-40B4-BE49-F238E27FC236}">
                <a16:creationId xmlns:a16="http://schemas.microsoft.com/office/drawing/2014/main" id="{264FA027-0756-43A4-8A4A-0C2FE51BD73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42"/>
          <a:stretch/>
        </p:blipFill>
        <p:spPr>
          <a:xfrm>
            <a:off x="0" y="5460090"/>
            <a:ext cx="2139940" cy="1337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5468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>
            <a:extLst>
              <a:ext uri="{FF2B5EF4-FFF2-40B4-BE49-F238E27FC236}">
                <a16:creationId xmlns:a16="http://schemas.microsoft.com/office/drawing/2014/main" id="{D8AD344D-C9A2-439F-B875-15AA44AB78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105640"/>
            <a:ext cx="10846965" cy="5365749"/>
          </a:xfrm>
          <a:prstGeom prst="rect">
            <a:avLst/>
          </a:prstGeom>
        </p:spPr>
      </p:pic>
      <p:cxnSp>
        <p:nvCxnSpPr>
          <p:cNvPr id="17" name="Přímá spojnice 16">
            <a:extLst>
              <a:ext uri="{FF2B5EF4-FFF2-40B4-BE49-F238E27FC236}">
                <a16:creationId xmlns:a16="http://schemas.microsoft.com/office/drawing/2014/main" id="{B7B5780A-0107-4F4F-9FA1-6CA4C5BBAC9B}"/>
              </a:ext>
            </a:extLst>
          </p:cNvPr>
          <p:cNvCxnSpPr>
            <a:cxnSpLocks/>
          </p:cNvCxnSpPr>
          <p:nvPr/>
        </p:nvCxnSpPr>
        <p:spPr>
          <a:xfrm flipV="1">
            <a:off x="266700" y="1"/>
            <a:ext cx="0" cy="6438899"/>
          </a:xfrm>
          <a:prstGeom prst="line">
            <a:avLst/>
          </a:prstGeom>
          <a:ln w="25400">
            <a:solidFill>
              <a:srgbClr val="F8A48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Nadpis 1">
            <a:extLst>
              <a:ext uri="{FF2B5EF4-FFF2-40B4-BE49-F238E27FC236}">
                <a16:creationId xmlns:a16="http://schemas.microsoft.com/office/drawing/2014/main" id="{CA126BAB-CBDE-454F-BDE5-0C4CFC7358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2358"/>
            <a:ext cx="10515600" cy="942555"/>
          </a:xfrm>
        </p:spPr>
        <p:txBody>
          <a:bodyPr>
            <a:normAutofit/>
          </a:bodyPr>
          <a:lstStyle/>
          <a:p>
            <a:pPr algn="l"/>
            <a:r>
              <a:rPr lang="cs-CZ" dirty="0">
                <a:solidFill>
                  <a:srgbClr val="42B186"/>
                </a:solidFill>
              </a:rPr>
              <a:t>Představení galerie</a:t>
            </a: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9F9E883F-C3C1-4D65-A3C8-BAAD17E320F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866"/>
          <a:stretch/>
        </p:blipFill>
        <p:spPr>
          <a:xfrm flipV="1">
            <a:off x="10089393" y="48619"/>
            <a:ext cx="2102607" cy="1189059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074A760B-2461-4355-B0CC-2B4FC6B3E3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804462" y="76118"/>
            <a:ext cx="2546520" cy="1245655"/>
          </a:xfrm>
          <a:prstGeom prst="rect">
            <a:avLst/>
          </a:prstGeom>
        </p:spPr>
      </p:pic>
      <p:pic>
        <p:nvPicPr>
          <p:cNvPr id="33" name="Obrázek 32">
            <a:extLst>
              <a:ext uri="{FF2B5EF4-FFF2-40B4-BE49-F238E27FC236}">
                <a16:creationId xmlns:a16="http://schemas.microsoft.com/office/drawing/2014/main" id="{264FA027-0756-43A4-8A4A-0C2FE51BD73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42"/>
          <a:stretch/>
        </p:blipFill>
        <p:spPr>
          <a:xfrm>
            <a:off x="0" y="5460090"/>
            <a:ext cx="2139940" cy="1337440"/>
          </a:xfrm>
          <a:prstGeom prst="rect">
            <a:avLst/>
          </a:prstGeom>
        </p:spPr>
      </p:pic>
      <p:cxnSp>
        <p:nvCxnSpPr>
          <p:cNvPr id="6" name="Přímá spojnice 5">
            <a:extLst>
              <a:ext uri="{FF2B5EF4-FFF2-40B4-BE49-F238E27FC236}">
                <a16:creationId xmlns:a16="http://schemas.microsoft.com/office/drawing/2014/main" id="{A38BC241-6422-4678-9C76-B2D58CA9C508}"/>
              </a:ext>
            </a:extLst>
          </p:cNvPr>
          <p:cNvCxnSpPr>
            <a:cxnSpLocks/>
          </p:cNvCxnSpPr>
          <p:nvPr/>
        </p:nvCxnSpPr>
        <p:spPr>
          <a:xfrm>
            <a:off x="0" y="1057275"/>
            <a:ext cx="8979694" cy="0"/>
          </a:xfrm>
          <a:prstGeom prst="line">
            <a:avLst/>
          </a:prstGeom>
          <a:ln w="25400">
            <a:solidFill>
              <a:srgbClr val="0AA8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Přímá spojnice 14">
            <a:extLst>
              <a:ext uri="{FF2B5EF4-FFF2-40B4-BE49-F238E27FC236}">
                <a16:creationId xmlns:a16="http://schemas.microsoft.com/office/drawing/2014/main" id="{C8C4A699-258D-4C1A-8CFA-8382A1E60BEB}"/>
              </a:ext>
            </a:extLst>
          </p:cNvPr>
          <p:cNvCxnSpPr>
            <a:cxnSpLocks/>
          </p:cNvCxnSpPr>
          <p:nvPr/>
        </p:nvCxnSpPr>
        <p:spPr>
          <a:xfrm>
            <a:off x="11379200" y="1064598"/>
            <a:ext cx="812800" cy="0"/>
          </a:xfrm>
          <a:prstGeom prst="line">
            <a:avLst/>
          </a:prstGeom>
          <a:ln w="25400">
            <a:solidFill>
              <a:srgbClr val="FBBF7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Přímá spojnice 25">
            <a:extLst>
              <a:ext uri="{FF2B5EF4-FFF2-40B4-BE49-F238E27FC236}">
                <a16:creationId xmlns:a16="http://schemas.microsoft.com/office/drawing/2014/main" id="{D3F2564A-B97A-4D9D-8B86-8EF4A9287528}"/>
              </a:ext>
            </a:extLst>
          </p:cNvPr>
          <p:cNvCxnSpPr>
            <a:cxnSpLocks/>
          </p:cNvCxnSpPr>
          <p:nvPr/>
        </p:nvCxnSpPr>
        <p:spPr>
          <a:xfrm>
            <a:off x="9717881" y="1090613"/>
            <a:ext cx="497682" cy="0"/>
          </a:xfrm>
          <a:prstGeom prst="line">
            <a:avLst/>
          </a:prstGeom>
          <a:ln w="25400">
            <a:gradFill flip="none" rotWithShape="1">
              <a:gsLst>
                <a:gs pos="0">
                  <a:srgbClr val="30AD49"/>
                </a:gs>
                <a:gs pos="100000">
                  <a:srgbClr val="78BA70"/>
                </a:gs>
              </a:gsLst>
              <a:lin ang="27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Obrázek 36">
            <a:extLst>
              <a:ext uri="{FF2B5EF4-FFF2-40B4-BE49-F238E27FC236}">
                <a16:creationId xmlns:a16="http://schemas.microsoft.com/office/drawing/2014/main" id="{8589C9F6-C1F0-4DF5-AFE4-33D34A61E20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474"/>
          <a:stretch/>
        </p:blipFill>
        <p:spPr>
          <a:xfrm rot="16200000">
            <a:off x="10825871" y="4021300"/>
            <a:ext cx="1919458" cy="812800"/>
          </a:xfrm>
          <a:prstGeom prst="rect">
            <a:avLst/>
          </a:prstGeom>
        </p:spPr>
      </p:pic>
      <p:cxnSp>
        <p:nvCxnSpPr>
          <p:cNvPr id="9" name="Přímá spojnice se šipkou 8">
            <a:extLst>
              <a:ext uri="{FF2B5EF4-FFF2-40B4-BE49-F238E27FC236}">
                <a16:creationId xmlns:a16="http://schemas.microsoft.com/office/drawing/2014/main" id="{EE4746E6-F370-46FF-85B2-9BC7470EEA4F}"/>
              </a:ext>
            </a:extLst>
          </p:cNvPr>
          <p:cNvCxnSpPr>
            <a:cxnSpLocks/>
          </p:cNvCxnSpPr>
          <p:nvPr/>
        </p:nvCxnSpPr>
        <p:spPr>
          <a:xfrm>
            <a:off x="6853806" y="3020037"/>
            <a:ext cx="788565" cy="545555"/>
          </a:xfrm>
          <a:prstGeom prst="straightConnector1">
            <a:avLst/>
          </a:prstGeom>
          <a:ln w="66675">
            <a:solidFill>
              <a:srgbClr val="EF1D25"/>
            </a:solidFill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962561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19A22073-69F1-48C4-9734-A5A0C839D4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006" y="1207194"/>
            <a:ext cx="11056688" cy="5505992"/>
          </a:xfrm>
          <a:prstGeom prst="rect">
            <a:avLst/>
          </a:prstGeom>
        </p:spPr>
      </p:pic>
      <p:cxnSp>
        <p:nvCxnSpPr>
          <p:cNvPr id="17" name="Přímá spojnice 16">
            <a:extLst>
              <a:ext uri="{FF2B5EF4-FFF2-40B4-BE49-F238E27FC236}">
                <a16:creationId xmlns:a16="http://schemas.microsoft.com/office/drawing/2014/main" id="{B7B5780A-0107-4F4F-9FA1-6CA4C5BBAC9B}"/>
              </a:ext>
            </a:extLst>
          </p:cNvPr>
          <p:cNvCxnSpPr>
            <a:cxnSpLocks/>
          </p:cNvCxnSpPr>
          <p:nvPr/>
        </p:nvCxnSpPr>
        <p:spPr>
          <a:xfrm flipV="1">
            <a:off x="266700" y="1"/>
            <a:ext cx="0" cy="6438899"/>
          </a:xfrm>
          <a:prstGeom prst="line">
            <a:avLst/>
          </a:prstGeom>
          <a:ln w="25400">
            <a:solidFill>
              <a:srgbClr val="F8A48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Nadpis 1">
            <a:extLst>
              <a:ext uri="{FF2B5EF4-FFF2-40B4-BE49-F238E27FC236}">
                <a16:creationId xmlns:a16="http://schemas.microsoft.com/office/drawing/2014/main" id="{CA126BAB-CBDE-454F-BDE5-0C4CFC7358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2358"/>
            <a:ext cx="10515600" cy="942555"/>
          </a:xfrm>
        </p:spPr>
        <p:txBody>
          <a:bodyPr>
            <a:normAutofit/>
          </a:bodyPr>
          <a:lstStyle/>
          <a:p>
            <a:pPr algn="l"/>
            <a:r>
              <a:rPr lang="cs-CZ" dirty="0">
                <a:solidFill>
                  <a:srgbClr val="42B186"/>
                </a:solidFill>
              </a:rPr>
              <a:t>Představení galerie</a:t>
            </a: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9F9E883F-C3C1-4D65-A3C8-BAAD17E320F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866"/>
          <a:stretch/>
        </p:blipFill>
        <p:spPr>
          <a:xfrm flipV="1">
            <a:off x="10089393" y="48619"/>
            <a:ext cx="2102607" cy="1189059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074A760B-2461-4355-B0CC-2B4FC6B3E3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804462" y="76118"/>
            <a:ext cx="2546520" cy="1245655"/>
          </a:xfrm>
          <a:prstGeom prst="rect">
            <a:avLst/>
          </a:prstGeom>
        </p:spPr>
      </p:pic>
      <p:pic>
        <p:nvPicPr>
          <p:cNvPr id="33" name="Obrázek 32">
            <a:extLst>
              <a:ext uri="{FF2B5EF4-FFF2-40B4-BE49-F238E27FC236}">
                <a16:creationId xmlns:a16="http://schemas.microsoft.com/office/drawing/2014/main" id="{264FA027-0756-43A4-8A4A-0C2FE51BD73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42"/>
          <a:stretch/>
        </p:blipFill>
        <p:spPr>
          <a:xfrm>
            <a:off x="0" y="5460090"/>
            <a:ext cx="2139940" cy="1337440"/>
          </a:xfrm>
          <a:prstGeom prst="rect">
            <a:avLst/>
          </a:prstGeom>
        </p:spPr>
      </p:pic>
      <p:cxnSp>
        <p:nvCxnSpPr>
          <p:cNvPr id="6" name="Přímá spojnice 5">
            <a:extLst>
              <a:ext uri="{FF2B5EF4-FFF2-40B4-BE49-F238E27FC236}">
                <a16:creationId xmlns:a16="http://schemas.microsoft.com/office/drawing/2014/main" id="{A38BC241-6422-4678-9C76-B2D58CA9C508}"/>
              </a:ext>
            </a:extLst>
          </p:cNvPr>
          <p:cNvCxnSpPr>
            <a:cxnSpLocks/>
          </p:cNvCxnSpPr>
          <p:nvPr/>
        </p:nvCxnSpPr>
        <p:spPr>
          <a:xfrm>
            <a:off x="0" y="1057275"/>
            <a:ext cx="8979694" cy="0"/>
          </a:xfrm>
          <a:prstGeom prst="line">
            <a:avLst/>
          </a:prstGeom>
          <a:ln w="25400">
            <a:solidFill>
              <a:srgbClr val="0AA8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Přímá spojnice 14">
            <a:extLst>
              <a:ext uri="{FF2B5EF4-FFF2-40B4-BE49-F238E27FC236}">
                <a16:creationId xmlns:a16="http://schemas.microsoft.com/office/drawing/2014/main" id="{C8C4A699-258D-4C1A-8CFA-8382A1E60BEB}"/>
              </a:ext>
            </a:extLst>
          </p:cNvPr>
          <p:cNvCxnSpPr>
            <a:cxnSpLocks/>
          </p:cNvCxnSpPr>
          <p:nvPr/>
        </p:nvCxnSpPr>
        <p:spPr>
          <a:xfrm>
            <a:off x="11379200" y="1064598"/>
            <a:ext cx="812800" cy="0"/>
          </a:xfrm>
          <a:prstGeom prst="line">
            <a:avLst/>
          </a:prstGeom>
          <a:ln w="25400">
            <a:solidFill>
              <a:srgbClr val="FBBF7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Přímá spojnice 25">
            <a:extLst>
              <a:ext uri="{FF2B5EF4-FFF2-40B4-BE49-F238E27FC236}">
                <a16:creationId xmlns:a16="http://schemas.microsoft.com/office/drawing/2014/main" id="{D3F2564A-B97A-4D9D-8B86-8EF4A9287528}"/>
              </a:ext>
            </a:extLst>
          </p:cNvPr>
          <p:cNvCxnSpPr>
            <a:cxnSpLocks/>
          </p:cNvCxnSpPr>
          <p:nvPr/>
        </p:nvCxnSpPr>
        <p:spPr>
          <a:xfrm>
            <a:off x="9717881" y="1090613"/>
            <a:ext cx="497682" cy="0"/>
          </a:xfrm>
          <a:prstGeom prst="line">
            <a:avLst/>
          </a:prstGeom>
          <a:ln w="25400">
            <a:gradFill flip="none" rotWithShape="1">
              <a:gsLst>
                <a:gs pos="0">
                  <a:srgbClr val="30AD49"/>
                </a:gs>
                <a:gs pos="100000">
                  <a:srgbClr val="78BA70"/>
                </a:gs>
              </a:gsLst>
              <a:lin ang="27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Obrázek 36">
            <a:extLst>
              <a:ext uri="{FF2B5EF4-FFF2-40B4-BE49-F238E27FC236}">
                <a16:creationId xmlns:a16="http://schemas.microsoft.com/office/drawing/2014/main" id="{8589C9F6-C1F0-4DF5-AFE4-33D34A61E20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474"/>
          <a:stretch/>
        </p:blipFill>
        <p:spPr>
          <a:xfrm rot="16200000">
            <a:off x="10825871" y="4021300"/>
            <a:ext cx="1919458" cy="812800"/>
          </a:xfrm>
          <a:prstGeom prst="rect">
            <a:avLst/>
          </a:prstGeom>
        </p:spPr>
      </p:pic>
      <p:cxnSp>
        <p:nvCxnSpPr>
          <p:cNvPr id="9" name="Přímá spojnice se šipkou 8">
            <a:extLst>
              <a:ext uri="{FF2B5EF4-FFF2-40B4-BE49-F238E27FC236}">
                <a16:creationId xmlns:a16="http://schemas.microsoft.com/office/drawing/2014/main" id="{EE4746E6-F370-46FF-85B2-9BC7470EEA4F}"/>
              </a:ext>
            </a:extLst>
          </p:cNvPr>
          <p:cNvCxnSpPr>
            <a:cxnSpLocks/>
          </p:cNvCxnSpPr>
          <p:nvPr/>
        </p:nvCxnSpPr>
        <p:spPr>
          <a:xfrm>
            <a:off x="2432808" y="4671654"/>
            <a:ext cx="1652631" cy="0"/>
          </a:xfrm>
          <a:prstGeom prst="straightConnector1">
            <a:avLst/>
          </a:prstGeom>
          <a:ln w="66675">
            <a:solidFill>
              <a:srgbClr val="EF1D25"/>
            </a:solidFill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8" name="Přímá spojnice se šipkou 17">
            <a:extLst>
              <a:ext uri="{FF2B5EF4-FFF2-40B4-BE49-F238E27FC236}">
                <a16:creationId xmlns:a16="http://schemas.microsoft.com/office/drawing/2014/main" id="{5ADFA532-A298-457E-9CDE-F1B5D3283C81}"/>
              </a:ext>
            </a:extLst>
          </p:cNvPr>
          <p:cNvCxnSpPr>
            <a:cxnSpLocks/>
          </p:cNvCxnSpPr>
          <p:nvPr/>
        </p:nvCxnSpPr>
        <p:spPr>
          <a:xfrm flipH="1">
            <a:off x="5789803" y="4671654"/>
            <a:ext cx="1652631" cy="0"/>
          </a:xfrm>
          <a:prstGeom prst="straightConnector1">
            <a:avLst/>
          </a:prstGeom>
          <a:ln w="66675">
            <a:solidFill>
              <a:srgbClr val="EF1D25"/>
            </a:solidFill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12105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ázek 9">
            <a:extLst>
              <a:ext uri="{FF2B5EF4-FFF2-40B4-BE49-F238E27FC236}">
                <a16:creationId xmlns:a16="http://schemas.microsoft.com/office/drawing/2014/main" id="{23F08C70-FA31-41B3-B1E4-F8105BDD0F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098980"/>
            <a:ext cx="10707847" cy="5710401"/>
          </a:xfrm>
          <a:prstGeom prst="rect">
            <a:avLst/>
          </a:prstGeom>
        </p:spPr>
      </p:pic>
      <p:cxnSp>
        <p:nvCxnSpPr>
          <p:cNvPr id="17" name="Přímá spojnice 16">
            <a:extLst>
              <a:ext uri="{FF2B5EF4-FFF2-40B4-BE49-F238E27FC236}">
                <a16:creationId xmlns:a16="http://schemas.microsoft.com/office/drawing/2014/main" id="{B7B5780A-0107-4F4F-9FA1-6CA4C5BBAC9B}"/>
              </a:ext>
            </a:extLst>
          </p:cNvPr>
          <p:cNvCxnSpPr>
            <a:cxnSpLocks/>
          </p:cNvCxnSpPr>
          <p:nvPr/>
        </p:nvCxnSpPr>
        <p:spPr>
          <a:xfrm flipV="1">
            <a:off x="266700" y="1"/>
            <a:ext cx="0" cy="6438899"/>
          </a:xfrm>
          <a:prstGeom prst="line">
            <a:avLst/>
          </a:prstGeom>
          <a:ln w="25400">
            <a:solidFill>
              <a:srgbClr val="F8A48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Nadpis 1">
            <a:extLst>
              <a:ext uri="{FF2B5EF4-FFF2-40B4-BE49-F238E27FC236}">
                <a16:creationId xmlns:a16="http://schemas.microsoft.com/office/drawing/2014/main" id="{CA126BAB-CBDE-454F-BDE5-0C4CFC7358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2358"/>
            <a:ext cx="10515600" cy="942555"/>
          </a:xfrm>
        </p:spPr>
        <p:txBody>
          <a:bodyPr>
            <a:normAutofit/>
          </a:bodyPr>
          <a:lstStyle/>
          <a:p>
            <a:pPr algn="l"/>
            <a:r>
              <a:rPr lang="cs-CZ" dirty="0">
                <a:solidFill>
                  <a:srgbClr val="42B186"/>
                </a:solidFill>
              </a:rPr>
              <a:t>Představení galerie</a:t>
            </a: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9F9E883F-C3C1-4D65-A3C8-BAAD17E320F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866"/>
          <a:stretch/>
        </p:blipFill>
        <p:spPr>
          <a:xfrm flipV="1">
            <a:off x="10089393" y="48619"/>
            <a:ext cx="2102607" cy="1189059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074A760B-2461-4355-B0CC-2B4FC6B3E3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804462" y="76118"/>
            <a:ext cx="2546520" cy="1245655"/>
          </a:xfrm>
          <a:prstGeom prst="rect">
            <a:avLst/>
          </a:prstGeom>
        </p:spPr>
      </p:pic>
      <p:pic>
        <p:nvPicPr>
          <p:cNvPr id="33" name="Obrázek 32">
            <a:extLst>
              <a:ext uri="{FF2B5EF4-FFF2-40B4-BE49-F238E27FC236}">
                <a16:creationId xmlns:a16="http://schemas.microsoft.com/office/drawing/2014/main" id="{264FA027-0756-43A4-8A4A-0C2FE51BD73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42"/>
          <a:stretch/>
        </p:blipFill>
        <p:spPr>
          <a:xfrm>
            <a:off x="0" y="5460090"/>
            <a:ext cx="2139940" cy="1337440"/>
          </a:xfrm>
          <a:prstGeom prst="rect">
            <a:avLst/>
          </a:prstGeom>
        </p:spPr>
      </p:pic>
      <p:cxnSp>
        <p:nvCxnSpPr>
          <p:cNvPr id="6" name="Přímá spojnice 5">
            <a:extLst>
              <a:ext uri="{FF2B5EF4-FFF2-40B4-BE49-F238E27FC236}">
                <a16:creationId xmlns:a16="http://schemas.microsoft.com/office/drawing/2014/main" id="{A38BC241-6422-4678-9C76-B2D58CA9C508}"/>
              </a:ext>
            </a:extLst>
          </p:cNvPr>
          <p:cNvCxnSpPr>
            <a:cxnSpLocks/>
          </p:cNvCxnSpPr>
          <p:nvPr/>
        </p:nvCxnSpPr>
        <p:spPr>
          <a:xfrm>
            <a:off x="0" y="1057275"/>
            <a:ext cx="8979694" cy="0"/>
          </a:xfrm>
          <a:prstGeom prst="line">
            <a:avLst/>
          </a:prstGeom>
          <a:ln w="25400">
            <a:solidFill>
              <a:srgbClr val="0AA8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Přímá spojnice 14">
            <a:extLst>
              <a:ext uri="{FF2B5EF4-FFF2-40B4-BE49-F238E27FC236}">
                <a16:creationId xmlns:a16="http://schemas.microsoft.com/office/drawing/2014/main" id="{C8C4A699-258D-4C1A-8CFA-8382A1E60BEB}"/>
              </a:ext>
            </a:extLst>
          </p:cNvPr>
          <p:cNvCxnSpPr>
            <a:cxnSpLocks/>
          </p:cNvCxnSpPr>
          <p:nvPr/>
        </p:nvCxnSpPr>
        <p:spPr>
          <a:xfrm>
            <a:off x="11379200" y="1064598"/>
            <a:ext cx="812800" cy="0"/>
          </a:xfrm>
          <a:prstGeom prst="line">
            <a:avLst/>
          </a:prstGeom>
          <a:ln w="25400">
            <a:solidFill>
              <a:srgbClr val="FBBF7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Přímá spojnice 25">
            <a:extLst>
              <a:ext uri="{FF2B5EF4-FFF2-40B4-BE49-F238E27FC236}">
                <a16:creationId xmlns:a16="http://schemas.microsoft.com/office/drawing/2014/main" id="{D3F2564A-B97A-4D9D-8B86-8EF4A9287528}"/>
              </a:ext>
            </a:extLst>
          </p:cNvPr>
          <p:cNvCxnSpPr>
            <a:cxnSpLocks/>
          </p:cNvCxnSpPr>
          <p:nvPr/>
        </p:nvCxnSpPr>
        <p:spPr>
          <a:xfrm>
            <a:off x="9717881" y="1090613"/>
            <a:ext cx="497682" cy="0"/>
          </a:xfrm>
          <a:prstGeom prst="line">
            <a:avLst/>
          </a:prstGeom>
          <a:ln w="25400">
            <a:gradFill flip="none" rotWithShape="1">
              <a:gsLst>
                <a:gs pos="0">
                  <a:srgbClr val="30AD49"/>
                </a:gs>
                <a:gs pos="100000">
                  <a:srgbClr val="78BA70"/>
                </a:gs>
              </a:gsLst>
              <a:lin ang="27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Obrázek 36">
            <a:extLst>
              <a:ext uri="{FF2B5EF4-FFF2-40B4-BE49-F238E27FC236}">
                <a16:creationId xmlns:a16="http://schemas.microsoft.com/office/drawing/2014/main" id="{8589C9F6-C1F0-4DF5-AFE4-33D34A61E20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474"/>
          <a:stretch/>
        </p:blipFill>
        <p:spPr>
          <a:xfrm rot="16200000">
            <a:off x="10825871" y="4021300"/>
            <a:ext cx="1919458" cy="812800"/>
          </a:xfrm>
          <a:prstGeom prst="rect">
            <a:avLst/>
          </a:prstGeom>
        </p:spPr>
      </p:pic>
      <p:cxnSp>
        <p:nvCxnSpPr>
          <p:cNvPr id="9" name="Přímá spojnice se šipkou 8">
            <a:extLst>
              <a:ext uri="{FF2B5EF4-FFF2-40B4-BE49-F238E27FC236}">
                <a16:creationId xmlns:a16="http://schemas.microsoft.com/office/drawing/2014/main" id="{EE4746E6-F370-46FF-85B2-9BC7470EEA4F}"/>
              </a:ext>
            </a:extLst>
          </p:cNvPr>
          <p:cNvCxnSpPr>
            <a:cxnSpLocks/>
          </p:cNvCxnSpPr>
          <p:nvPr/>
        </p:nvCxnSpPr>
        <p:spPr>
          <a:xfrm>
            <a:off x="1166070" y="2515683"/>
            <a:ext cx="1652631" cy="0"/>
          </a:xfrm>
          <a:prstGeom prst="straightConnector1">
            <a:avLst/>
          </a:prstGeom>
          <a:ln w="66675">
            <a:solidFill>
              <a:srgbClr val="EF1D25"/>
            </a:solidFill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2" name="Obdélník 11">
            <a:extLst>
              <a:ext uri="{FF2B5EF4-FFF2-40B4-BE49-F238E27FC236}">
                <a16:creationId xmlns:a16="http://schemas.microsoft.com/office/drawing/2014/main" id="{8D5606BC-B60D-4B96-A7F6-13DF99A75FB1}"/>
              </a:ext>
            </a:extLst>
          </p:cNvPr>
          <p:cNvSpPr/>
          <p:nvPr/>
        </p:nvSpPr>
        <p:spPr>
          <a:xfrm>
            <a:off x="2818701" y="1942678"/>
            <a:ext cx="7650760" cy="1245648"/>
          </a:xfrm>
          <a:prstGeom prst="rect">
            <a:avLst/>
          </a:prstGeom>
          <a:noFill/>
          <a:ln w="63500">
            <a:solidFill>
              <a:srgbClr val="EF1D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097517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>
            <a:extLst>
              <a:ext uri="{FF2B5EF4-FFF2-40B4-BE49-F238E27FC236}">
                <a16:creationId xmlns:a16="http://schemas.microsoft.com/office/drawing/2014/main" id="{2EBAF569-4D7E-4C1A-9E5C-55A96D850490}"/>
              </a:ext>
            </a:extLst>
          </p:cNvPr>
          <p:cNvSpPr/>
          <p:nvPr/>
        </p:nvSpPr>
        <p:spPr>
          <a:xfrm>
            <a:off x="247367" y="2016106"/>
            <a:ext cx="5295766" cy="271367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CA126BAB-CBDE-454F-BDE5-0C4CFC7358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2318" y="2064239"/>
            <a:ext cx="5031323" cy="2606109"/>
          </a:xfrm>
          <a:noFill/>
          <a:ln>
            <a:noFill/>
          </a:ln>
        </p:spPr>
        <p:txBody>
          <a:bodyPr>
            <a:normAutofit/>
          </a:bodyPr>
          <a:lstStyle/>
          <a:p>
            <a:pPr algn="l"/>
            <a:r>
              <a:rPr lang="cs-CZ" sz="2700" b="1" dirty="0">
                <a:solidFill>
                  <a:srgbClr val="42B186"/>
                </a:solidFill>
              </a:rPr>
              <a:t>Lukáš Rozlílek</a:t>
            </a:r>
            <a:br>
              <a:rPr lang="cs-CZ" sz="2700" dirty="0"/>
            </a:br>
            <a:r>
              <a:rPr lang="cs-CZ" sz="2700" dirty="0"/>
              <a:t>RIS3 analytik</a:t>
            </a:r>
            <a:br>
              <a:rPr lang="cs-CZ" sz="2700" dirty="0"/>
            </a:br>
            <a:r>
              <a:rPr lang="cs-CZ" sz="2700" dirty="0"/>
              <a:t>Tel.: 731 004 402</a:t>
            </a:r>
            <a:br>
              <a:rPr lang="cs-CZ" sz="2700" dirty="0"/>
            </a:br>
            <a:r>
              <a:rPr lang="cs-CZ" sz="2700" dirty="0"/>
              <a:t>E-mail: </a:t>
            </a:r>
            <a:r>
              <a:rPr lang="cs-CZ" sz="2700" dirty="0">
                <a:hlinkClick r:id="rId3"/>
              </a:rPr>
              <a:t>lukas.rozlilek@karp-kv.cz</a:t>
            </a:r>
            <a:br>
              <a:rPr lang="cs-CZ" sz="2700" dirty="0"/>
            </a:br>
            <a:br>
              <a:rPr lang="cs-CZ" sz="2700" dirty="0"/>
            </a:br>
            <a:r>
              <a:rPr lang="cs-CZ" sz="2700" dirty="0">
                <a:hlinkClick r:id="rId4"/>
              </a:rPr>
              <a:t>www.karp-kv.cz</a:t>
            </a:r>
            <a:endParaRPr lang="cs-CZ" sz="2000" dirty="0">
              <a:solidFill>
                <a:srgbClr val="42B186"/>
              </a:solidFill>
            </a:endParaRPr>
          </a:p>
        </p:txBody>
      </p:sp>
      <p:pic>
        <p:nvPicPr>
          <p:cNvPr id="35" name="Obrázek 34">
            <a:extLst>
              <a:ext uri="{FF2B5EF4-FFF2-40B4-BE49-F238E27FC236}">
                <a16:creationId xmlns:a16="http://schemas.microsoft.com/office/drawing/2014/main" id="{E170E2BC-102A-45E6-84ED-496EC7F0855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693119" y="2918056"/>
            <a:ext cx="1136524" cy="583169"/>
          </a:xfrm>
          <a:prstGeom prst="rect">
            <a:avLst/>
          </a:prstGeom>
        </p:spPr>
      </p:pic>
      <p:pic>
        <p:nvPicPr>
          <p:cNvPr id="37" name="Obrázek 36">
            <a:extLst>
              <a:ext uri="{FF2B5EF4-FFF2-40B4-BE49-F238E27FC236}">
                <a16:creationId xmlns:a16="http://schemas.microsoft.com/office/drawing/2014/main" id="{AF41EA18-786B-421E-BCFF-0071E0327F3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689331" y="3436384"/>
            <a:ext cx="1144100" cy="583170"/>
          </a:xfrm>
          <a:prstGeom prst="rect">
            <a:avLst/>
          </a:prstGeom>
        </p:spPr>
      </p:pic>
      <p:pic>
        <p:nvPicPr>
          <p:cNvPr id="41" name="Obrázek 40">
            <a:extLst>
              <a:ext uri="{FF2B5EF4-FFF2-40B4-BE49-F238E27FC236}">
                <a16:creationId xmlns:a16="http://schemas.microsoft.com/office/drawing/2014/main" id="{D730F786-6B0D-4E8F-B566-11455B96DD7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519371" y="1975307"/>
            <a:ext cx="1091804" cy="576313"/>
          </a:xfrm>
          <a:prstGeom prst="rect">
            <a:avLst/>
          </a:prstGeom>
        </p:spPr>
      </p:pic>
      <p:pic>
        <p:nvPicPr>
          <p:cNvPr id="43" name="Obrázek 42">
            <a:extLst>
              <a:ext uri="{FF2B5EF4-FFF2-40B4-BE49-F238E27FC236}">
                <a16:creationId xmlns:a16="http://schemas.microsoft.com/office/drawing/2014/main" id="{8F820CA5-D86D-43DA-923C-45D46E86239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6784" y="4218611"/>
            <a:ext cx="1073086" cy="524910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C4E9D506-7BF9-4120-A65E-71A51C0D1865}"/>
              </a:ext>
            </a:extLst>
          </p:cNvPr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9870" y="5447843"/>
            <a:ext cx="4981575" cy="111315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792438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Motiv Office">
  <a:themeElements>
    <a:clrScheme name="Vlastní 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42B186"/>
      </a:hlink>
      <a:folHlink>
        <a:srgbClr val="42B186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E086FD238DE3E1409C69CC8ADD69FCF1" ma:contentTypeVersion="3" ma:contentTypeDescription="Vytvoří nový dokument" ma:contentTypeScope="" ma:versionID="3d0ec63ca7d9128cea5f70133d2d03ef">
  <xsd:schema xmlns:xsd="http://www.w3.org/2001/XMLSchema" xmlns:xs="http://www.w3.org/2001/XMLSchema" xmlns:p="http://schemas.microsoft.com/office/2006/metadata/properties" xmlns:ns1="http://schemas.microsoft.com/sharepoint/v3" xmlns:ns2="c9e48692-194e-417d-af40-42e3d4ef737b" targetNamespace="http://schemas.microsoft.com/office/2006/metadata/properties" ma:root="true" ma:fieldsID="d50c01bbd926eee5858df2c9c3a44815" ns1:_="" ns2:_="">
    <xsd:import namespace="http://schemas.microsoft.com/sharepoint/v3"/>
    <xsd:import namespace="c9e48692-194e-417d-af40-42e3d4ef737b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  <xsd:element ref="ns2:MigrationSourceURL" minOccurs="0"/>
                <xsd:element ref="ns1:RoutingEnabled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Datum zahájení plánování" ma:description="" ma:internalName="PublishingStartDate" ma:readOnly="false">
      <xsd:simpleType>
        <xsd:restriction base="dms:Unknown"/>
      </xsd:simpleType>
    </xsd:element>
    <xsd:element name="PublishingExpirationDate" ma:index="9" nillable="true" ma:displayName="Datum ukončení plánování" ma:description="" ma:internalName="PublishingExpirationDate" ma:readOnly="false">
      <xsd:simpleType>
        <xsd:restriction base="dms:Unknown"/>
      </xsd:simpleType>
    </xsd:element>
    <xsd:element name="RoutingEnabled" ma:index="11" ma:displayName="Aktivní" ma:internalName="RoutingEnabled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9e48692-194e-417d-af40-42e3d4ef737b" elementFormDefault="qualified">
    <xsd:import namespace="http://schemas.microsoft.com/office/2006/documentManagement/types"/>
    <xsd:import namespace="http://schemas.microsoft.com/office/infopath/2007/PartnerControls"/>
    <xsd:element name="MigrationSourceURL" ma:index="10" nillable="true" ma:displayName="MigrationSourceURL" ma:internalName="MigrationSourceURL0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igrationSourceURL xmlns="c9e48692-194e-417d-af40-42e3d4ef737b" xsi:nil="true"/>
    <RoutingEnabled xmlns="http://schemas.microsoft.com/sharepoint/v3">false</RoutingEnabled>
    <PublishingExpirationDate xmlns="http://schemas.microsoft.com/sharepoint/v3" xsi:nil="true"/>
    <PublishingStartDate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B39BBE07-41BC-4257-A651-0589118966E7}"/>
</file>

<file path=customXml/itemProps2.xml><?xml version="1.0" encoding="utf-8"?>
<ds:datastoreItem xmlns:ds="http://schemas.openxmlformats.org/officeDocument/2006/customXml" ds:itemID="{18D98F9F-C4B9-48EB-B9DD-466413EBF95C}"/>
</file>

<file path=customXml/itemProps3.xml><?xml version="1.0" encoding="utf-8"?>
<ds:datastoreItem xmlns:ds="http://schemas.openxmlformats.org/officeDocument/2006/customXml" ds:itemID="{B4976DAA-0750-4B3A-85ED-E59587413633}"/>
</file>

<file path=docProps/app.xml><?xml version="1.0" encoding="utf-8"?>
<Properties xmlns="http://schemas.openxmlformats.org/officeDocument/2006/extended-properties" xmlns:vt="http://schemas.openxmlformats.org/officeDocument/2006/docPropsVTypes">
  <TotalTime>680</TotalTime>
  <Words>206</Words>
  <Application>Microsoft Office PowerPoint</Application>
  <PresentationFormat>Širokoúhlá obrazovka</PresentationFormat>
  <Paragraphs>22</Paragraphs>
  <Slides>8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8</vt:i4>
      </vt:variant>
    </vt:vector>
  </HeadingPairs>
  <TitlesOfParts>
    <vt:vector size="12" baseType="lpstr">
      <vt:lpstr>Arial</vt:lpstr>
      <vt:lpstr>Calibri</vt:lpstr>
      <vt:lpstr>Calibri Light</vt:lpstr>
      <vt:lpstr>Motiv Office</vt:lpstr>
      <vt:lpstr>Galerie kreativců</vt:lpstr>
      <vt:lpstr>Galerie kreativců</vt:lpstr>
      <vt:lpstr>Podmínky registrace do galerie</vt:lpstr>
      <vt:lpstr>Představení galerie</vt:lpstr>
      <vt:lpstr>Představení galerie</vt:lpstr>
      <vt:lpstr>Představení galerie</vt:lpstr>
      <vt:lpstr>Představení galerie</vt:lpstr>
      <vt:lpstr>Lukáš Rozlílek RIS3 analytik Tel.: 731 004 402 E-mail: lukas.rozlilek@karp-kv.cz  www.karp-kv.cz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Lukáš</dc:creator>
  <cp:keywords/>
  <dc:description/>
  <cp:lastModifiedBy>Lukáš Rozlílek</cp:lastModifiedBy>
  <cp:revision>76</cp:revision>
  <dcterms:created xsi:type="dcterms:W3CDTF">2017-09-18T08:52:45Z</dcterms:created>
  <dcterms:modified xsi:type="dcterms:W3CDTF">2020-08-12T06:37:54Z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0x010100E086FD238DE3E1409C69CC8ADD69FCF1</vt:lpwstr>
  </property>
  <property fmtid="{D5CDD505-2E9C-101B-9397-08002B2CF9AE}" pid="3" name="MigrationSourceURL">
    <vt:lpwstr/>
  </property>
  <property fmtid="{D5CDD505-2E9C-101B-9397-08002B2CF9AE}" pid="4" name="PublishingContact">
    <vt:lpwstr/>
  </property>
  <property fmtid="{D5CDD505-2E9C-101B-9397-08002B2CF9AE}" pid="5" name="PublishingPageContent">
    <vt:lpwstr/>
  </property>
  <property fmtid="{D5CDD505-2E9C-101B-9397-08002B2CF9AE}" pid="6" name="e1a5b98cdd71426dacb6e478c7a5882f">
    <vt:lpwstr/>
  </property>
  <property fmtid="{D5CDD505-2E9C-101B-9397-08002B2CF9AE}" pid="7" name="Order">
    <vt:r8>1751200</vt:r8>
  </property>
  <property fmtid="{D5CDD505-2E9C-101B-9397-08002B2CF9AE}" pid="8" name="PublishingRollupImage">
    <vt:lpwstr/>
  </property>
  <property fmtid="{D5CDD505-2E9C-101B-9397-08002B2CF9AE}" pid="9" name="PublishingContactEmail">
    <vt:lpwstr/>
  </property>
  <property fmtid="{D5CDD505-2E9C-101B-9397-08002B2CF9AE}" pid="10" name="xd_Signature">
    <vt:bool>false</vt:bool>
  </property>
  <property fmtid="{D5CDD505-2E9C-101B-9397-08002B2CF9AE}" pid="11" name="xd_ProgID">
    <vt:lpwstr/>
  </property>
  <property fmtid="{D5CDD505-2E9C-101B-9397-08002B2CF9AE}" pid="12" name="PublishingContactPicture">
    <vt:lpwstr/>
  </property>
  <property fmtid="{D5CDD505-2E9C-101B-9397-08002B2CF9AE}" pid="13" name="PublishingVariationGroupID">
    <vt:lpwstr/>
  </property>
  <property fmtid="{D5CDD505-2E9C-101B-9397-08002B2CF9AE}" pid="14" name="MigrationSourceURL2">
    <vt:lpwstr/>
  </property>
  <property fmtid="{D5CDD505-2E9C-101B-9397-08002B2CF9AE}" pid="15" name="vti_imgdate">
    <vt:lpwstr/>
  </property>
  <property fmtid="{D5CDD505-2E9C-101B-9397-08002B2CF9AE}" pid="16" name="wic_System_Copyright">
    <vt:lpwstr/>
  </property>
  <property fmtid="{D5CDD505-2E9C-101B-9397-08002B2CF9AE}" pid="17" name="PublishingContactName">
    <vt:lpwstr/>
  </property>
  <property fmtid="{D5CDD505-2E9C-101B-9397-08002B2CF9AE}" pid="18" name="PublishingVariationRelationshipLinkFieldID">
    <vt:lpwstr/>
  </property>
  <property fmtid="{D5CDD505-2E9C-101B-9397-08002B2CF9AE}" pid="19" name="MigrationSourceURL1">
    <vt:lpwstr/>
  </property>
  <property fmtid="{D5CDD505-2E9C-101B-9397-08002B2CF9AE}" pid="20" name="_SourceUrl">
    <vt:lpwstr/>
  </property>
  <property fmtid="{D5CDD505-2E9C-101B-9397-08002B2CF9AE}" pid="21" name="_SharedFileIndex">
    <vt:lpwstr/>
  </property>
  <property fmtid="{D5CDD505-2E9C-101B-9397-08002B2CF9AE}" pid="22" name="Comments">
    <vt:lpwstr/>
  </property>
  <property fmtid="{D5CDD505-2E9C-101B-9397-08002B2CF9AE}" pid="23" name="PublishingPageLayout">
    <vt:lpwstr/>
  </property>
  <property fmtid="{D5CDD505-2E9C-101B-9397-08002B2CF9AE}" pid="25" name="TaxCatchAll">
    <vt:lpwstr/>
  </property>
  <property fmtid="{D5CDD505-2E9C-101B-9397-08002B2CF9AE}" pid="26" name="Wiki Page Categories">
    <vt:lpwstr/>
  </property>
  <property fmtid="{D5CDD505-2E9C-101B-9397-08002B2CF9AE}" pid="27" name="TemplateUrl">
    <vt:lpwstr/>
  </property>
  <property fmtid="{D5CDD505-2E9C-101B-9397-08002B2CF9AE}" pid="28" name="Audience">
    <vt:lpwstr/>
  </property>
</Properties>
</file>