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27DCA4C-7825-44A0-B31A-4BAD6120D580}" type="datetime1">
              <a:rPr lang="cs-CZ" smtClean="0"/>
              <a:t>26.09.2023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CCFE8D-08E6-40AC-BF4B-494C67BC535C}" type="datetime1">
              <a:rPr lang="cs-CZ" smtClean="0"/>
              <a:t>26.09.2023</a:t>
            </a:fld>
            <a:endParaRPr lang="en-US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EC4697-A511-4167-98D5-E240268A2670}" type="datetime1">
              <a:rPr lang="cs-CZ" smtClean="0"/>
              <a:t>26.09.2023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2422F-D08F-49D0-98CD-DC7D2F2607DE}" type="datetime1">
              <a:rPr lang="cs-CZ" smtClean="0"/>
              <a:t>26.09.2023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Zástupný symbol pro datum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72C44F-B7A3-4350-988C-CFC166A0AA82}" type="datetime1">
              <a:rPr lang="cs-CZ" smtClean="0"/>
              <a:t>26.09.2023</a:t>
            </a:fld>
            <a:endParaRPr lang="en-US" dirty="0"/>
          </a:p>
        </p:txBody>
      </p:sp>
      <p:sp>
        <p:nvSpPr>
          <p:cNvPr id="12" name="Zástupný symbol pro zápatí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25B38F-3440-48E9-8BA6-B9B0E297B628}" type="datetime1">
              <a:rPr lang="cs-CZ" smtClean="0"/>
              <a:t>26.09.2023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CB43DD-355E-4ACB-AF6B-F0A0D93B1FF7}" type="datetime1">
              <a:rPr lang="cs-CZ" smtClean="0"/>
              <a:t>26.09.2023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0DC0DA-1C84-4CFB-A589-758D033EC754}" type="datetime1">
              <a:rPr lang="cs-CZ" smtClean="0"/>
              <a:t>26.09.2023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68CB40-5E53-430A-BC80-66A7330A3E11}" type="datetime1">
              <a:rPr lang="cs-CZ" smtClean="0"/>
              <a:t>26.09.2023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030092-A1C2-46B4-B050-3676FFA9CD44}" type="datetime1">
              <a:rPr lang="cs-CZ" smtClean="0"/>
              <a:t>26.09.2023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CD7C02-7CC9-44AF-9768-6A6F42347937}" type="datetime1">
              <a:rPr lang="cs-CZ" smtClean="0"/>
              <a:t>26.09.2023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4E756D9B-B1BA-4BAF-99A5-DC08EF34F207}" type="datetime1">
              <a:rPr lang="cs-CZ" smtClean="0"/>
              <a:t>26.09.2023</a:t>
            </a:fld>
            <a:endParaRPr lang="en-US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E295CD-EF07-4568-A35E-D8DFD54CCEB6}" type="datetime1">
              <a:rPr lang="cs-CZ" smtClean="0"/>
              <a:t>26.09.2023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00C9E6-3834-4C30-AC74-37ACA7F99694}" type="datetime1">
              <a:rPr lang="cs-CZ" smtClean="0"/>
              <a:t>26.09.2023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Obdélní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Obdélní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hyperlink" Target="https://www.zakonyprolidi.cz/cs/2006-499#p4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zakonyprolidi.cz/cs/2006-183#p12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www.zakonyprolidi.cz/cs/2006-499#f616783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olidi.cz/cs/2021-283#p232" TargetMode="External"/><Relationship Id="rId2" Type="http://schemas.openxmlformats.org/officeDocument/2006/relationships/hyperlink" Target="https://www.zakonyprolidi.cz/cs/2021-283#p23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zakonyprolidi.cz/cs/1994-200#p20-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Obdélník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2"/>
            <a:ext cx="10993549" cy="653094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„DTM - jak to </a:t>
            </a:r>
            <a:r>
              <a:rPr lang="cs-CZ" dirty="0"/>
              <a:t>bude</a:t>
            </a:r>
            <a:r>
              <a:rPr lang="pl-PL" dirty="0"/>
              <a:t> </a:t>
            </a:r>
            <a:r>
              <a:rPr lang="cs-CZ" dirty="0"/>
              <a:t>prakticky</a:t>
            </a:r>
            <a:r>
              <a:rPr lang="pl-PL" dirty="0"/>
              <a:t>?“</a:t>
            </a:r>
            <a:endParaRPr lang="c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534" y="5175848"/>
            <a:ext cx="10993546" cy="895837"/>
          </a:xfrm>
        </p:spPr>
        <p:txBody>
          <a:bodyPr rtlCol="0">
            <a:normAutofit/>
          </a:bodyPr>
          <a:lstStyle/>
          <a:p>
            <a:pPr rtl="0"/>
            <a:r>
              <a:rPr lang="cs" dirty="0"/>
              <a:t>Dušan Stránský</a:t>
            </a:r>
          </a:p>
          <a:p>
            <a:pPr rtl="0"/>
            <a:r>
              <a:rPr lang="cs" dirty="0"/>
              <a:t>Cheb 12. 10. 2023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dirty="0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dirty="0"/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9851074-8080-C22E-9CAA-48F97A5C42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177" y="1734781"/>
            <a:ext cx="3767332" cy="30620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1D35F96-522C-D4DB-AB03-5FA42148D4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09" y="2998023"/>
            <a:ext cx="3953091" cy="3347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874FC3-65A6-3FE2-7B2B-4697E5CF5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Technická a dopravní infrastruktura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710EFC-B0E9-B5B4-E615-67A54E697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3"/>
            <a:ext cx="5105233" cy="3307461"/>
          </a:xfrm>
        </p:spPr>
        <p:txBody>
          <a:bodyPr>
            <a:normAutofit/>
          </a:bodyPr>
          <a:lstStyle/>
          <a:p>
            <a:pPr marL="323850" lvl="1" indent="-323850">
              <a:buNone/>
            </a:pPr>
            <a:r>
              <a:rPr lang="cs-CZ" b="1" dirty="0">
                <a:solidFill>
                  <a:srgbClr val="FF0000"/>
                </a:solidFill>
              </a:rPr>
              <a:t>DŮLEŽITÉ OTÁZKY PRO TI/DI</a:t>
            </a:r>
          </a:p>
          <a:p>
            <a:pPr marL="323850" lvl="1" indent="-32385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FF0000"/>
                </a:solidFill>
              </a:rPr>
              <a:t>Stanovení metodiky sběru dat (širší/užší obsah, formát předání, způsob předání)</a:t>
            </a:r>
          </a:p>
          <a:p>
            <a:pPr marL="323850" lvl="1" indent="-32385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FF0000"/>
                </a:solidFill>
              </a:rPr>
              <a:t>Určení primárního datového skladu TI/DI (kde leží, kdo ho spravuje, kdo ho aktualizuje, určení datového modelu, propojení na pasporty)</a:t>
            </a:r>
          </a:p>
          <a:p>
            <a:pPr marL="323850" lvl="1" indent="-32385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Předávání do DTM ČR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04EC88-11E7-5DB6-033A-779EF8E32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27.09.2023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FDEAC0A-B85A-334D-5972-06FA0222E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548" y="2789682"/>
            <a:ext cx="5380660" cy="3028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8638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F9E1A8-EBCD-3F96-D63B-EB9DA122B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„DTM - jak to </a:t>
            </a:r>
            <a:r>
              <a:rPr lang="cs-CZ" dirty="0"/>
              <a:t>bude</a:t>
            </a:r>
            <a:r>
              <a:rPr lang="pl-PL" dirty="0"/>
              <a:t> </a:t>
            </a:r>
            <a:r>
              <a:rPr lang="cs-CZ" dirty="0"/>
              <a:t>prakticky</a:t>
            </a:r>
            <a:r>
              <a:rPr lang="pl-PL" dirty="0"/>
              <a:t>?“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AE73B1-3607-F74A-BCA7-D45E34164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12845"/>
            <a:ext cx="11029615" cy="859536"/>
          </a:xfrm>
        </p:spPr>
        <p:txBody>
          <a:bodyPr/>
          <a:lstStyle/>
          <a:p>
            <a:pPr marL="0" indent="0" algn="r">
              <a:buNone/>
            </a:pPr>
            <a:r>
              <a:rPr lang="pl-PL" sz="2800" cap="all" dirty="0">
                <a:latin typeface="+mj-lt"/>
                <a:ea typeface="+mj-ea"/>
                <a:cs typeface="+mj-cs"/>
              </a:rPr>
              <a:t>„</a:t>
            </a:r>
            <a:r>
              <a:rPr lang="cs-CZ" sz="2800" cap="all" dirty="0">
                <a:latin typeface="+mj-lt"/>
                <a:ea typeface="+mj-ea"/>
                <a:cs typeface="+mj-cs"/>
              </a:rPr>
              <a:t>to ukáže čas“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F88074BF-BDEB-A3DC-7E6F-D0403EA9D04F}"/>
              </a:ext>
            </a:extLst>
          </p:cNvPr>
          <p:cNvSpPr txBox="1">
            <a:spLocks/>
          </p:cNvSpPr>
          <p:nvPr/>
        </p:nvSpPr>
        <p:spPr>
          <a:xfrm>
            <a:off x="818556" y="3429000"/>
            <a:ext cx="4798204" cy="976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8000" dirty="0"/>
              <a:t>Děkuji za pozornost.</a:t>
            </a:r>
            <a:endParaRPr lang="cs-CZ" sz="8000" dirty="0">
              <a:solidFill>
                <a:srgbClr val="FF0000"/>
              </a:solidFill>
            </a:endParaRPr>
          </a:p>
          <a:p>
            <a:pPr lvl="1"/>
            <a:endParaRPr lang="cs-CZ" sz="8000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80FAC99-8EE8-E27E-79E3-6DE0AF877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679" y="3216354"/>
            <a:ext cx="4600010" cy="30381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439580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32064-7524-F7E3-7344-93FA8B35B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geodetické dokumentace skutečného provedení stavby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36A507-FC62-5D23-03C6-E318C78D2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Další nová povinnost stavebníků ?</a:t>
            </a:r>
          </a:p>
          <a:p>
            <a:r>
              <a:rPr lang="cs-CZ" dirty="0"/>
              <a:t>Zákon č. 183/2006 Sb., stavební zákon - § 125 - </a:t>
            </a:r>
            <a:r>
              <a:rPr lang="cs-CZ" dirty="0">
                <a:hlinkClick r:id="rId2"/>
              </a:rPr>
              <a:t>https://www.zakonyprolidi.cz/cs/2006-183#p125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Odst. 1 – „Vlastník stavby je povinen uchovávat po celou dobu trvání stavby ověřenou dokumentaci odpovídající jejímu skutečnému provedení podle vydaných povolení.“</a:t>
            </a:r>
          </a:p>
          <a:p>
            <a:pPr lvl="1"/>
            <a:r>
              <a:rPr lang="cs-CZ" dirty="0"/>
              <a:t>Odst. 6 – „ Rozsah a obsah dokumentace skutečného provedení stavby stanoví prováděcí právní předpis.“</a:t>
            </a:r>
          </a:p>
          <a:p>
            <a:r>
              <a:rPr lang="cs-CZ" dirty="0"/>
              <a:t>Vyhláška č. 499/2006 o dokumentaci staveb – § 4 - </a:t>
            </a:r>
            <a:r>
              <a:rPr lang="cs-CZ" dirty="0">
                <a:hlinkClick r:id="rId3"/>
              </a:rPr>
              <a:t>https://www.zakonyprolidi.cz/cs/2006-499#p4</a:t>
            </a:r>
            <a:endParaRPr lang="cs-CZ" dirty="0"/>
          </a:p>
          <a:p>
            <a:pPr lvl="1"/>
            <a:r>
              <a:rPr lang="cs-CZ" dirty="0"/>
              <a:t>Rozsah a obsah dokumentace skutečného provedení stavby je stanoven v příloze č. 14 k této vyhlášce.</a:t>
            </a:r>
          </a:p>
          <a:p>
            <a:pPr lvl="1"/>
            <a:r>
              <a:rPr lang="cs-CZ" dirty="0">
                <a:hlinkClick r:id="rId4"/>
              </a:rPr>
              <a:t>https://www.zakonyprolidi.cz/cs/2006-499#f6167833</a:t>
            </a:r>
            <a:r>
              <a:rPr lang="cs-CZ" dirty="0"/>
              <a:t> – „Součástí výkresové dokumentace je geodetická část s číselným a grafickým vyjádřením výsledků zaměření stavby, polohopisem s výškopisnými údaji, měřickými náčrty s číselnými údaji, seznamem souřadnic a výšek, a technickou zprávou podle jiného právního předpisu“</a:t>
            </a:r>
          </a:p>
        </p:txBody>
      </p:sp>
      <p:pic>
        <p:nvPicPr>
          <p:cNvPr id="8" name="Grafický objekt 7" descr="Zaškrtnutí se souvislou výplní">
            <a:extLst>
              <a:ext uri="{FF2B5EF4-FFF2-40B4-BE49-F238E27FC236}">
                <a16:creationId xmlns:a16="http://schemas.microsoft.com/office/drawing/2014/main" id="{2B8D5190-7E69-E78D-F8EF-DF5AD0F5CE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91485" y="2471299"/>
            <a:ext cx="540000" cy="540000"/>
          </a:xfrm>
          <a:prstGeom prst="rect">
            <a:avLst/>
          </a:prstGeom>
        </p:spPr>
      </p:pic>
      <p:pic>
        <p:nvPicPr>
          <p:cNvPr id="10" name="Grafický objekt 9" descr="Zavřít se souvislou výplní">
            <a:extLst>
              <a:ext uri="{FF2B5EF4-FFF2-40B4-BE49-F238E27FC236}">
                <a16:creationId xmlns:a16="http://schemas.microsoft.com/office/drawing/2014/main" id="{62F1A93C-85A9-527D-6A67-14BFC670C1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26735" y="2470281"/>
            <a:ext cx="539496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410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C4963D-6099-1C64-355A-08296D7D7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geodetické dokumentace skutečného provedení stavby – nová legislativa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66DBC5-29E3-2496-BBB4-EE11A2677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Nový stavební zákon č. 283/2021 Sb. Stavební zákon</a:t>
            </a:r>
          </a:p>
          <a:p>
            <a:pPr lvl="1"/>
            <a:r>
              <a:rPr lang="cs-CZ" dirty="0"/>
              <a:t>§ 230 – Kolaudace - </a:t>
            </a:r>
            <a:r>
              <a:rPr lang="cs-CZ" dirty="0">
                <a:hlinkClick r:id="rId2"/>
              </a:rPr>
              <a:t>https://www.zakonyprolidi.cz/cs/2021-283#p230</a:t>
            </a:r>
            <a:endParaRPr lang="cs-CZ" dirty="0"/>
          </a:p>
          <a:p>
            <a:pPr lvl="2"/>
            <a:r>
              <a:rPr lang="cs-CZ" dirty="0"/>
              <a:t>Odst. 3 – „Stavbu, která nevyžaduje kolaudační rozhodnutí, lze užívat ihned po dokončení, a to pouze v souladu s účelem vymezeným v povolení stavby. Dokončení stavby je stavebník povinen neprodleně oznámit stavebnímu úřadu. V oznámení stavebník uvede:</a:t>
            </a:r>
          </a:p>
          <a:p>
            <a:pPr marL="630000" lvl="2" indent="0">
              <a:buNone/>
            </a:pPr>
            <a:r>
              <a:rPr lang="cs-CZ" dirty="0"/>
              <a:t>	a) číslo geometrického plánu, pokud je stavba předmětem evidence v katastru nemovitostí nebo její výstavbou dochází k rozdělení pozemku,</a:t>
            </a:r>
          </a:p>
          <a:p>
            <a:pPr marL="630000" lvl="2" indent="0">
              <a:buNone/>
            </a:pPr>
            <a:r>
              <a:rPr lang="cs-CZ" dirty="0"/>
              <a:t>	b) identifikátor záznamu, ve kterém byly zapsány změny týkající se obsahu digitální technické mapy kraje nebo předány podklady pro jejich 	zápis, pokud jsou údaje o stavbě obsahem digitální technické mapy kraje</a:t>
            </a:r>
          </a:p>
          <a:p>
            <a:pPr lvl="1"/>
            <a:r>
              <a:rPr lang="cs-CZ" dirty="0"/>
              <a:t>§ 232 – Žádost - </a:t>
            </a:r>
            <a:r>
              <a:rPr lang="cs-CZ" dirty="0">
                <a:hlinkClick r:id="rId3"/>
              </a:rPr>
              <a:t>https://www.zakonyprolidi.cz/cs/2021-283#p232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Odst. 2 – „Součástí žádosti je …. g) geodetická část dokumentace skutečného provedení stavby technické a dopravní infrastruktury nebo identifikátor záznamu, ve kterém byly zapsány změny týkající se obsahu digitální technické mapy kraje, nebo předány podklady pro jejich zápis, pokud jsou údaje o stavbě obsahem digitální technické mapy kraje,</a:t>
            </a:r>
          </a:p>
          <a:p>
            <a:pPr marL="630000" lvl="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71658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ADAB3B-7A64-3ACB-5A4A-16F10EE37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17597"/>
          </a:xfrm>
        </p:spPr>
        <p:txBody>
          <a:bodyPr/>
          <a:lstStyle/>
          <a:p>
            <a:r>
              <a:rPr lang="cs-CZ" dirty="0"/>
              <a:t>Co měříme? – rekonstrukce náměstí (příklad)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977ECC-412D-901C-3CEE-DEEE136ACB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932" y="2795954"/>
            <a:ext cx="6745430" cy="384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57ECE40-4796-66B8-AE94-DFCA961CC496}"/>
              </a:ext>
            </a:extLst>
          </p:cNvPr>
          <p:cNvSpPr txBox="1"/>
          <p:nvPr/>
        </p:nvSpPr>
        <p:spPr>
          <a:xfrm>
            <a:off x="581193" y="1734413"/>
            <a:ext cx="11029615" cy="2049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FF0000"/>
                </a:solidFill>
              </a:rPr>
              <a:t>Základní prostorová situace – hranice budov, zastřešené stavby, schodiště, hranice dopravních staveb (chodník, komunikace, parkoviště), hranice vodních ploch, hranice udržované zeleně, hranice plotů, informační tabule, reklamní sloupy, kamera kamerového systému, definiční body ploch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00B050"/>
                </a:solidFill>
              </a:rPr>
              <a:t>Pasportní objekty – stromy, mobiliář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0070C0"/>
                </a:solidFill>
              </a:rPr>
              <a:t>Technická infrastruktura – veřejné osvětlení, vodovod, kanalizace, elektro, plyn, SEK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7030A0"/>
                </a:solidFill>
              </a:rPr>
              <a:t>Dopravní infrastruktura – osa a obvod pozemní komunikace</a:t>
            </a:r>
          </a:p>
        </p:txBody>
      </p:sp>
    </p:spTree>
    <p:extLst>
      <p:ext uri="{BB962C8B-B14F-4D97-AF65-F5344CB8AC3E}">
        <p14:creationId xmlns:p14="http://schemas.microsoft.com/office/powerpoint/2010/main" val="14292645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5"/>
                                      </p:to>
                                    </p:set>
                                    <p:animEffect filter="image" prLst="opacity: 0.95">
                                      <p:cBhvr rctx="IE">
                                        <p:cTn id="12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36C650-7E45-C2A5-F763-C5C87B76A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na to?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8276A8-FB4D-2340-6535-5C35C17A1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Předpoklad – stavebník (obec) zajišťuje akci formou veřejné zakázky na stavební práce</a:t>
            </a:r>
          </a:p>
          <a:p>
            <a:r>
              <a:rPr lang="cs-CZ" b="1" dirty="0"/>
              <a:t>Součást zadávací dokumentace – povinnost zajistit GEODETICKOU dokumentaci skutečného provedení stavby</a:t>
            </a:r>
          </a:p>
          <a:p>
            <a:r>
              <a:rPr lang="cs-CZ" dirty="0"/>
              <a:t>Stavebník nebo technický dozor investora – kontrola provedení geodetických prací na všech stavebních objektech</a:t>
            </a:r>
          </a:p>
          <a:p>
            <a:r>
              <a:rPr lang="cs-CZ" dirty="0"/>
              <a:t>Doporučená formulace do smluv na pořízení geodetického zaměření:</a:t>
            </a:r>
          </a:p>
          <a:p>
            <a:pPr lvl="1"/>
            <a:r>
              <a:rPr lang="cs-CZ" i="1" dirty="0"/>
              <a:t>„Vyhotovení geodetické části dokumentace skutečného provedení stavby nebo geodetického podkladu pro potřeby vedení Digitální technické mapy Karlovarského kraje, obsahující geometrické, polohové a výškové určení dokončené stavby nebo technologického zařízení, zpracované a předané v souladu s § 5 a ve struktuře dle příloh č. 3 a 4 vyhlášky č. 393/2020 Sb., o digitální technické mapě (vyhláška DTM), v platném znění, v aktuálně platné verzi Jednotného výměnného formátu digitální technické mapy (JVF DTM) dle § 6 vyhlášky DTM.</a:t>
            </a:r>
          </a:p>
          <a:p>
            <a:pPr lvl="1"/>
            <a:r>
              <a:rPr lang="cs-CZ" i="1" dirty="0"/>
              <a:t>Geodetický podklad se vyhotovuje s využitím stávajících údajů digitální technické mapy. Součástí geodetického podkladu je posouzení návaznosti výsledku zaměření nového stavu na stav dosavadní.</a:t>
            </a:r>
          </a:p>
          <a:p>
            <a:pPr lvl="1"/>
            <a:r>
              <a:rPr lang="cs-CZ" i="1" dirty="0"/>
              <a:t>Součástí odevzdané dokumentace bude i identifikátor záznamu, ve kterém byly zapsány změny týkající se obsahu digitální technické mapy kraje, nebo předány podklady pro jejich zápis.“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50184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780E520B-A794-AD8F-D519-6DF1C775E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579" y="2314487"/>
            <a:ext cx="4505966" cy="28093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BA944CD-24E9-071C-6706-4C8D7AFC0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prostorová situace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4E536C-7EB0-5DE2-8063-FFCECDCE5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6630313" cy="3634486"/>
          </a:xfrm>
        </p:spPr>
        <p:txBody>
          <a:bodyPr/>
          <a:lstStyle/>
          <a:p>
            <a:r>
              <a:rPr lang="cs-CZ" dirty="0"/>
              <a:t>„nejjednodušší vrstva“</a:t>
            </a:r>
          </a:p>
          <a:p>
            <a:r>
              <a:rPr lang="cs-CZ" dirty="0"/>
              <a:t>Zajišťuje geodet s pomocí IS DMVS a IS DTMK</a:t>
            </a:r>
          </a:p>
          <a:p>
            <a:r>
              <a:rPr lang="cs-CZ" dirty="0"/>
              <a:t>Sektorová spolupráce na metodických návodech pro geodety</a:t>
            </a:r>
          </a:p>
          <a:p>
            <a:r>
              <a:rPr lang="cs-CZ" dirty="0"/>
              <a:t>Předání pouze formou JVF DTM (příloha č. 3 a 4 Vyhlášky č. 393/2020 Sb.)</a:t>
            </a:r>
          </a:p>
          <a:p>
            <a:r>
              <a:rPr lang="cs-CZ" dirty="0"/>
              <a:t>Geodet pořizuje pouze konstrukční prvky</a:t>
            </a:r>
          </a:p>
          <a:p>
            <a:r>
              <a:rPr lang="cs-CZ" dirty="0"/>
              <a:t>Odvozené (plošné) objekty zajišťuje IS DTMK</a:t>
            </a:r>
          </a:p>
        </p:txBody>
      </p:sp>
    </p:spTree>
    <p:extLst>
      <p:ext uri="{BB962C8B-B14F-4D97-AF65-F5344CB8AC3E}">
        <p14:creationId xmlns:p14="http://schemas.microsoft.com/office/powerpoint/2010/main" val="14085398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A6E038-CDB8-79C1-B082-4F06B4294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Pasportní objekty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58B84F-7336-6E01-9D67-B8BE56760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Vydání OZV – zákon č. 200/1994 Sb. o zeměměřictví – </a:t>
            </a:r>
            <a:r>
              <a:rPr lang="cs-CZ" dirty="0">
                <a:hlinkClick r:id="rId2"/>
              </a:rPr>
              <a:t>https://www.zakonyprolidi.cz/cs/1994-200#p20-3</a:t>
            </a:r>
            <a:r>
              <a:rPr lang="cs-CZ" dirty="0"/>
              <a:t> (účinnost od 1.7.2024) - § 20 odst. 3</a:t>
            </a:r>
          </a:p>
          <a:p>
            <a:pPr lvl="1"/>
            <a:r>
              <a:rPr lang="cs-CZ" dirty="0"/>
              <a:t>Obce mohou pro účely vedení digitální technické mapy obce stanovit obecně závaznou vyhláškou obsah digitální technické mapy obce nad rámec obsahu digitální technické mapy kraje.</a:t>
            </a:r>
          </a:p>
          <a:p>
            <a:r>
              <a:rPr lang="cs-CZ" dirty="0"/>
              <a:t>Odevzdání – 2 možnosti</a:t>
            </a:r>
          </a:p>
          <a:p>
            <a:pPr lvl="1"/>
            <a:r>
              <a:rPr lang="cs-CZ" dirty="0"/>
              <a:t>Extenze JVF DTM – nutnost koordinace s IS DTMK</a:t>
            </a:r>
          </a:p>
          <a:p>
            <a:pPr lvl="1"/>
            <a:r>
              <a:rPr lang="cs-CZ" dirty="0"/>
              <a:t>Předpis v rámci OZV – stanovení způsobu v rámci provozní dokumentace – nemusí být JVF DTM</a:t>
            </a:r>
          </a:p>
          <a:p>
            <a:r>
              <a:rPr lang="cs-CZ" b="1" dirty="0"/>
              <a:t>Objekty, které se nepředávají do DTM ČR </a:t>
            </a:r>
            <a:r>
              <a:rPr lang="cs-CZ" dirty="0"/>
              <a:t>– zůstávají v systému obce</a:t>
            </a:r>
            <a:endParaRPr lang="cs-CZ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38DD5D7-4BD7-0CA1-FC70-59B662642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939" y="4093382"/>
            <a:ext cx="3109275" cy="23319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7671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6B1046-1F69-CB3F-D59C-A03AB8750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Technická infrastruktura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EC00E2-FF7F-FD80-6905-F94397693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Více možností řešení</a:t>
            </a:r>
          </a:p>
          <a:p>
            <a:r>
              <a:rPr lang="cs-CZ" b="1" dirty="0"/>
              <a:t>Odpovědnost předávání dat do DTM ČR na straně VSP TI – geodet se chová podle jejich pokynů</a:t>
            </a:r>
          </a:p>
          <a:p>
            <a:r>
              <a:rPr lang="cs-CZ" dirty="0"/>
              <a:t>„Velcí“ vlastníci/správci/provozovatelé TI – vlastní směrnice pro DSPS</a:t>
            </a:r>
          </a:p>
          <a:p>
            <a:r>
              <a:rPr lang="cs-CZ" dirty="0"/>
              <a:t>Obce – variantní řešení</a:t>
            </a:r>
          </a:p>
          <a:p>
            <a:pPr lvl="1"/>
            <a:r>
              <a:rPr lang="cs-CZ" dirty="0"/>
              <a:t>Obdobné řešení jako velcí VSP – sběr informací nad rámec přílohy č. 1 vyhlášky č. 393/2020 Sb.</a:t>
            </a:r>
          </a:p>
          <a:p>
            <a:pPr lvl="1"/>
            <a:r>
              <a:rPr lang="cs-CZ" dirty="0"/>
              <a:t>Řešení založené na obsahu přílohy č. 1 vyhlášky č. 393/2020 Sb. – </a:t>
            </a:r>
            <a:r>
              <a:rPr lang="cs-CZ" b="1" dirty="0"/>
              <a:t>možno využít JVF DTM</a:t>
            </a:r>
          </a:p>
          <a:p>
            <a:pPr lvl="1"/>
            <a:r>
              <a:rPr lang="cs-CZ" b="1" dirty="0"/>
              <a:t>Vše závisí na aktuálním stavu dat jednotlivých obcí a případného zvolení komerčního řešení správy TI</a:t>
            </a:r>
          </a:p>
          <a:p>
            <a:pPr marL="324000" lvl="1" indent="0">
              <a:buNone/>
            </a:pPr>
            <a:endParaRPr lang="cs-CZ" b="1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6558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A43BE9-7CD1-9BFE-6801-7867DE28B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Dopravní infrastruktura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208CC8-145D-1A7A-CCDF-63889E09A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Obdobná situace jako u TI</a:t>
            </a:r>
          </a:p>
          <a:p>
            <a:r>
              <a:rPr lang="cs-CZ" dirty="0"/>
              <a:t>Vzhledem k potřebám obcí, lze očekávat užívání datového modelu DTM ČR</a:t>
            </a:r>
          </a:p>
          <a:p>
            <a:r>
              <a:rPr lang="cs-CZ" b="1" dirty="0"/>
              <a:t>Výchozí stav DI – pasporty dopravy obcí</a:t>
            </a:r>
          </a:p>
          <a:p>
            <a:r>
              <a:rPr lang="cs-CZ" dirty="0"/>
              <a:t>Aktualizace by měla probíhat minimálně u velkých staveb</a:t>
            </a:r>
          </a:p>
          <a:p>
            <a:r>
              <a:rPr lang="cs-CZ" b="1" dirty="0"/>
              <a:t>Doporučení – stanovení metodiky aktualizace DI s ohledem na použité komerční řešení</a:t>
            </a:r>
          </a:p>
          <a:p>
            <a:pPr lvl="1"/>
            <a:r>
              <a:rPr lang="cs-CZ" dirty="0"/>
              <a:t>Aktualizační soubor JVF DTM</a:t>
            </a:r>
          </a:p>
          <a:p>
            <a:pPr lvl="1"/>
            <a:r>
              <a:rPr lang="cs-CZ" dirty="0"/>
              <a:t>Vlastní aktualizační pravidla</a:t>
            </a:r>
          </a:p>
          <a:p>
            <a:r>
              <a:rPr lang="cs-CZ" dirty="0">
                <a:solidFill>
                  <a:srgbClr val="FF0000"/>
                </a:solidFill>
              </a:rPr>
              <a:t>Vlastník DI odpovídá za předávání dat do DTM ČR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A2B057-A7D1-193A-5A63-5EDDF2201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27.09.2023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1181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98_TF33552983" id="{76B99DA1-8F4B-4CDD-AF17-E230D0ABAD07}" vid="{3FF160E1-38F3-4E00-BD3B-0B3A46B6642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{FF7C65E5-6015-4B1B-A27C-2637922F1FD0}tf33552983_win32</Template>
  <TotalTime>276</TotalTime>
  <Words>1076</Words>
  <Application>Microsoft Office PowerPoint</Application>
  <PresentationFormat>Širokoúhlá obrazovka</PresentationFormat>
  <Paragraphs>78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Calibri</vt:lpstr>
      <vt:lpstr>Franklin Gothic Book</vt:lpstr>
      <vt:lpstr>Franklin Gothic Demi</vt:lpstr>
      <vt:lpstr>Wingdings</vt:lpstr>
      <vt:lpstr>Wingdings 2</vt:lpstr>
      <vt:lpstr>DividendVTI</vt:lpstr>
      <vt:lpstr>„DTM - jak to bude prakticky?“</vt:lpstr>
      <vt:lpstr>Tvorba geodetické dokumentace skutečného provedení stavby</vt:lpstr>
      <vt:lpstr>Tvorba geodetické dokumentace skutečného provedení stavby – nová legislativa</vt:lpstr>
      <vt:lpstr>Co měříme? – rekonstrukce náměstí (příklad)</vt:lpstr>
      <vt:lpstr>Jak na to?</vt:lpstr>
      <vt:lpstr>Základní prostorová situace</vt:lpstr>
      <vt:lpstr>Pasportní objekty</vt:lpstr>
      <vt:lpstr>Technická infrastruktura</vt:lpstr>
      <vt:lpstr>Dopravní infrastruktura</vt:lpstr>
      <vt:lpstr>Technická a dopravní infrastruktura</vt:lpstr>
      <vt:lpstr>„DTM - jak to bude prakticky?“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„DTM - jak to bude prakticky?“</dc:title>
  <dc:creator>Dušan Stránský</dc:creator>
  <cp:lastModifiedBy>Dušan Stránský</cp:lastModifiedBy>
  <cp:revision>3</cp:revision>
  <dcterms:created xsi:type="dcterms:W3CDTF">2023-09-25T19:30:58Z</dcterms:created>
  <dcterms:modified xsi:type="dcterms:W3CDTF">2023-09-26T23:01:54Z</dcterms:modified>
</cp:coreProperties>
</file>