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96" r:id="rId5"/>
    <p:sldMasterId id="2147483684" r:id="rId6"/>
    <p:sldMasterId id="2147483672" r:id="rId7"/>
  </p:sldMasterIdLst>
  <p:notesMasterIdLst>
    <p:notesMasterId r:id="rId22"/>
  </p:notesMasterIdLst>
  <p:handoutMasterIdLst>
    <p:handoutMasterId r:id="rId23"/>
  </p:handoutMasterIdLst>
  <p:sldIdLst>
    <p:sldId id="334" r:id="rId8"/>
    <p:sldId id="314" r:id="rId9"/>
    <p:sldId id="335" r:id="rId10"/>
    <p:sldId id="336" r:id="rId11"/>
    <p:sldId id="338" r:id="rId12"/>
    <p:sldId id="339" r:id="rId13"/>
    <p:sldId id="337" r:id="rId14"/>
    <p:sldId id="340" r:id="rId15"/>
    <p:sldId id="341" r:id="rId16"/>
    <p:sldId id="342" r:id="rId17"/>
    <p:sldId id="343" r:id="rId18"/>
    <p:sldId id="344" r:id="rId19"/>
    <p:sldId id="332" r:id="rId20"/>
    <p:sldId id="34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áček Tomáš" initials="NT" lastIdx="1" clrIdx="0">
    <p:extLst>
      <p:ext uri="{19B8F6BF-5375-455C-9EA6-DF929625EA0E}">
        <p15:presenceInfo xmlns:p15="http://schemas.microsoft.com/office/powerpoint/2012/main" userId="S-1-5-21-1734154049-1292792158-1480540978-11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0240C-809F-4FE3-9F5C-9B305C2B3BC3}" v="205" dt="2023-10-06T12:01:45.958"/>
    <p1510:client id="{48B1D97A-CE4D-4219-86C7-D07681E6448C}" v="1" dt="2023-10-06T12:03:55.277"/>
    <p1510:client id="{4EF03E5B-5750-47F8-BF65-E9AF037F30A8}" v="8" dt="2023-10-05T06:05:34.072"/>
    <p1510:client id="{5B3A23FD-1D54-43BF-A98D-6A7739E1641A}" v="12" dt="2023-10-09T07:13:27.233"/>
    <p1510:client id="{71AE96B2-CCBD-4DBD-BA99-DD15E3DC3FFC}" v="1" dt="2023-10-04T14:36:19.567"/>
    <p1510:client id="{7E03AC33-FF16-4BF3-9161-F25FEF4E8E2E}" v="42" dt="2023-10-09T07:09:18.749"/>
    <p1510:client id="{A8D7868D-0E51-45C4-9EC0-0D9EB316E508}" v="791" dt="2023-10-06T11:41:50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90" autoAdjust="0"/>
  </p:normalViewPr>
  <p:slideViewPr>
    <p:cSldViewPr snapToGrid="0">
      <p:cViewPr varScale="1">
        <p:scale>
          <a:sx n="92" d="100"/>
          <a:sy n="92" d="100"/>
        </p:scale>
        <p:origin x="8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186" y="9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3A73DB-5684-DF43-97BA-CB8028AA2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BFCFA8-BCF4-34E6-85D4-65AE720846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927C-5B9C-4D22-90CA-D14061EF68BB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8661D9-9D9E-C933-E109-41933EC646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B6E8D5-48C4-BCBC-02BD-FC5A9C0AA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9FB1-9323-448F-B66C-DFDAB8FB8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0BDC-F125-4DC7-BEB9-1001F150D93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22758-99FF-432A-A69C-07E75226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Jirka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22758-99FF-432A-A69C-07E75226C2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86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obloha, exteriér, silnice, budova&#10;&#10;Popis byl vytvořen automaticky">
            <a:extLst>
              <a:ext uri="{FF2B5EF4-FFF2-40B4-BE49-F238E27FC236}">
                <a16:creationId xmlns:a16="http://schemas.microsoft.com/office/drawing/2014/main" id="{CD4194B8-729E-1DE8-8FF5-BACD88B7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1506" y="10848"/>
            <a:ext cx="7420494" cy="683630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04E9E6B-A35B-D42E-90D2-AB717717EBD2}"/>
              </a:ext>
            </a:extLst>
          </p:cNvPr>
          <p:cNvSpPr/>
          <p:nvPr userDrawn="1"/>
        </p:nvSpPr>
        <p:spPr>
          <a:xfrm>
            <a:off x="4771507" y="10848"/>
            <a:ext cx="3142210" cy="6858000"/>
          </a:xfrm>
          <a:prstGeom prst="rect">
            <a:avLst/>
          </a:prstGeom>
          <a:solidFill>
            <a:srgbClr val="30319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93" y="1545996"/>
            <a:ext cx="6772987" cy="2392399"/>
          </a:xfrm>
        </p:spPr>
        <p:txBody>
          <a:bodyPr anchor="b"/>
          <a:lstStyle>
            <a:lvl1pPr>
              <a:defRPr sz="7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492" y="479196"/>
            <a:ext cx="677298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A24079A-E4EA-2E4E-3740-7A99157BC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3" y="4600575"/>
            <a:ext cx="6773862" cy="91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47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9814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700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041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8236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F8F05B-025F-8C4E-295D-FC08A10FF945}"/>
              </a:ext>
            </a:extLst>
          </p:cNvPr>
          <p:cNvSpPr/>
          <p:nvPr userDrawn="1"/>
        </p:nvSpPr>
        <p:spPr>
          <a:xfrm>
            <a:off x="9668800" y="0"/>
            <a:ext cx="252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47C1CE6-904D-1239-9BDB-966578E0D35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668800" y="0"/>
            <a:ext cx="2523199" cy="684933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1D018EA-1F7B-3725-472B-9D1661EF4E47}"/>
              </a:ext>
            </a:extLst>
          </p:cNvPr>
          <p:cNvCxnSpPr>
            <a:cxnSpLocks/>
          </p:cNvCxnSpPr>
          <p:nvPr userDrawn="1"/>
        </p:nvCxnSpPr>
        <p:spPr>
          <a:xfrm>
            <a:off x="722700" y="893489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129" y="3232266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7129" y="4885446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CBD9F8-C24D-0D96-40F9-8B9C594C2D50}"/>
              </a:ext>
            </a:extLst>
          </p:cNvPr>
          <p:cNvSpPr/>
          <p:nvPr userDrawn="1"/>
        </p:nvSpPr>
        <p:spPr>
          <a:xfrm>
            <a:off x="1" y="-8670"/>
            <a:ext cx="252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5254F0-1C1F-0E57-788C-752CE61FA14F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-8670"/>
            <a:ext cx="2523200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20" y="519219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256" y="204770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7772" y="2733501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968" y="2047701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48415" y="2733501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00009" y="2047701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00009" y="27335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01451" y="22001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37536" y="22001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6D74023E-94B1-90F4-C049-FB3F98A59E80}"/>
              </a:ext>
            </a:extLst>
          </p:cNvPr>
          <p:cNvSpPr/>
          <p:nvPr userDrawn="1"/>
        </p:nvSpPr>
        <p:spPr>
          <a:xfrm>
            <a:off x="10094594" y="0"/>
            <a:ext cx="209740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D3740D0-6B6C-A232-C42A-6AB14F283B3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0094594" y="0"/>
            <a:ext cx="2097406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F10911F-A11A-CAB0-8508-86BBF1914E88}"/>
              </a:ext>
            </a:extLst>
          </p:cNvPr>
          <p:cNvCxnSpPr>
            <a:cxnSpLocks/>
          </p:cNvCxnSpPr>
          <p:nvPr userDrawn="1"/>
        </p:nvCxnSpPr>
        <p:spPr>
          <a:xfrm>
            <a:off x="527772" y="403037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8826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918" y="4309138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75918" y="2267989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75918" y="4885400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830" y="4309138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12829" y="2267989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11477" y="4885399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48155" y="4309138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48154" y="2267989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48030" y="4885397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341283" y="2248593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85682" y="2229197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8D18C46-B74D-D271-6BB9-60FE1F0DDF11}"/>
              </a:ext>
            </a:extLst>
          </p:cNvPr>
          <p:cNvCxnSpPr>
            <a:cxnSpLocks/>
          </p:cNvCxnSpPr>
          <p:nvPr userDrawn="1"/>
        </p:nvCxnSpPr>
        <p:spPr>
          <a:xfrm>
            <a:off x="646111" y="2065583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3DEF9-71B7-4B69-A1B4-AA61ACD67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F3F8DA-E88F-40C1-BA8E-06B8B5948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8C3DEE-C1AD-4535-ADED-56C00585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6C3F38-C40F-41B4-AD23-38806B5A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DF09D8-5853-4381-B95C-0B1E7347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4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D1303-A2F2-4571-95C3-8DC3F1F4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7B6200-4218-4D40-B990-091AE36C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E87CF-0A6C-4647-8D20-45C9A76E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F4227-9A48-45D9-85D9-05F29D8C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CB9E17-AA1F-4C08-8657-D9A976F1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7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F29F9-924E-455C-AB04-4C511958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D5B310-F3F6-4C63-9A9F-2C5A5D6DC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B7EE3-B452-438A-845E-6E3F1684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2B5188-F244-4993-8E2B-372DD7CF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384AE-A0F0-4B23-8855-1730C4AF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59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83A05-9A0C-4382-B162-EF48A982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A824E-612A-4E9B-9965-FC442E6D8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979BC28-9EDC-4EA6-BF21-A62E075C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BAB0E9-759C-4B16-9CA4-B94F46DB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EB895B-AC42-436D-ABB9-98B14F2E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FBE90B-9C3E-476A-B085-DA7EC0E1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14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F5CCB-590F-497F-BDDE-D65CF8ED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8C4C26-1202-4A84-91B0-3E8DB75D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DD6B771-742F-4D01-9CF2-F7FBF10F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E3AF768-3D39-4ADE-8EE3-8EB1D2DAD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679AB5D-534D-443F-902E-7CB624A82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A3BC57-256C-4631-95FF-1F479A56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2C15FA-BB9E-4221-B7C3-D02EEE59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966EED-9137-478F-8D45-0C18D31C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19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E7F87-EA3D-4F08-8748-7036B29E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9DD959-2A7B-4790-9C89-C35EEE84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F3249C-8962-4636-AC4F-C79DABD4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1CBC9-DBDA-420F-97E2-C5B19FF6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48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29193EBA-A8BF-C665-185A-B6A13AC9D1EC}"/>
              </a:ext>
            </a:extLst>
          </p:cNvPr>
          <p:cNvSpPr/>
          <p:nvPr userDrawn="1"/>
        </p:nvSpPr>
        <p:spPr>
          <a:xfrm>
            <a:off x="-1" y="0"/>
            <a:ext cx="852885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92" y="1225607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692" y="2988006"/>
            <a:ext cx="7226041" cy="33907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466A7AA-DE20-8EDA-9D29-FA6B5E911585}"/>
              </a:ext>
            </a:extLst>
          </p:cNvPr>
          <p:cNvSpPr/>
          <p:nvPr userDrawn="1"/>
        </p:nvSpPr>
        <p:spPr>
          <a:xfrm>
            <a:off x="8528859" y="0"/>
            <a:ext cx="3663142" cy="6858000"/>
          </a:xfrm>
          <a:prstGeom prst="rect">
            <a:avLst/>
          </a:prstGeom>
          <a:solidFill>
            <a:srgbClr val="30319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47F3F83-1F02-CC83-4300-9A6D276AD959}"/>
              </a:ext>
            </a:extLst>
          </p:cNvPr>
          <p:cNvCxnSpPr>
            <a:cxnSpLocks/>
          </p:cNvCxnSpPr>
          <p:nvPr userDrawn="1"/>
        </p:nvCxnSpPr>
        <p:spPr>
          <a:xfrm>
            <a:off x="570492" y="2865748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BE87F5B9-13B5-910A-CD24-5AC44CD2E1B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70492" y="479196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D784306-D5BA-2FA1-4D1E-3FEE6F1E33DE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8528857" y="0"/>
            <a:ext cx="3663142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3F139F-F0D8-45CA-88A6-9D86431F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F992BD-B79A-4E4C-A608-C2B8C5D0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5DCA17-13C5-4FA0-B94B-F57FCF57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470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2E7E7-3351-467F-9D6E-968E4159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32D99-D6CC-495A-BAF2-B040CC70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3F779D6-6861-432A-A84F-CB0F241C9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5B1ABB-8B87-47FC-93F1-75C1C5A0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5189FD-FFF0-4F9E-A2C4-CC7AA248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E39C54-59EA-4FA9-9E3F-CE44AE1E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7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66E89-EC6A-4AF6-AFD1-FD8D39DE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0A2A1C-FA93-488D-99DC-390A48065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5E4EB6-7507-4716-8497-1829C03D2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A05309-791C-4AFC-8E37-69482AF1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74D92D-AF94-4711-9D06-B6B84AA3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BC6C87-C589-4293-B3DF-42A5BEB9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793D3-E157-46D4-AB3B-340B1A47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39E50C-DA8E-4671-9679-3A74956F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20AFB7-C615-469E-A275-E9E3A702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5C150-DD0E-45CA-B85A-55704396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7708CD-7BF3-4152-8640-09A2DE4F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2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D78E09-4E9E-4352-A46B-48FB7DE5A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9EC218-7E7D-44B6-A728-437663602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56BC1-FF6E-4E83-A7C8-20B727AE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CF688B-90A9-4F24-8758-8F0E31AF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395339-2B07-4FE0-80DC-B671BBB7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11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03ECB-25A2-4C1D-B390-4574C7BC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18E6CB-98E1-4F90-81AD-37F086F0D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295A1-3B93-4B42-82DF-ABBD145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084982-CE04-4B82-9532-E538CFC1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C8BCA8-FA6A-4101-A40A-9C582A6B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2BA6A-FACA-4572-942F-0782BD2A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02EA19-08F0-41E0-8551-C5D7EFFA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636CE3-FB50-40A1-B00F-CB8D6C32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84AB8-0297-4071-9A63-0C4AF2D6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088927-DBEF-41E6-9F3B-F22B41A4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497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12B4E-2CD6-4F19-A2B1-3B6B4D7A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C1C2B8-3018-4C70-9433-1D2B5781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8B358D-4281-4FD9-8F7F-1A09850E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B6622-6CE5-42D2-8954-D7B4AB05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2F5FF-6866-4B47-899D-E37F43FD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74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DD203-DC2D-476F-826B-D85401B7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32426E-B4C2-492B-9476-8BF63CAA6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9B9923-0635-4CCB-92E3-DF941968D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B00DD-E0BE-43E3-AD84-E9221D42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B74A81-453A-42A6-AA4E-C6D9814D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E6051-2EB4-472C-96CE-91B8EBF6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780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2F1BF-1A96-48D6-A010-C3491CE4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FBF0D5-861B-46E0-A109-29940452B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4AD231C-E7AF-412D-B04F-74AE56B7A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8F0D413-86F1-4AD7-9BF8-BD77A3DDF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26AD9F-F532-4363-B0BD-6576A29C2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F76BE2-8F6C-4E20-A0DA-DBB75E93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A8DF4D-959E-4CBB-B170-210E65D5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0837CD8-EFBD-43AF-9B40-F13510B5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4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940" y="2398243"/>
            <a:ext cx="7701697" cy="1353623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A01E21-BA5E-6ED7-F22A-A20DDF8CF79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912125" y="1243048"/>
            <a:ext cx="791851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324EF2-0D01-EFE6-E46F-7BC787FA4B75}"/>
              </a:ext>
            </a:extLst>
          </p:cNvPr>
          <p:cNvSpPr/>
          <p:nvPr userDrawn="1"/>
        </p:nvSpPr>
        <p:spPr>
          <a:xfrm>
            <a:off x="0" y="0"/>
            <a:ext cx="33559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CA6CA47-DBBF-43E5-2ADB-AC80861796D7}"/>
              </a:ext>
            </a:extLst>
          </p:cNvPr>
          <p:cNvCxnSpPr>
            <a:cxnSpLocks/>
          </p:cNvCxnSpPr>
          <p:nvPr userDrawn="1"/>
        </p:nvCxnSpPr>
        <p:spPr>
          <a:xfrm>
            <a:off x="4199810" y="4147794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CBC38025-8B67-D32C-C2C2-2967BA718E6D}"/>
              </a:ext>
            </a:extLst>
          </p:cNvPr>
          <p:cNvSpPr txBox="1">
            <a:spLocks/>
          </p:cNvSpPr>
          <p:nvPr userDrawn="1"/>
        </p:nvSpPr>
        <p:spPr>
          <a:xfrm>
            <a:off x="4128940" y="4637550"/>
            <a:ext cx="677298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400" b="1" cap="none">
                <a:solidFill>
                  <a:schemeClr val="accent1">
                    <a:lumMod val="60000"/>
                    <a:lumOff val="40000"/>
                  </a:schemeClr>
                </a:solidFill>
              </a:rPr>
              <a:t>Kliknutím můžete upravit styl předlohy</a:t>
            </a:r>
            <a:r>
              <a:rPr lang="cs-CZ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sz="2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6E0E2-0385-EF65-EEE8-502067048E9B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" y="-8670"/>
            <a:ext cx="3355942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57FA5-9133-4E9C-90A8-0418EAC6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86D7C2-47E0-4B05-A637-BDE103BE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B9984C-D62A-4C54-9CBF-A159A185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138E69-5518-47A7-AF08-46DED658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85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991580-9A1D-4806-B504-B7508613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8339EA-43A1-4E1D-A46A-AC01058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604A3-6000-48AB-B243-EB08B0FA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316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CDA4C-627B-47EE-A609-082635BB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023501-DE02-4164-9DB0-18288FB14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8ABC52-0EC8-412D-B24C-0B007AE2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4B9AC6-B69F-4DAE-90D1-9087AD04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4F2432-BAC1-495E-AD6D-7D9DBFF6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942395-0FD7-444F-A2E3-E61EA6FA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566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07BCD-FE85-4921-8CFF-3D20B295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CFD231-425B-472E-8360-FC00D9F19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D2C3C1-7683-4759-B87B-95CD0FBEB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344275-BCB0-4535-881D-0A0FB422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247E73-5509-4520-BB4C-CDE2FE89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0A4AEC-3C1F-40CE-9EE6-51CA347F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60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EF0C1-2D50-4023-8D7A-1F4B71DC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CCA9C2-4F00-453B-9242-F7FCD15AA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0AC-18F6-49E7-9F3C-B90EDBFC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6CC51-CC36-4268-90AB-6DA79E40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C61B0C-871E-4DD4-94FB-F6F6F099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402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98FB9A-7BDB-4999-9738-8F9E8815D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43D770-D842-4469-AA87-B68A8DE2E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C400DD-8E78-4D80-83EB-DC8F8A7D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11604-54C5-44E5-A13C-DCBAE636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1EA28-035D-498A-8ACA-8CCED0AA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382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F2132-34D5-4E12-9713-CC732C8E1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5FBFE2-ABB0-473B-8A29-B883BB91D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B8CB1E-EBE9-4FE4-B000-E523DB58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37A1AA-A7F7-482E-99D0-65CCDBB9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3152A2-8ADD-4816-B6D7-FA3AB74C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626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FCADD-73C7-41F4-B4AC-F65DD728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4D3634-C089-4A0E-A396-BE50C764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5CBBBF-EA6A-4C20-A9B3-B153E45A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C92C3C-9767-41FE-B55A-B3F1E6E8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3608CA-01F2-4B7B-92C7-D1602CE1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761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B0396-CD08-4F32-A30A-8B0161AC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DEAD11-4F92-4AA7-9A49-BF840E205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A5AAE-ABAD-412B-9416-40457FFB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3A856-09D8-460F-915C-558374CA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924A3C-EAC4-4682-8D0F-4B7EC62D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210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F7D13-C65B-4DBA-B60B-7AFDD9CA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FDF463-4F67-4E3F-89D3-999DE0419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19E071-19BB-44CD-B67C-F649425CC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F0FDAA-3981-481F-9BD6-8DCB5960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B18713-A743-4FCD-8FF2-72F5493C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A28052-EE5A-48D3-903F-70418C9B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3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6CB4B57-891C-0C51-1C61-308ED3068B13}"/>
              </a:ext>
            </a:extLst>
          </p:cNvPr>
          <p:cNvSpPr/>
          <p:nvPr userDrawn="1"/>
        </p:nvSpPr>
        <p:spPr>
          <a:xfrm>
            <a:off x="0" y="-1"/>
            <a:ext cx="97378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584" y="3167406"/>
            <a:ext cx="3864614" cy="352256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1371" y="3167405"/>
            <a:ext cx="3744031" cy="352256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50C557-B2BD-5333-EEAB-58996DBA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45" y="1125757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367EAF1-C2D1-866B-EC8E-88B1631E2135}"/>
              </a:ext>
            </a:extLst>
          </p:cNvPr>
          <p:cNvCxnSpPr>
            <a:cxnSpLocks/>
          </p:cNvCxnSpPr>
          <p:nvPr userDrawn="1"/>
        </p:nvCxnSpPr>
        <p:spPr>
          <a:xfrm>
            <a:off x="589345" y="2765898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92C6A90D-55AA-EAD0-32EF-90CFD97CCF5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89345" y="379346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957E0F0-B6E9-1C9F-9BDF-DCBD63F370EA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9737889" y="0"/>
            <a:ext cx="2454110" cy="685799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29D97-E707-4D7E-852B-97F33B51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35AD4F-4862-48A7-BD2D-8A55117F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8A12B-8E58-42AC-8AD0-F0C71E68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7ED5428-1654-4077-90DE-63BCADC7D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63FC8B5-273E-4894-B81A-31858F1DC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901C4D-99AF-46CE-8E94-8DD8601B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429E9C-443C-4903-837E-2D9C0C28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24B26F-A650-43D5-8886-6B7304CA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0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43641-1E3E-4904-BDB8-490921BE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46F250-54CE-4A7A-BAA4-7D777663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145E46-3CC0-49DC-8502-5F69F675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62D0B5-40CA-44C6-B5D8-58380114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448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4FB74E-BFB2-4D61-8A73-64FDC705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669E2D-F39F-4B62-A094-732E5FF8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A0BCDA-71C4-42B4-BE3B-975036B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565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D1B95-0A1C-4167-B05C-79C0A3F4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B0DBCF-BD0B-42FD-A150-469CBC44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B42383E-34A5-44E8-B2C6-978669395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EDF5C9-28F6-4C08-859C-82FF983F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4DD1BA-7741-4907-AAB2-B0957DDE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57D021-200D-42ED-85CB-99504B24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75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27281-F85E-4027-8F79-663DE417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3ECFA3-F6BB-404A-B601-B60CDC7E7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907B39-46F5-4CC7-9812-A99DB0093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151270-FB4E-4D07-8D24-3D3A493A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6BF546-E390-40D7-A298-ABAC85F6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E34B78-D344-4AAE-8298-D7F229D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42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FABCD-DD7A-4334-967C-3ADDBC98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E885F1-C74B-4536-B6D6-6418D4035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A0DAA-0264-4963-8468-37CC4B45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985ED-D55B-4F50-8942-D38E2CB3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3B8AE7-1B8F-42A6-A33A-E48E9B2C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1AB09B-6188-402A-95D2-BAC814696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5172CD-203A-41DF-94B1-A87FEDCDD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0BE0F-E9FB-4C7F-9865-6335FD15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4ED265-E091-4B52-B842-11B0FCDD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893531-2FD9-4955-AE70-A7AFA77C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1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cpis,obsah, 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BC2E9FD-81FF-A99F-A0C3-96670EA2D296}"/>
              </a:ext>
            </a:extLst>
          </p:cNvPr>
          <p:cNvSpPr/>
          <p:nvPr userDrawn="1"/>
        </p:nvSpPr>
        <p:spPr>
          <a:xfrm>
            <a:off x="3695306" y="0"/>
            <a:ext cx="84966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64556-0015-0495-5A69-55A1501C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300" y="1348155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F80FB9-72AA-757C-D95D-3D1CD561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500" y="3110554"/>
            <a:ext cx="7226041" cy="33907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65C5EDD-187D-C576-E7EA-EAC028CBABD6}"/>
              </a:ext>
            </a:extLst>
          </p:cNvPr>
          <p:cNvCxnSpPr>
            <a:cxnSpLocks/>
          </p:cNvCxnSpPr>
          <p:nvPr userDrawn="1"/>
        </p:nvCxnSpPr>
        <p:spPr>
          <a:xfrm>
            <a:off x="3879300" y="2988296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2113586-743A-80CB-53C8-D7998581905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79300" y="601744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F762E0-5DBF-09A8-8155-8E0F7476AD7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-1" y="0"/>
            <a:ext cx="3695307" cy="6866670"/>
          </a:xfrm>
          <a:prstGeom prst="roundRect">
            <a:avLst>
              <a:gd name="adj" fmla="val 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obsah, 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BC2E9FD-81FF-A99F-A0C3-96670EA2D296}"/>
              </a:ext>
            </a:extLst>
          </p:cNvPr>
          <p:cNvSpPr/>
          <p:nvPr userDrawn="1"/>
        </p:nvSpPr>
        <p:spPr>
          <a:xfrm>
            <a:off x="0" y="0"/>
            <a:ext cx="84966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64556-0015-0495-5A69-55A1501C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9" y="1281654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F80FB9-72AA-757C-D95D-3D1CD561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599" y="3044053"/>
            <a:ext cx="7226041" cy="33907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65C5EDD-187D-C576-E7EA-EAC028CBABD6}"/>
              </a:ext>
            </a:extLst>
          </p:cNvPr>
          <p:cNvCxnSpPr>
            <a:cxnSpLocks/>
          </p:cNvCxnSpPr>
          <p:nvPr userDrawn="1"/>
        </p:nvCxnSpPr>
        <p:spPr>
          <a:xfrm>
            <a:off x="612399" y="2921795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2113586-743A-80CB-53C8-D7998581905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12399" y="535243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13D2169-837A-B76F-BA0F-E9246C37369D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8496692" y="0"/>
            <a:ext cx="3695307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753" y="109508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842" y="1095080"/>
            <a:ext cx="5195997" cy="5056695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3753" y="2780121"/>
            <a:ext cx="3401063" cy="33712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09DCB5-6F15-A13D-044A-70AFF2762A96}"/>
              </a:ext>
            </a:extLst>
          </p:cNvPr>
          <p:cNvSpPr/>
          <p:nvPr userDrawn="1"/>
        </p:nvSpPr>
        <p:spPr>
          <a:xfrm>
            <a:off x="0" y="0"/>
            <a:ext cx="28186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A8158CD-D254-3DF1-01BA-6F8F7C0BE890}"/>
              </a:ext>
            </a:extLst>
          </p:cNvPr>
          <p:cNvCxnSpPr>
            <a:cxnSpLocks/>
          </p:cNvCxnSpPr>
          <p:nvPr userDrawn="1"/>
        </p:nvCxnSpPr>
        <p:spPr>
          <a:xfrm>
            <a:off x="2983753" y="857839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ext, sekera&#10;&#10;Popis byl vytvořen automaticky">
            <a:extLst>
              <a:ext uri="{FF2B5EF4-FFF2-40B4-BE49-F238E27FC236}">
                <a16:creationId xmlns:a16="http://schemas.microsoft.com/office/drawing/2014/main" id="{642A2537-CDC5-E43A-0F5E-FAE61DF13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6" y="65987"/>
            <a:ext cx="1768613" cy="902428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783ED70-D33B-0A95-F6BF-CD1D2E75EAA0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-8670"/>
            <a:ext cx="2818614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79973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79973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799735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23E2A9-5E1D-E3D3-8453-D16C14E51A2C}"/>
              </a:ext>
            </a:extLst>
          </p:cNvPr>
          <p:cNvSpPr/>
          <p:nvPr userDrawn="1"/>
        </p:nvSpPr>
        <p:spPr>
          <a:xfrm>
            <a:off x="9385069" y="0"/>
            <a:ext cx="28069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B46B42-AFF0-DBD8-5AAA-CBF3759CB280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385068" y="-8670"/>
            <a:ext cx="2806931" cy="6866670"/>
          </a:xfrm>
          <a:prstGeom prst="roundRect">
            <a:avLst>
              <a:gd name="adj" fmla="val 81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5686B86-EE1E-B4A4-19D1-D3C1ED2702A2}"/>
              </a:ext>
            </a:extLst>
          </p:cNvPr>
          <p:cNvCxnSpPr>
            <a:cxnSpLocks/>
          </p:cNvCxnSpPr>
          <p:nvPr userDrawn="1"/>
        </p:nvCxnSpPr>
        <p:spPr>
          <a:xfrm>
            <a:off x="1154955" y="4584339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32163"/>
            <a:ext cx="996747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996747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103251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71" r:id="rId6"/>
    <p:sldLayoutId id="2147483656" r:id="rId7"/>
    <p:sldLayoutId id="2147483667" r:id="rId8"/>
    <p:sldLayoutId id="2147483661" r:id="rId9"/>
    <p:sldLayoutId id="2147483664" r:id="rId10"/>
    <p:sldLayoutId id="2147483662" r:id="rId11"/>
    <p:sldLayoutId id="2147483669" r:id="rId12"/>
    <p:sldLayoutId id="2147483670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Raleway" pitchFamily="2" charset="-1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0A033E-503F-4EB6-832F-65FEDFA0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BC2423-B6EB-4A94-B319-388A6C37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F47F89-5FAF-438E-84CC-04020119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ED6F-747A-4D11-BA24-4FA14B699E73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6C62E5-57FA-4945-B412-46C0C8D4B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D9BCD3-A298-41A6-BEFA-B03B83701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33A8-016B-4926-88A5-6740DA35B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56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3EDCA3-7332-47BC-938D-25DC9C4F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DAADA4-6DD7-4B66-B56E-D81CB724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00F30B-6CCA-4978-B746-05AD0BE4B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713D-F3D7-4943-82C2-CD567C60CF86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68A895-9583-4B70-B3E1-CD1DD25E2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D0087-592F-4984-A32E-D7AD05C5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DCAB-4E53-4FEE-934E-CB6B93624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7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5B6F13-8CF8-433B-8A31-1F1F7BF0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5838A7-F86B-4E95-81BA-4968367BF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4051B-8F6D-4E9C-A920-91B8D9D62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8FF9-C54B-43EE-AD33-51D9D81A198C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478E25-BB64-43B3-9D13-A7C9D2B46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DD1931-19DD-4768-BFDF-235147732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0AF6-F85A-45D0-97D8-1B1E3968FC4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sekera&#10;&#10;Popis byl vytvořen automaticky">
            <a:extLst>
              <a:ext uri="{FF2B5EF4-FFF2-40B4-BE49-F238E27FC236}">
                <a16:creationId xmlns:a16="http://schemas.microsoft.com/office/drawing/2014/main" id="{7ED701E2-F350-46DF-919D-5A58934668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6520" y="5023637"/>
            <a:ext cx="1935922" cy="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A2906-AACB-551B-4FDD-5335282B4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92" y="836925"/>
            <a:ext cx="6772987" cy="2392399"/>
          </a:xfrm>
        </p:spPr>
        <p:txBody>
          <a:bodyPr/>
          <a:lstStyle/>
          <a:p>
            <a:r>
              <a:rPr lang="cs-CZ" sz="4800" b="1" dirty="0">
                <a:solidFill>
                  <a:schemeClr val="tx1"/>
                </a:solidFill>
                <a:latin typeface="Arial"/>
                <a:cs typeface="Arial"/>
              </a:rPr>
              <a:t>KONFERENCE DTM </a:t>
            </a:r>
            <a:r>
              <a:rPr lang="cs-CZ" sz="4800" b="1" dirty="0">
                <a:solidFill>
                  <a:schemeClr val="tx1"/>
                </a:solidFill>
                <a:cs typeface="Arial"/>
              </a:rPr>
              <a:t>KARLOVARSKÉHO</a:t>
            </a:r>
            <a:r>
              <a:rPr lang="cs-CZ" sz="4800" b="1" dirty="0">
                <a:solidFill>
                  <a:schemeClr val="tx1"/>
                </a:solidFill>
                <a:latin typeface="Arial"/>
                <a:cs typeface="Arial"/>
              </a:rPr>
              <a:t> KRAJE 2023+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D60757-19F6-3926-198C-3DA24E165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ODBOR INFORMATIKY </a:t>
            </a:r>
            <a:r>
              <a:rPr lang="cs-CZ" dirty="0" err="1"/>
              <a:t>kk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A7F7A0-3489-1F76-FE88-732EC1DF90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275" y="3472812"/>
            <a:ext cx="6773862" cy="19726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cs-CZ" dirty="0"/>
              <a:t>Ing. Jiří </a:t>
            </a:r>
            <a:r>
              <a:rPr lang="cs-CZ" dirty="0" err="1"/>
              <a:t>Heliks</a:t>
            </a:r>
            <a:r>
              <a:rPr lang="cs-CZ" dirty="0"/>
              <a:t>, vedoucí odboru informatiky</a:t>
            </a:r>
            <a:br>
              <a:rPr lang="cs-CZ" dirty="0"/>
            </a:br>
            <a:r>
              <a:rPr lang="cs-CZ" sz="2000" dirty="0">
                <a:latin typeface="Raleway"/>
              </a:rPr>
              <a:t>Ing. Tomáš Nováček, vedoucí oddělení DTM a GIS</a:t>
            </a:r>
            <a:br>
              <a:rPr lang="cs-CZ" sz="2000" dirty="0">
                <a:latin typeface="Raleway"/>
              </a:rPr>
            </a:br>
            <a:r>
              <a:rPr lang="cs-CZ" sz="2000" dirty="0">
                <a:latin typeface="Raleway"/>
              </a:rPr>
              <a:t>Martina Hytychová, odbor informatiky</a:t>
            </a:r>
            <a:br>
              <a:rPr lang="cs-CZ" sz="2000" dirty="0">
                <a:latin typeface="Raleway"/>
              </a:rPr>
            </a:br>
            <a:r>
              <a:rPr lang="cs-CZ" sz="2000" dirty="0">
                <a:latin typeface="Raleway"/>
              </a:rPr>
              <a:t>Tereza Märzová, odbor informatiky</a:t>
            </a:r>
            <a:endParaRPr lang="cs-CZ" sz="2000" dirty="0"/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25EA278-B045-BCF4-1699-DE62E857DEE0}"/>
              </a:ext>
            </a:extLst>
          </p:cNvPr>
          <p:cNvCxnSpPr>
            <a:cxnSpLocks/>
          </p:cNvCxnSpPr>
          <p:nvPr/>
        </p:nvCxnSpPr>
        <p:spPr>
          <a:xfrm>
            <a:off x="753011" y="331877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, sekera&#10;&#10;Popis byl vytvořen automaticky">
            <a:extLst>
              <a:ext uri="{FF2B5EF4-FFF2-40B4-BE49-F238E27FC236}">
                <a16:creationId xmlns:a16="http://schemas.microsoft.com/office/drawing/2014/main" id="{D8F6E189-E699-BAFB-3048-CFC3504D4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2" y="5538644"/>
            <a:ext cx="1935922" cy="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D38CC79F-1128-0185-0F23-7C65D7C2A00B}"/>
              </a:ext>
            </a:extLst>
          </p:cNvPr>
          <p:cNvSpPr txBox="1">
            <a:spLocks/>
          </p:cNvSpPr>
          <p:nvPr/>
        </p:nvSpPr>
        <p:spPr>
          <a:xfrm>
            <a:off x="493985" y="2549595"/>
            <a:ext cx="11233768" cy="39785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dirty="0"/>
              <a:t>V rámci konsolidovaných a naměřených dat </a:t>
            </a:r>
            <a:r>
              <a:rPr lang="cs-CZ" sz="2000" b="1" dirty="0"/>
              <a:t>TI</a:t>
            </a:r>
            <a:r>
              <a:rPr lang="cs-CZ" sz="2000" dirty="0"/>
              <a:t> obce připraví do podoby Vyhlášky v JVF DTM a takto předá obci k importu do IS DMVS nebo naimportuje za ni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dirty="0"/>
              <a:t>Konsolidovaná a naměřená data </a:t>
            </a:r>
            <a:r>
              <a:rPr lang="cs-CZ" sz="2000" b="1" dirty="0"/>
              <a:t>DI</a:t>
            </a:r>
            <a:r>
              <a:rPr lang="cs-CZ" sz="2000" dirty="0"/>
              <a:t> obce připraví do podoby Vyhlášky v JVF DTM a takto předá obci k importu do IS DMVS nebo naimportuje za ni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b="1" dirty="0"/>
              <a:t>ZPS</a:t>
            </a:r>
            <a:r>
              <a:rPr lang="cs-CZ" sz="2000" dirty="0"/>
              <a:t> v obci připraví do podoby Vyhlášky v JVF DTM a naimportuje do IS DMVS – prvotní import dat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dirty="0"/>
              <a:t>Kraj má nástroj pro budoucí zpracování dat TI,DI obce – obec zajišťuje geodetické zaměření, aktuálnost dat, import do IS DMVS</a:t>
            </a:r>
            <a:endParaRPr lang="cs-CZ" sz="2000" dirty="0">
              <a:latin typeface="Raleway" pitchFamily="2" charset="-18"/>
              <a:cs typeface="Arial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6"/>
            <a:ext cx="9252688" cy="1411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KARLOVARSKÝ KRAJ POMŮŽE „MALÝM“ OBCÍM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3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6"/>
            <a:ext cx="9252688" cy="1411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ZPŮSOB AKTUALIZACE DAT ZPS KRAJEM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4506DC3C-93D9-F928-AED3-D48E9D497C7B}"/>
              </a:ext>
            </a:extLst>
          </p:cNvPr>
          <p:cNvSpPr txBox="1">
            <a:spLocks/>
          </p:cNvSpPr>
          <p:nvPr/>
        </p:nvSpPr>
        <p:spPr>
          <a:xfrm>
            <a:off x="493985" y="2579246"/>
            <a:ext cx="11074309" cy="410325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>
              <a:buClr>
                <a:srgbClr val="303192">
                  <a:lumMod val="40000"/>
                  <a:lumOff val="60000"/>
                </a:srgbClr>
              </a:buClr>
              <a:defRPr/>
            </a:pPr>
            <a:r>
              <a:rPr lang="cs-CZ" sz="2000" dirty="0">
                <a:cs typeface="Arial"/>
              </a:rPr>
              <a:t>Do </a:t>
            </a:r>
            <a:r>
              <a:rPr lang="cs-CZ" sz="2000" b="1" dirty="0">
                <a:cs typeface="Arial"/>
              </a:rPr>
              <a:t>12/2023</a:t>
            </a:r>
            <a:r>
              <a:rPr lang="cs-CZ" sz="2000" dirty="0">
                <a:cs typeface="Arial"/>
              </a:rPr>
              <a:t> zachování smluv s obcemi (40) z roku 2014, platnost Vyhlášek o TMO trvá </a:t>
            </a:r>
            <a:br>
              <a:rPr lang="cs-CZ" sz="2000" dirty="0">
                <a:cs typeface="Arial"/>
              </a:rPr>
            </a:br>
            <a:r>
              <a:rPr lang="cs-CZ" sz="2000" dirty="0">
                <a:cs typeface="Arial"/>
              </a:rPr>
              <a:t>do 30.6.2024. 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dirty="0"/>
              <a:t>Od 1.1.2024 ČÚZK spouští pilotní provoz pro kraje, postupné připojování vlastníků, správců a provozovatelů DTI. Kraj bude přebírat nová data jak v JVF DTM, tak ještě v DGN.</a:t>
            </a:r>
            <a:r>
              <a:rPr lang="cs-CZ" sz="2400" dirty="0">
                <a:latin typeface="Arial"/>
                <a:cs typeface="Arial"/>
              </a:rPr>
              <a:t> </a:t>
            </a:r>
            <a:br>
              <a:rPr lang="cs-CZ" sz="2400" dirty="0">
                <a:latin typeface="Arial"/>
                <a:cs typeface="Arial"/>
              </a:rPr>
            </a:br>
            <a:endParaRPr lang="cs-CZ" sz="2400" dirty="0">
              <a:latin typeface="Arial"/>
              <a:cs typeface="Arial"/>
            </a:endParaRPr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dirty="0">
                <a:cs typeface="Arial"/>
              </a:rPr>
              <a:t>Kraj se domlouvá s velkými správci (ČEZ, </a:t>
            </a:r>
            <a:r>
              <a:rPr lang="cs-CZ" sz="2000" dirty="0" err="1">
                <a:cs typeface="Arial"/>
              </a:rPr>
              <a:t>Cetin</a:t>
            </a:r>
            <a:r>
              <a:rPr lang="cs-CZ" sz="2000" dirty="0">
                <a:cs typeface="Arial"/>
              </a:rPr>
              <a:t>, </a:t>
            </a:r>
            <a:r>
              <a:rPr lang="cs-CZ" sz="2000" dirty="0" err="1">
                <a:cs typeface="Arial"/>
              </a:rPr>
              <a:t>GasNet</a:t>
            </a:r>
            <a:r>
              <a:rPr lang="cs-CZ" sz="2000" dirty="0">
                <a:cs typeface="Arial"/>
              </a:rPr>
              <a:t>) aktualizovat DTM novým způsobem.</a:t>
            </a:r>
            <a:br>
              <a:rPr lang="cs-CZ" sz="2000" dirty="0">
                <a:cs typeface="Arial"/>
              </a:rPr>
            </a:br>
            <a:endParaRPr lang="cs-CZ" sz="2000" dirty="0">
              <a:cs typeface="Arial"/>
            </a:endParaRPr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000" b="1" dirty="0"/>
              <a:t>Od 1.7.2024 </a:t>
            </a:r>
            <a:r>
              <a:rPr lang="cs-CZ" sz="2000" dirty="0"/>
              <a:t>- produkční provoz IS DMVS/IS DTM krajů – povinnost pro všechny</a:t>
            </a:r>
            <a:endParaRPr lang="cs-CZ" sz="2000" dirty="0">
              <a:latin typeface="Raleway" pitchFamily="2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88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6"/>
            <a:ext cx="9252688" cy="857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UKÁZKA DTM 2023+ MĚSTO CHEB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40A677-143A-36FF-8DC4-6BF15773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00" y="1662314"/>
            <a:ext cx="3620416" cy="50039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CF6E3B-1890-BBB5-7AA6-73BE530D1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2315"/>
            <a:ext cx="5376672" cy="50039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315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5263D13-36CA-4D2E-9A17-AF1F878F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1516842"/>
            <a:ext cx="5705856" cy="514961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D2D52F3-A772-9EA5-EFE8-258342EBBFB0}"/>
              </a:ext>
            </a:extLst>
          </p:cNvPr>
          <p:cNvSpPr txBox="1">
            <a:spLocks/>
          </p:cNvSpPr>
          <p:nvPr/>
        </p:nvSpPr>
        <p:spPr>
          <a:xfrm>
            <a:off x="493985" y="659196"/>
            <a:ext cx="9252688" cy="857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UKÁZKA MODULŮ IS DTM</a:t>
            </a:r>
          </a:p>
        </p:txBody>
      </p:sp>
      <p:pic>
        <p:nvPicPr>
          <p:cNvPr id="9" name="Obrázek 8" descr="Obsah obrázku text, sekera&#10;&#10;Popis byl vytvořen automaticky">
            <a:extLst>
              <a:ext uri="{FF2B5EF4-FFF2-40B4-BE49-F238E27FC236}">
                <a16:creationId xmlns:a16="http://schemas.microsoft.com/office/drawing/2014/main" id="{4FB23449-1F92-4BF1-4A46-C9F8CC2F1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AE1E5DC-0FF3-8516-A21C-BE46201218CE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0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DE89A-2380-84B3-DB4D-F7D60DABB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51" y="2335704"/>
            <a:ext cx="6772987" cy="1654404"/>
          </a:xfrm>
        </p:spPr>
        <p:txBody>
          <a:bodyPr/>
          <a:lstStyle/>
          <a:p>
            <a:r>
              <a:rPr lang="cs-CZ" sz="4800" dirty="0"/>
              <a:t>DĚKUJEME </a:t>
            </a:r>
            <a:br>
              <a:rPr lang="cs-CZ" sz="4800" dirty="0"/>
            </a:br>
            <a:r>
              <a:rPr lang="cs-CZ" sz="4800" dirty="0"/>
              <a:t>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AB4D06-965D-BEF9-275C-DDC356D2B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ODBOR INFORMATIKY KK</a:t>
            </a:r>
          </a:p>
        </p:txBody>
      </p:sp>
      <p:pic>
        <p:nvPicPr>
          <p:cNvPr id="5" name="Obrázek 4" descr="Obsah obrázku text, sekera&#10;&#10;Popis byl vytvořen automaticky">
            <a:extLst>
              <a:ext uri="{FF2B5EF4-FFF2-40B4-BE49-F238E27FC236}">
                <a16:creationId xmlns:a16="http://schemas.microsoft.com/office/drawing/2014/main" id="{ED17E222-84C6-DBD2-A7A4-4E869056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92" y="5538644"/>
            <a:ext cx="1935922" cy="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0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6" y="659195"/>
            <a:ext cx="11403724" cy="1606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SEZNAM PARTNERŮ PROJEKTU DTM KARLOVARSKÉHO KRAJE</a:t>
            </a:r>
            <a:endParaRPr lang="cs-CZ" sz="4400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04FC4648-9D0C-3081-9C99-3AD0F43EF3F4}"/>
              </a:ext>
            </a:extLst>
          </p:cNvPr>
          <p:cNvSpPr txBox="1">
            <a:spLocks/>
          </p:cNvSpPr>
          <p:nvPr/>
        </p:nvSpPr>
        <p:spPr>
          <a:xfrm>
            <a:off x="5687768" y="3242130"/>
            <a:ext cx="6327228" cy="19389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 err="1">
                <a:solidFill>
                  <a:prstClr val="white"/>
                </a:solidFill>
              </a:rPr>
              <a:t>Cetin</a:t>
            </a:r>
            <a:r>
              <a:rPr lang="cs-CZ" sz="2400" dirty="0">
                <a:solidFill>
                  <a:prstClr val="white"/>
                </a:solidFill>
              </a:rPr>
              <a:t> a.s., </a:t>
            </a:r>
            <a:r>
              <a:rPr lang="cs-CZ" sz="2400" dirty="0" err="1">
                <a:latin typeface="Raleway" pitchFamily="2" charset="-18"/>
                <a:cs typeface="Arial"/>
              </a:rPr>
              <a:t>GasNet</a:t>
            </a:r>
            <a:r>
              <a:rPr lang="cs-CZ" sz="2400" dirty="0">
                <a:latin typeface="Raleway" pitchFamily="2" charset="-18"/>
                <a:cs typeface="Arial"/>
              </a:rPr>
              <a:t>, s.r.o., ČEZ Distribuce</a:t>
            </a:r>
            <a:endParaRPr lang="cs-CZ" sz="2400" dirty="0">
              <a:solidFill>
                <a:prstClr val="white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 err="1">
                <a:latin typeface="Raleway" pitchFamily="2" charset="-18"/>
                <a:cs typeface="Arial"/>
              </a:rPr>
              <a:t>Georeal</a:t>
            </a:r>
            <a:r>
              <a:rPr lang="cs-CZ" sz="2400" dirty="0">
                <a:latin typeface="Raleway" pitchFamily="2" charset="-18"/>
                <a:cs typeface="Arial"/>
              </a:rPr>
              <a:t> spol. s.r.o.</a:t>
            </a:r>
          </a:p>
          <a:p>
            <a:pPr marL="342900" indent="-342900" algn="l">
              <a:buClr>
                <a:srgbClr val="303192">
                  <a:lumMod val="40000"/>
                  <a:lumOff val="60000"/>
                </a:srgbClr>
              </a:buClr>
              <a:buFont typeface="Wingdings 3" charset="2"/>
              <a:buChar char=""/>
              <a:defRPr/>
            </a:pPr>
            <a:r>
              <a:rPr lang="cs-CZ" sz="2400" dirty="0" err="1">
                <a:latin typeface="Raleway" pitchFamily="2" charset="-18"/>
                <a:cs typeface="Arial"/>
              </a:rPr>
              <a:t>Geovap</a:t>
            </a:r>
            <a:r>
              <a:rPr lang="cs-CZ" sz="2400" dirty="0">
                <a:latin typeface="Raleway" pitchFamily="2" charset="-18"/>
                <a:cs typeface="Arial"/>
              </a:rPr>
              <a:t> spol. s.r.o.</a:t>
            </a:r>
            <a:endParaRPr lang="cs-CZ" sz="2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nadpis 2">
            <a:extLst>
              <a:ext uri="{FF2B5EF4-FFF2-40B4-BE49-F238E27FC236}">
                <a16:creationId xmlns:a16="http://schemas.microsoft.com/office/drawing/2014/main" id="{EB8AFC00-474C-D1F6-7C4C-E741EA2125D9}"/>
              </a:ext>
            </a:extLst>
          </p:cNvPr>
          <p:cNvSpPr txBox="1">
            <a:spLocks/>
          </p:cNvSpPr>
          <p:nvPr/>
        </p:nvSpPr>
        <p:spPr>
          <a:xfrm>
            <a:off x="959905" y="3242129"/>
            <a:ext cx="4225159" cy="243130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solidFill>
                  <a:prstClr val="white"/>
                </a:solidFill>
              </a:rPr>
              <a:t>ČÚZK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cs typeface="Arial"/>
              </a:rPr>
              <a:t>SŽ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latin typeface="Raleway" pitchFamily="2" charset="-18"/>
                <a:cs typeface="Arial"/>
              </a:rPr>
              <a:t>ŘSD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cs typeface="Arial"/>
              </a:rPr>
              <a:t>Obce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latin typeface="Raleway" pitchFamily="2" charset="-18"/>
                <a:cs typeface="Arial"/>
              </a:rPr>
              <a:t>Plzeňský a Ústecký kraj</a:t>
            </a:r>
          </a:p>
        </p:txBody>
      </p: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756" y="5465908"/>
            <a:ext cx="1935922" cy="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6" y="659195"/>
            <a:ext cx="7735614" cy="15436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GEODETICKÉ ZAKÁZKY </a:t>
            </a:r>
            <a:br>
              <a:rPr lang="cs-CZ" sz="4400" b="1" dirty="0"/>
            </a:br>
            <a:r>
              <a:rPr lang="cs-CZ" sz="4400" b="1" dirty="0"/>
              <a:t>OD ROKU 2018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>
            <a:extLst>
              <a:ext uri="{FF2B5EF4-FFF2-40B4-BE49-F238E27FC236}">
                <a16:creationId xmlns:a16="http://schemas.microsoft.com/office/drawing/2014/main" id="{90A9C8CB-E777-C0EA-5733-9A235572C4D0}"/>
              </a:ext>
            </a:extLst>
          </p:cNvPr>
          <p:cNvSpPr txBox="1">
            <a:spLocks/>
          </p:cNvSpPr>
          <p:nvPr/>
        </p:nvSpPr>
        <p:spPr>
          <a:xfrm>
            <a:off x="493986" y="2535466"/>
            <a:ext cx="11299696" cy="21196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lang="cs-CZ" sz="2400" dirty="0">
                <a:solidFill>
                  <a:prstClr val="white"/>
                </a:solidFill>
                <a:cs typeface="Arial"/>
              </a:rPr>
              <a:t>Karlovarský kraj jako jediný zpracovává geodetické zakázky vlastními silami.</a:t>
            </a:r>
            <a:endParaRPr lang="cs-CZ" sz="2400" dirty="0"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latin typeface="Raleway" pitchFamily="2" charset="-18"/>
                <a:cs typeface="Arial"/>
              </a:rPr>
              <a:t>Kontrola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cs typeface="Arial"/>
              </a:rPr>
              <a:t>Výdej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19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cs-CZ" sz="2400" dirty="0">
                <a:latin typeface="Raleway" pitchFamily="2" charset="-18"/>
                <a:cs typeface="Arial"/>
              </a:rPr>
              <a:t>Zapracování dat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FFC32E8-F92D-9952-0966-45AB1A1E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85517"/>
              </p:ext>
            </p:extLst>
          </p:nvPr>
        </p:nvGraphicFramePr>
        <p:xfrm>
          <a:off x="3665683" y="3595298"/>
          <a:ext cx="8127999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01429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24848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86756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Uzavřeno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Vydáno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4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3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2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05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6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5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59233"/>
                  </a:ext>
                </a:extLst>
              </a:tr>
            </a:tbl>
          </a:graphicData>
        </a:graphic>
      </p:graphicFrame>
      <p:pic>
        <p:nvPicPr>
          <p:cNvPr id="9" name="Obrázek 8" descr="Obsah obrázku text, sekera&#10;&#10;Popis byl vytvořen automaticky">
            <a:extLst>
              <a:ext uri="{FF2B5EF4-FFF2-40B4-BE49-F238E27FC236}">
                <a16:creationId xmlns:a16="http://schemas.microsoft.com/office/drawing/2014/main" id="{AB2444E0-973B-E263-1EB8-8558DA8B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92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5"/>
            <a:ext cx="9138387" cy="15436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INDIKÁTORY PROJEKTU DTM KK</a:t>
            </a:r>
          </a:p>
          <a:p>
            <a:r>
              <a:rPr lang="cs-CZ" sz="4400" b="1" dirty="0"/>
              <a:t>ROZSAH POŘIZOVANÝCH DAT</a:t>
            </a:r>
            <a:endParaRPr lang="cs-CZ" sz="4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F19E81E-F433-E726-E0C7-8135568FE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90791"/>
              </p:ext>
            </p:extLst>
          </p:nvPr>
        </p:nvGraphicFramePr>
        <p:xfrm>
          <a:off x="614627" y="2958851"/>
          <a:ext cx="8127999" cy="316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35">
                  <a:extLst>
                    <a:ext uri="{9D8B030D-6E8A-4147-A177-3AD203B41FA5}">
                      <a16:colId xmlns:a16="http://schemas.microsoft.com/office/drawing/2014/main" val="1551288600"/>
                    </a:ext>
                  </a:extLst>
                </a:gridCol>
                <a:gridCol w="4266031">
                  <a:extLst>
                    <a:ext uri="{9D8B030D-6E8A-4147-A177-3AD203B41FA5}">
                      <a16:colId xmlns:a16="http://schemas.microsoft.com/office/drawing/2014/main" val="25565808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47636385"/>
                    </a:ext>
                  </a:extLst>
                </a:gridCol>
              </a:tblGrid>
              <a:tr h="395007">
                <a:tc>
                  <a:txBody>
                    <a:bodyPr/>
                    <a:lstStyle/>
                    <a:p>
                      <a:r>
                        <a:rPr lang="cs-CZ" dirty="0"/>
                        <a:t>Položka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Rozloha/rozsah ha/km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68840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A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Konsolidace existujících dat ÚMPS DTM do podoby ZPS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effectLst/>
                        </a:rPr>
                        <a:t> 5 847 ha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547945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Konsolidace a mapování dat ZPS území se zástavbou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effectLst/>
                        </a:rPr>
                        <a:t>22 091 ha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421134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C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Mapování dat ZPS silnic II. a III. tř. – mimo lesní úsek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857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008680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Mapování dat ZPS silnic II. a III. tř. – lesní úsek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512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328524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E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Mapování dat DI silnic II. a III. tř.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1 840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912371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F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Konsolidace existujících dat TI vybraných obcí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2 071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433010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G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Konsolidace a mapování dat TI vybraných obcí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1 163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167388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DE3AB89-55BB-5A45-0A2B-182C2D1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292" y="5455527"/>
            <a:ext cx="2848302" cy="743278"/>
          </a:xfrm>
        </p:spPr>
        <p:txBody>
          <a:bodyPr/>
          <a:lstStyle/>
          <a:p>
            <a:r>
              <a:rPr lang="cs-CZ" sz="1200" dirty="0"/>
              <a:t>ZPS  -  základní prostorová situace</a:t>
            </a:r>
            <a:br>
              <a:rPr lang="cs-CZ" sz="1200" dirty="0"/>
            </a:br>
            <a:r>
              <a:rPr lang="cs-CZ" sz="1200" dirty="0"/>
              <a:t>DI    -  dopravní infrastruktura</a:t>
            </a:r>
            <a:br>
              <a:rPr lang="cs-CZ" sz="1200" dirty="0"/>
            </a:br>
            <a:r>
              <a:rPr lang="cs-CZ" sz="1200" dirty="0"/>
              <a:t>TI    -  technická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230054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5"/>
            <a:ext cx="9252688" cy="1490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>
                <a:solidFill>
                  <a:schemeClr val="tx1"/>
                </a:solidFill>
              </a:rPr>
              <a:t>PROJEKT DTM KARLOVARSKÉHO KRAJE 2021-2023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sp>
        <p:nvSpPr>
          <p:cNvPr id="2" name="Nadpis 4">
            <a:extLst>
              <a:ext uri="{FF2B5EF4-FFF2-40B4-BE49-F238E27FC236}">
                <a16:creationId xmlns:a16="http://schemas.microsoft.com/office/drawing/2014/main" id="{7E84DDE6-78D7-BBF7-BFE7-AD35B8B7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5" y="3608328"/>
            <a:ext cx="4878115" cy="1310512"/>
          </a:xfrm>
        </p:spPr>
        <p:txBody>
          <a:bodyPr/>
          <a:lstStyle/>
          <a:p>
            <a:r>
              <a:rPr lang="cs-CZ" sz="2400" dirty="0"/>
              <a:t>Po projektu má Karlovarský kraj  kompletně zaměřeno zastavěné území a silnice II. a III. tříd</a:t>
            </a:r>
            <a:br>
              <a:rPr lang="cs-CZ" sz="2400" b="1" dirty="0"/>
            </a:b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324EE0-71B4-8A7A-40E6-995ECD79F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5" t="3803" r="11820" b="4303"/>
          <a:stretch/>
        </p:blipFill>
        <p:spPr>
          <a:xfrm>
            <a:off x="5609123" y="1986381"/>
            <a:ext cx="6088892" cy="442838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59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5"/>
            <a:ext cx="9252688" cy="1490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>
                <a:solidFill>
                  <a:schemeClr val="tx1"/>
                </a:solidFill>
              </a:rPr>
              <a:t>PROJEKT DTM KARLOVARSKÉHO KRAJE 2021-2023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sp>
        <p:nvSpPr>
          <p:cNvPr id="2" name="Nadpis 4">
            <a:extLst>
              <a:ext uri="{FF2B5EF4-FFF2-40B4-BE49-F238E27FC236}">
                <a16:creationId xmlns:a16="http://schemas.microsoft.com/office/drawing/2014/main" id="{7E84DDE6-78D7-BBF7-BFE7-AD35B8B7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5" y="3608328"/>
            <a:ext cx="4878115" cy="1310512"/>
          </a:xfrm>
        </p:spPr>
        <p:txBody>
          <a:bodyPr/>
          <a:lstStyle/>
          <a:p>
            <a:r>
              <a:rPr lang="cs-CZ" sz="2400" dirty="0"/>
              <a:t>Na základě dotazníku pro obce</a:t>
            </a:r>
            <a:br>
              <a:rPr lang="cs-CZ" sz="2400" dirty="0"/>
            </a:br>
            <a:r>
              <a:rPr lang="cs-CZ" sz="2400" dirty="0"/>
              <a:t>byla zpracována data technické infrastruktury</a:t>
            </a:r>
            <a:br>
              <a:rPr lang="cs-CZ" sz="2400" b="1" dirty="0"/>
            </a:br>
            <a:endParaRPr lang="cs-CZ" sz="2400" dirty="0"/>
          </a:p>
        </p:txBody>
      </p:sp>
      <p:pic>
        <p:nvPicPr>
          <p:cNvPr id="6" name="Obrázek 5" descr="Obsah obrázku mapa, text&#10;&#10;Popis se vygeneroval automaticky.">
            <a:extLst>
              <a:ext uri="{FF2B5EF4-FFF2-40B4-BE49-F238E27FC236}">
                <a16:creationId xmlns:a16="http://schemas.microsoft.com/office/drawing/2014/main" id="{3785BD49-D3BD-516F-458A-86BA74FBE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" t="5056" r="6493" b="5796"/>
          <a:stretch/>
        </p:blipFill>
        <p:spPr>
          <a:xfrm>
            <a:off x="5465379" y="2073377"/>
            <a:ext cx="6203432" cy="429084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11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5"/>
            <a:ext cx="8234379" cy="1490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ZPŮSOB SBĚRU DAT </a:t>
            </a:r>
            <a:br>
              <a:rPr lang="cs-CZ" sz="4400" b="1" dirty="0"/>
            </a:br>
            <a:r>
              <a:rPr lang="cs-CZ" sz="4400" b="1" dirty="0"/>
              <a:t>PRO DTM</a:t>
            </a:r>
            <a:endParaRPr lang="cs-CZ" sz="4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pic>
        <p:nvPicPr>
          <p:cNvPr id="9" name="Picture 2" descr="D:\Pracovni\Prezentace\CEZ\Bluesky_LiDAR.jpg">
            <a:extLst>
              <a:ext uri="{FF2B5EF4-FFF2-40B4-BE49-F238E27FC236}">
                <a16:creationId xmlns:a16="http://schemas.microsoft.com/office/drawing/2014/main" id="{0CD98165-9D61-E48F-B27C-B40094F6C8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7" y="3862392"/>
            <a:ext cx="2887109" cy="18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6FF310E-9582-FE86-963B-4ABF164454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40" y="3862392"/>
            <a:ext cx="3043653" cy="184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77B1F9-9CC0-90A7-7B63-4CF752663F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23" y="3862392"/>
            <a:ext cx="1685925" cy="184427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046D12-2D6E-BAA9-A8F0-049748564403}"/>
              </a:ext>
            </a:extLst>
          </p:cNvPr>
          <p:cNvSpPr txBox="1"/>
          <p:nvPr/>
        </p:nvSpPr>
        <p:spPr>
          <a:xfrm>
            <a:off x="614627" y="3038042"/>
            <a:ext cx="288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Raleway" pitchFamily="2" charset="-18"/>
              </a:rPr>
              <a:t>metoda letecké digitální fotogrammetrie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E340D4A-C7C8-8FDB-E414-7C64DAE42D08}"/>
              </a:ext>
            </a:extLst>
          </p:cNvPr>
          <p:cNvSpPr txBox="1"/>
          <p:nvPr/>
        </p:nvSpPr>
        <p:spPr>
          <a:xfrm>
            <a:off x="4761488" y="3038042"/>
            <a:ext cx="277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Raleway" pitchFamily="2" charset="-18"/>
              </a:rPr>
              <a:t>metoda mobilního laserového skenování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ADB124-2DF2-4CB4-619D-07F5A4B4F57C}"/>
              </a:ext>
            </a:extLst>
          </p:cNvPr>
          <p:cNvSpPr txBox="1"/>
          <p:nvPr/>
        </p:nvSpPr>
        <p:spPr>
          <a:xfrm>
            <a:off x="9168246" y="2761043"/>
            <a:ext cx="2887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Raleway" pitchFamily="2" charset="-18"/>
              </a:rPr>
              <a:t>metoda klasické geodézie</a:t>
            </a:r>
          </a:p>
          <a:p>
            <a:r>
              <a:rPr lang="cs-CZ" dirty="0">
                <a:latin typeface="Raleway" pitchFamily="2" charset="-18"/>
              </a:rPr>
              <a:t>Totální stanice/ GNSS </a:t>
            </a:r>
          </a:p>
        </p:txBody>
      </p:sp>
    </p:spTree>
    <p:extLst>
      <p:ext uri="{BB962C8B-B14F-4D97-AF65-F5344CB8AC3E}">
        <p14:creationId xmlns:p14="http://schemas.microsoft.com/office/powerpoint/2010/main" val="414549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6"/>
            <a:ext cx="9252688" cy="987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>
                <a:solidFill>
                  <a:schemeClr val="tx1"/>
                </a:solidFill>
              </a:rPr>
              <a:t>POROVNÁNÍ ÚMPS A ZPS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E5C21B-6931-F0F0-4435-FA68C571D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46" y="1680154"/>
            <a:ext cx="3104288" cy="473992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F6E201E-F3A3-3F02-01B1-0BC382486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9" y="1680154"/>
            <a:ext cx="3104288" cy="4739927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CB695919-83AF-6727-EE2A-C0C13C1FB100}"/>
              </a:ext>
            </a:extLst>
          </p:cNvPr>
          <p:cNvSpPr txBox="1"/>
          <p:nvPr/>
        </p:nvSpPr>
        <p:spPr>
          <a:xfrm>
            <a:off x="2983468" y="3757362"/>
            <a:ext cx="1689643" cy="40011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Raleway" pitchFamily="2" charset="-18"/>
                <a:cs typeface="Arial"/>
              </a:rPr>
              <a:t>ÚMPS 2018+</a:t>
            </a:r>
            <a:endParaRPr lang="en-US" sz="2000" b="1" dirty="0">
              <a:latin typeface="Raleway" pitchFamily="2" charset="-18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E2BCE9D-794F-560F-2BF1-4A34586E73E2}"/>
              </a:ext>
            </a:extLst>
          </p:cNvPr>
          <p:cNvSpPr txBox="1"/>
          <p:nvPr/>
        </p:nvSpPr>
        <p:spPr>
          <a:xfrm>
            <a:off x="7855829" y="3757362"/>
            <a:ext cx="1416167" cy="40011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latin typeface="Raleway" pitchFamily="2" charset="-18"/>
                <a:cs typeface="Arial"/>
              </a:rPr>
              <a:t>ZP</a:t>
            </a:r>
            <a:r>
              <a:rPr lang="en-US" sz="2000" b="1" dirty="0">
                <a:latin typeface="Raleway" pitchFamily="2" charset="-18"/>
                <a:cs typeface="Arial"/>
              </a:rPr>
              <a:t>S 20</a:t>
            </a:r>
            <a:r>
              <a:rPr lang="cs-CZ" sz="2000" b="1" dirty="0">
                <a:latin typeface="Raleway" pitchFamily="2" charset="-18"/>
                <a:cs typeface="Arial"/>
              </a:rPr>
              <a:t>23</a:t>
            </a:r>
            <a:r>
              <a:rPr lang="en-US" sz="2000" b="1" dirty="0">
                <a:latin typeface="Raleway" pitchFamily="2" charset="-18"/>
                <a:cs typeface="Arial"/>
              </a:rPr>
              <a:t>+</a:t>
            </a:r>
            <a:endParaRPr lang="en-US" sz="2000" b="1" dirty="0"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2729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493985" y="659196"/>
            <a:ext cx="9252688" cy="1411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SMLOUVA MEZI KRAJEM </a:t>
            </a:r>
            <a:br>
              <a:rPr lang="cs-CZ" sz="4400" b="1" dirty="0"/>
            </a:br>
            <a:r>
              <a:rPr lang="cs-CZ" sz="4400" b="1" dirty="0"/>
              <a:t>A OBCÍ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343EA32-3F0B-7B27-6E15-A00F9D4F0A54}"/>
              </a:ext>
            </a:extLst>
          </p:cNvPr>
          <p:cNvCxnSpPr>
            <a:cxnSpLocks/>
          </p:cNvCxnSpPr>
          <p:nvPr/>
        </p:nvCxnSpPr>
        <p:spPr>
          <a:xfrm>
            <a:off x="614627" y="2319121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sekera&#10;&#10;Popis byl vytvořen automaticky">
            <a:extLst>
              <a:ext uri="{FF2B5EF4-FFF2-40B4-BE49-F238E27FC236}">
                <a16:creationId xmlns:a16="http://schemas.microsoft.com/office/drawing/2014/main" id="{6B777562-C403-135B-0C3F-2B2B2171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72" y="443236"/>
            <a:ext cx="1935922" cy="9877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64581C-6541-F1D3-5E7A-1CF64FF21C80}"/>
              </a:ext>
            </a:extLst>
          </p:cNvPr>
          <p:cNvSpPr txBox="1"/>
          <p:nvPr/>
        </p:nvSpPr>
        <p:spPr>
          <a:xfrm>
            <a:off x="614627" y="2912785"/>
            <a:ext cx="109536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 sz="2000" b="1" dirty="0">
                <a:latin typeface="Raleway" pitchFamily="2" charset="-18"/>
              </a:rPr>
              <a:t>Smlouva s obcemi, které vydaly Vyhlášku o vedení TMO na svém území – týká se asi 40 obcí, platnost do konce roku 2023</a:t>
            </a:r>
          </a:p>
          <a:p>
            <a:pPr marL="342900" indent="-342900">
              <a:buFont typeface="+mj-lt"/>
              <a:buAutoNum type="arabicPeriod"/>
            </a:pPr>
            <a:endParaRPr lang="cs-CZ" sz="2000" b="1" dirty="0">
              <a:latin typeface="Raleway" pitchFamily="2" charset="-18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sz="2000" b="1" dirty="0">
                <a:latin typeface="Raleway" pitchFamily="2" charset="-18"/>
              </a:rPr>
              <a:t>Smlouva s obcemi k vytvoření projektu DTM, kde se zaměřila ZPS a TI a DI obce na základě dotazníku. Smlouva skončila k 30.6.2023. </a:t>
            </a:r>
          </a:p>
          <a:p>
            <a:pPr algn="just"/>
            <a:endParaRPr lang="cs-CZ" b="1" dirty="0">
              <a:latin typeface="Raleway" pitchFamily="2" charset="-18"/>
            </a:endParaRPr>
          </a:p>
          <a:p>
            <a:pPr algn="just"/>
            <a:r>
              <a:rPr lang="cs-CZ" dirty="0">
                <a:latin typeface="Raleway" pitchFamily="2" charset="-18"/>
                <a:cs typeface="Arial"/>
              </a:rPr>
              <a:t>Povinnosti obce ze smlouvy: Krajem konsolidovaná data, popřípadě data vzniklá novým mapováním, TI a DI převzít a vložit do IS DTM KK nejpozději do.</a:t>
            </a:r>
            <a:r>
              <a:rPr lang="cs-CZ" strike="sngStrike" dirty="0">
                <a:latin typeface="Raleway" pitchFamily="2" charset="-18"/>
                <a:cs typeface="Arial"/>
              </a:rPr>
              <a:t> 30. 6. 2023 </a:t>
            </a:r>
            <a:r>
              <a:rPr lang="cs-CZ" dirty="0">
                <a:latin typeface="Raleway" pitchFamily="2" charset="-18"/>
                <a:cs typeface="Arial"/>
              </a:rPr>
              <a:t>30.6.2024. Obec je povinna zajistit průběžnou aktualizaci dat a zavazuje se za ně převzít zodpovědnost.</a:t>
            </a:r>
            <a:endParaRPr lang="cs-CZ" dirty="0"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9011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Karlovarský kraj">
      <a:dk1>
        <a:srgbClr val="303192"/>
      </a:dk1>
      <a:lt1>
        <a:sysClr val="window" lastClr="FFFFFF"/>
      </a:lt1>
      <a:dk2>
        <a:srgbClr val="303192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KK-NEW (002).potx  -  Jen pro čtení" id="{A68AF2E9-0E07-4ED6-9F30-A6C1D808EA3A}" vid="{F4B7A2A5-D923-430A-A87D-11FA7D431E56}"/>
    </a:ext>
  </a:extLst>
</a:theme>
</file>

<file path=ppt/theme/theme2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5EF026F3D7FD4393F96B7922F99CCF" ma:contentTypeVersion="9" ma:contentTypeDescription="Vytvoří nový dokument" ma:contentTypeScope="" ma:versionID="d5a26d2b36206aaee29186897d0a553a">
  <xsd:schema xmlns:xsd="http://www.w3.org/2001/XMLSchema" xmlns:xs="http://www.w3.org/2001/XMLSchema" xmlns:p="http://schemas.microsoft.com/office/2006/metadata/properties" xmlns:ns2="b1a1749e-df48-40d3-bcb3-6b452e71db5b" xmlns:ns3="bc58093b-5b4d-483f-af43-48ec60d51fa4" targetNamespace="http://schemas.microsoft.com/office/2006/metadata/properties" ma:root="true" ma:fieldsID="79b4ea253a64a83cd8b89be5b0eade91" ns2:_="" ns3:_="">
    <xsd:import namespace="b1a1749e-df48-40d3-bcb3-6b452e71db5b"/>
    <xsd:import namespace="bc58093b-5b4d-483f-af43-48ec60d51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1749e-df48-40d3-bcb3-6b452e71d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9a412a42-3967-4216-87ac-101c16cfa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8093b-5b4d-483f-af43-48ec60d51fa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1b0b9fb-cce2-471d-9827-7879e5bf637b}" ma:internalName="TaxCatchAll" ma:showField="CatchAllData" ma:web="bc58093b-5b4d-483f-af43-48ec60d51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58093b-5b4d-483f-af43-48ec60d51fa4" xsi:nil="true"/>
    <lcf76f155ced4ddcb4097134ff3c332f xmlns="b1a1749e-df48-40d3-bcb3-6b452e71db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9E715-E619-4EE8-8B60-EE14FD3F0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1749e-df48-40d3-bcb3-6b452e71db5b"/>
    <ds:schemaRef ds:uri="bc58093b-5b4d-483f-af43-48ec60d51f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1B7DBE-AEB5-484E-BE54-1401754F3A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3FC39-574F-4328-B044-7A2DC720D66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fd3c715e-7cc6-4d61-9f2a-3f0c633aefb9"/>
    <ds:schemaRef ds:uri="http://schemas.openxmlformats.org/package/2006/metadata/core-properties"/>
    <ds:schemaRef ds:uri="5cef02b8-f66f-46b2-8998-1d1113176eba"/>
    <ds:schemaRef ds:uri="http://schemas.microsoft.com/office/2006/metadata/properties"/>
    <ds:schemaRef ds:uri="bc58093b-5b4d-483f-af43-48ec60d51fa4"/>
    <ds:schemaRef ds:uri="b1a1749e-df48-40d3-bcb3-6b452e71db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KUKK-NEW (002)</Template>
  <TotalTime>405</TotalTime>
  <Words>661</Words>
  <Application>Microsoft Office PowerPoint</Application>
  <PresentationFormat>Širokoúhlá obrazovka</PresentationFormat>
  <Paragraphs>99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Raleway</vt:lpstr>
      <vt:lpstr>Wingdings 3</vt:lpstr>
      <vt:lpstr>Ion</vt:lpstr>
      <vt:lpstr>2_Vlastní návrh</vt:lpstr>
      <vt:lpstr>1_Vlastní návrh</vt:lpstr>
      <vt:lpstr>Vlastní návrh</vt:lpstr>
      <vt:lpstr>KONFERENCE DTM KARLOVARSKÉHO KRAJE 2023+</vt:lpstr>
      <vt:lpstr>Prezentace aplikace PowerPoint</vt:lpstr>
      <vt:lpstr>Prezentace aplikace PowerPoint</vt:lpstr>
      <vt:lpstr>ZPS  -  základní prostorová situace DI    -  dopravní infrastruktura TI    -  technická infrastruktura</vt:lpstr>
      <vt:lpstr>Po projektu má Karlovarský kraj  kompletně zaměřeno zastavěné území a silnice II. a III. tříd </vt:lpstr>
      <vt:lpstr>Na základě dotazníku pro obce byla zpracována data technické infrastruktury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Heliks Jiří</dc:creator>
  <cp:lastModifiedBy>Dohnalová Monika</cp:lastModifiedBy>
  <cp:revision>398</cp:revision>
  <dcterms:created xsi:type="dcterms:W3CDTF">2023-02-21T09:44:19Z</dcterms:created>
  <dcterms:modified xsi:type="dcterms:W3CDTF">2023-10-11T06:42:54Z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0x010100735EF026F3D7FD4393F96B7922F99CCF</vt:lpwstr>
  </property>
  <property fmtid="{D5CDD505-2E9C-101B-9397-08002B2CF9AE}" pid="3" name="MediaServiceImageTags">
    <vt:lpwstr/>
  </property>
</Properties>
</file>