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1.xml" ContentType="application/vnd.openxmlformats-officedocument.customXmlProperties+xml"/>
  <Override PartName="/customXml/itemProps15.xml" ContentType="application/vnd.openxmlformats-officedocument.customXmlProperties+xml"/>
  <Override PartName="/customXml/itemProps14.xml" ContentType="application/vnd.openxmlformats-officedocument.customXmlProperties+xml"/>
  <Override PartName="/docProps/core.xml" ContentType="application/vnd.openxmlformats-package.core-properties+xml"/>
  <Override PartName="/customXml/itemProps13.xml" ContentType="application/vnd.openxmlformats-officedocument.customXmlProperties+xml"/>
  <Override PartName="/customXml/itemProps12.xml" ContentType="application/vnd.openxmlformats-officedocument.customXml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17.xml" ContentType="application/vnd.openxmlformats-officedocument.customXmlProperties+xml"/>
  <Override PartName="/customXml/itemProps16.xml" ContentType="application/vnd.openxmlformats-officedocument.customXmlProperties+xml"/>
  <Override PartName="/customXml/itemProps18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6"/>
  </p:sldMasterIdLst>
  <p:notesMasterIdLst>
    <p:notesMasterId r:id="rId39"/>
  </p:notesMasterIdLst>
  <p:handoutMasterIdLst>
    <p:handoutMasterId r:id="rId40"/>
  </p:handoutMasterIdLst>
  <p:sldIdLst>
    <p:sldId id="362" r:id="rId17"/>
    <p:sldId id="274" r:id="rId18"/>
    <p:sldId id="387" r:id="rId19"/>
    <p:sldId id="396" r:id="rId20"/>
    <p:sldId id="397" r:id="rId21"/>
    <p:sldId id="398" r:id="rId22"/>
    <p:sldId id="375" r:id="rId23"/>
    <p:sldId id="376" r:id="rId24"/>
    <p:sldId id="377" r:id="rId25"/>
    <p:sldId id="381" r:id="rId26"/>
    <p:sldId id="388" r:id="rId27"/>
    <p:sldId id="279" r:id="rId28"/>
    <p:sldId id="389" r:id="rId29"/>
    <p:sldId id="390" r:id="rId30"/>
    <p:sldId id="284" r:id="rId31"/>
    <p:sldId id="286" r:id="rId32"/>
    <p:sldId id="392" r:id="rId33"/>
    <p:sldId id="400" r:id="rId34"/>
    <p:sldId id="399" r:id="rId35"/>
    <p:sldId id="401" r:id="rId36"/>
    <p:sldId id="402" r:id="rId37"/>
    <p:sldId id="393" r:id="rId38"/>
  </p:sldIdLst>
  <p:sldSz cx="24382413" cy="13716000"/>
  <p:notesSz cx="6662738" cy="9906000"/>
  <p:defaultTextStyle>
    <a:defPPr>
      <a:defRPr lang="cs-CZ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DC50"/>
    <a:srgbClr val="3333FF"/>
    <a:srgbClr val="FF0000"/>
    <a:srgbClr val="CCCC00"/>
    <a:srgbClr val="E46C0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0773" autoAdjust="0"/>
  </p:normalViewPr>
  <p:slideViewPr>
    <p:cSldViewPr snapToGrid="0" showGuides="1">
      <p:cViewPr varScale="1">
        <p:scale>
          <a:sx n="43" d="100"/>
          <a:sy n="43" d="100"/>
        </p:scale>
        <p:origin x="106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2556" y="66"/>
      </p:cViewPr>
      <p:guideLst>
        <p:guide orient="horz" pos="2880"/>
        <p:guide pos="2160"/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47" Type="http://schemas.openxmlformats.org/officeDocument/2006/relationships/customXml" Target="../customXml/item18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6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customXml" Target="../customXml/item17.xml"/><Relationship Id="rId20" Type="http://schemas.openxmlformats.org/officeDocument/2006/relationships/slide" Target="slides/slide4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45E19-35ED-4255-854F-9B2747463CBA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1C38-AE0C-456A-84E9-64986FE92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DE1D-16B3-4988-99D0-7A9B5D656717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8250"/>
            <a:ext cx="59420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12F4-DCBA-45E0-8A88-F7435B85F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69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4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6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1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51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58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3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40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1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79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2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4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2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2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8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640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389938"/>
            <a:ext cx="12853988" cy="10668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- 1 řádek</a:t>
            </a:r>
          </a:p>
        </p:txBody>
      </p:sp>
    </p:spTree>
    <p:extLst>
      <p:ext uri="{BB962C8B-B14F-4D97-AF65-F5344CB8AC3E}">
        <p14:creationId xmlns:p14="http://schemas.microsoft.com/office/powerpoint/2010/main" val="1845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1246703" y="12712701"/>
            <a:ext cx="568923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1600656" y="456144"/>
            <a:ext cx="21944172" cy="2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66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1220536" y="3199346"/>
            <a:ext cx="21948401" cy="905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19124" lvl="0" indent="-853387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  <a:defRPr/>
            </a:lvl1pPr>
            <a:lvl2pPr marL="2438248" lvl="1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  <a:defRPr/>
            </a:lvl2pPr>
            <a:lvl3pPr marL="3657371" lvl="2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  <a:defRPr/>
            </a:lvl3pPr>
            <a:lvl4pPr marL="4876495" lvl="3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6095619" lvl="4" indent="-609562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7314743" lvl="5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8533867" lvl="6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9752990" lvl="7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0972114" lvl="8" indent="-914343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3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255000"/>
            <a:ext cx="13228108" cy="3497263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1828709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743063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57417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Organizace/firma autora</a:t>
            </a:r>
          </a:p>
          <a:p>
            <a:pPr lvl="0"/>
            <a:r>
              <a:rPr lang="cs-CZ" dirty="0"/>
              <a:t>2. řádek názvu organizace</a:t>
            </a:r>
          </a:p>
        </p:txBody>
      </p:sp>
    </p:spTree>
    <p:extLst>
      <p:ext uri="{BB962C8B-B14F-4D97-AF65-F5344CB8AC3E}">
        <p14:creationId xmlns:p14="http://schemas.microsoft.com/office/powerpoint/2010/main" val="20574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utor + fun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888413"/>
            <a:ext cx="12853988" cy="8191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Organizace/firma autora (1 řádek)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8080375"/>
            <a:ext cx="12853988" cy="681038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cs-CZ" sz="4400" dirty="0"/>
              <a:t>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6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autoři ze dvou organiz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č. 1 příspěvku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080375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č. 1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10053636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č. 2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480425" y="9302750"/>
            <a:ext cx="12853988" cy="885825"/>
          </a:xfrm>
        </p:spPr>
        <p:txBody>
          <a:bodyPr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cs-CZ" sz="4800" b="0" kern="1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Autor č. 2 příspěvku</a:t>
            </a:r>
          </a:p>
        </p:txBody>
      </p:sp>
    </p:spTree>
    <p:extLst>
      <p:ext uri="{BB962C8B-B14F-4D97-AF65-F5344CB8AC3E}">
        <p14:creationId xmlns:p14="http://schemas.microsoft.com/office/powerpoint/2010/main" val="17659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z odrážek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39738" indent="-439738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982663" indent="-441325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697163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79825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7695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>
            <a:lvl1pPr>
              <a:defRPr sz="4800">
                <a:solidFill>
                  <a:schemeClr val="bg1">
                    <a:lumMod val="95000"/>
                  </a:schemeClr>
                </a:solidFill>
              </a:defRPr>
            </a:lvl1pPr>
            <a:lvl2pPr marL="1084263" indent="-542925">
              <a:defRPr sz="4400">
                <a:solidFill>
                  <a:schemeClr val="bg1">
                    <a:lumMod val="95000"/>
                  </a:schemeClr>
                </a:solidFill>
              </a:defRPr>
            </a:lvl2pPr>
            <a:lvl3pPr marL="1709738" indent="-541338">
              <a:defRPr sz="36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 marL="1084263" indent="-542925">
              <a:defRPr sz="4400">
                <a:solidFill>
                  <a:schemeClr val="bg1"/>
                </a:solidFill>
              </a:defRPr>
            </a:lvl2pPr>
            <a:lvl3pPr marL="1709738" indent="-541338"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692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  <p:sldLayoutId id="2147483683" r:id="rId4"/>
    <p:sldLayoutId id="2147483674" r:id="rId5"/>
    <p:sldLayoutId id="2147483684" r:id="rId6"/>
    <p:sldLayoutId id="2147483685" r:id="rId7"/>
    <p:sldLayoutId id="2147483677" r:id="rId8"/>
    <p:sldLayoutId id="2147483680" r:id="rId9"/>
    <p:sldLayoutId id="2147483686" r:id="rId10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kern="1200">
          <a:solidFill>
            <a:schemeClr val="bg1">
              <a:lumMod val="85000"/>
            </a:schemeClr>
          </a:solidFill>
          <a:latin typeface="+mj-lt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kr-karlovarsk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kr-karlovarsky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/>
          <p:cNvSpPr txBox="1">
            <a:spLocks/>
          </p:cNvSpPr>
          <p:nvPr/>
        </p:nvSpPr>
        <p:spPr>
          <a:xfrm>
            <a:off x="1028123" y="3557588"/>
            <a:ext cx="20776791" cy="4360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 dirty="0">
                <a:solidFill>
                  <a:srgbClr val="1F497D"/>
                </a:solidFill>
                <a:latin typeface="+mn-lt"/>
              </a:rPr>
            </a:br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it-IT" sz="8000" b="1" dirty="0">
                <a:solidFill>
                  <a:srgbClr val="1F497D"/>
                </a:solidFill>
                <a:latin typeface="+mn-lt"/>
              </a:rPr>
              <a:t>Služby kraje pro zajišťování zákonných 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5400" b="1" dirty="0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it-IT" sz="8000" b="1" dirty="0">
                <a:solidFill>
                  <a:srgbClr val="1F497D"/>
                </a:solidFill>
                <a:latin typeface="+mn-lt"/>
              </a:rPr>
              <a:t>povinností obcí souvisejících s DTM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4516955" y="7917642"/>
            <a:ext cx="13799126" cy="223405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Dodavatel části DTM kraje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63F0D53C-1575-448C-8498-140AE1EFA4F2}"/>
              </a:ext>
            </a:extLst>
          </p:cNvPr>
          <p:cNvSpPr txBox="1">
            <a:spLocks/>
          </p:cNvSpPr>
          <p:nvPr/>
        </p:nvSpPr>
        <p:spPr>
          <a:xfrm>
            <a:off x="12702210" y="12593782"/>
            <a:ext cx="9428406" cy="66829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spcBef>
                <a:spcPts val="600"/>
              </a:spcBef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DTM KK 2023+, 28.11.2022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4400" dirty="0">
              <a:solidFill>
                <a:srgbClr val="1F497D"/>
              </a:solidFill>
              <a:latin typeface="+mn-lt"/>
            </a:endParaRP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2" name="obrázek 1" descr="logo podpis (002)">
            <a:hlinkClick r:id="rId4"/>
            <a:extLst>
              <a:ext uri="{FF2B5EF4-FFF2-40B4-BE49-F238E27FC236}">
                <a16:creationId xmlns:a16="http://schemas.microsoft.com/office/drawing/2014/main" id="{F1B26B2E-4193-B438-2E85-75877E52D3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EF06B8E8-373C-9D2F-B50F-716121B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286603" y="172929"/>
            <a:ext cx="16398340" cy="987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600" b="1" dirty="0">
                <a:solidFill>
                  <a:srgbClr val="1F497D"/>
                </a:solidFill>
                <a:latin typeface="+mn-lt"/>
              </a:rPr>
              <a:t>Import dat TI do DTM kraje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endParaRPr lang="pl-PL" sz="7200" dirty="0">
              <a:solidFill>
                <a:srgbClr val="1F497D"/>
              </a:solidFill>
              <a:latin typeface="+mn-lt"/>
            </a:endParaRPr>
          </a:p>
          <a:p>
            <a:endParaRPr lang="pl-PL" sz="7200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82FEA0-3D0C-4650-5B36-4D94C262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5" y="1160060"/>
            <a:ext cx="21872551" cy="120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anténa&#10;&#10;Popis byl vytvořen automaticky">
            <a:extLst>
              <a:ext uri="{FF2B5EF4-FFF2-40B4-BE49-F238E27FC236}">
                <a16:creationId xmlns:a16="http://schemas.microsoft.com/office/drawing/2014/main" id="{9BDDCFE9-3F7B-C1AA-1113-FA3AD9A74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59" y="9528221"/>
            <a:ext cx="7028305" cy="3674931"/>
          </a:xfrm>
          <a:prstGeom prst="rect">
            <a:avLst/>
          </a:prstGeom>
        </p:spPr>
      </p:pic>
      <p:pic>
        <p:nvPicPr>
          <p:cNvPr id="15" name="Obrázek 14" descr="Obsah obrázku text, anténa&#10;&#10;Popis byl vytvořen automaticky">
            <a:extLst>
              <a:ext uri="{FF2B5EF4-FFF2-40B4-BE49-F238E27FC236}">
                <a16:creationId xmlns:a16="http://schemas.microsoft.com/office/drawing/2014/main" id="{F9B8AE89-C2F2-DD52-47FD-67476360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60" y="6680335"/>
            <a:ext cx="6884869" cy="28814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3B51A20-3F81-BCA0-B511-2CB305BB7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61" y="3255818"/>
            <a:ext cx="7038792" cy="3001547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7200" b="1" dirty="0">
                <a:solidFill>
                  <a:srgbClr val="1F497D"/>
                </a:solidFill>
                <a:latin typeface="+mn-lt"/>
              </a:rPr>
              <a:t>2) Pořizování dat DI </a:t>
            </a:r>
            <a:r>
              <a:rPr lang="it-IT" sz="7200" b="1" dirty="0">
                <a:solidFill>
                  <a:srgbClr val="1F497D"/>
                </a:solidFill>
                <a:latin typeface="+mn-lt"/>
              </a:rPr>
              <a:t>poskytovan</a:t>
            </a:r>
            <a:r>
              <a:rPr lang="cs-CZ" sz="7200" b="1" dirty="0" err="1">
                <a:solidFill>
                  <a:srgbClr val="1F497D"/>
                </a:solidFill>
                <a:latin typeface="+mn-lt"/>
              </a:rPr>
              <a:t>ých</a:t>
            </a:r>
            <a:r>
              <a:rPr lang="it-IT" sz="7200" b="1" dirty="0">
                <a:solidFill>
                  <a:srgbClr val="1F497D"/>
                </a:solidFill>
                <a:latin typeface="+mn-lt"/>
              </a:rPr>
              <a:t> do DTM obcemi</a:t>
            </a:r>
            <a:endParaRPr lang="cs-CZ" sz="72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15172018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Obce poskytují místní komunikace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Osa komunikace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Obvod komunikace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Obvod mostu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Ochranné pásmo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154BE20-8B8D-EC61-5F7D-B894244F9798}"/>
              </a:ext>
            </a:extLst>
          </p:cNvPr>
          <p:cNvCxnSpPr>
            <a:cxnSpLocks/>
          </p:cNvCxnSpPr>
          <p:nvPr/>
        </p:nvCxnSpPr>
        <p:spPr>
          <a:xfrm>
            <a:off x="7629525" y="9672638"/>
            <a:ext cx="4886928" cy="1389809"/>
          </a:xfrm>
          <a:prstGeom prst="straightConnector1">
            <a:avLst/>
          </a:prstGeom>
          <a:ln w="889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3BB6D37D-F362-16BC-BA88-9EB7B565B9F6}"/>
              </a:ext>
            </a:extLst>
          </p:cNvPr>
          <p:cNvCxnSpPr>
            <a:cxnSpLocks/>
          </p:cNvCxnSpPr>
          <p:nvPr/>
        </p:nvCxnSpPr>
        <p:spPr>
          <a:xfrm>
            <a:off x="8353956" y="7306965"/>
            <a:ext cx="4447669" cy="465154"/>
          </a:xfrm>
          <a:prstGeom prst="straightConnector1">
            <a:avLst/>
          </a:prstGeom>
          <a:ln w="889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073D03A-21EA-FDBB-5321-24A3C3316D7B}"/>
              </a:ext>
            </a:extLst>
          </p:cNvPr>
          <p:cNvCxnSpPr>
            <a:cxnSpLocks/>
          </p:cNvCxnSpPr>
          <p:nvPr/>
        </p:nvCxnSpPr>
        <p:spPr>
          <a:xfrm flipV="1">
            <a:off x="7329488" y="5263013"/>
            <a:ext cx="5472137" cy="866325"/>
          </a:xfrm>
          <a:prstGeom prst="straightConnector1">
            <a:avLst/>
          </a:prstGeom>
          <a:ln w="889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3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9FC5256-BD41-45B6-3243-6E02996A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312" y="1825375"/>
            <a:ext cx="7880675" cy="11527930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5B84F4-4BB6-456B-A86B-F19BF5EC3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53" y="2840597"/>
            <a:ext cx="8368636" cy="10047698"/>
          </a:xfrm>
        </p:spPr>
        <p:txBody>
          <a:bodyPr>
            <a:normAutofit/>
          </a:bodyPr>
          <a:lstStyle/>
          <a:p>
            <a:pPr marL="365737" indent="0" algn="r">
              <a:buNone/>
            </a:pPr>
            <a:r>
              <a:rPr lang="cs-CZ" sz="6600" b="1" dirty="0">
                <a:solidFill>
                  <a:srgbClr val="1F497D"/>
                </a:solidFill>
                <a:latin typeface="+mn-lt"/>
              </a:rPr>
              <a:t>DI - DTM</a:t>
            </a:r>
          </a:p>
          <a:p>
            <a:pPr marL="365737" indent="0" algn="r">
              <a:buNone/>
            </a:pPr>
            <a:r>
              <a:rPr lang="cs-CZ" sz="4800" dirty="0">
                <a:solidFill>
                  <a:srgbClr val="1F497D"/>
                </a:solidFill>
                <a:latin typeface="+mn-lt"/>
              </a:rPr>
              <a:t>(osa, obvod, ochranné pásmo)</a:t>
            </a:r>
          </a:p>
          <a:p>
            <a:pPr marL="365737" indent="0" algn="r">
              <a:buNone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indent="0" algn="r">
              <a:buNone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indent="0" algn="r">
              <a:buNone/>
            </a:pPr>
            <a:r>
              <a:rPr lang="cs-CZ" sz="6600" b="1" dirty="0">
                <a:solidFill>
                  <a:srgbClr val="1F497D"/>
                </a:solidFill>
                <a:latin typeface="+mn-lt"/>
              </a:rPr>
              <a:t>ZPS - DTM</a:t>
            </a:r>
          </a:p>
          <a:p>
            <a:pPr marL="365737" indent="0" algn="r">
              <a:buNone/>
            </a:pPr>
            <a:r>
              <a:rPr lang="cs-CZ" sz="4000" dirty="0">
                <a:solidFill>
                  <a:srgbClr val="1F497D"/>
                </a:solidFill>
                <a:latin typeface="+mn-lt"/>
              </a:rPr>
              <a:t>(provozní plocha PK, příkop, násep, …)</a:t>
            </a:r>
          </a:p>
          <a:p>
            <a:pPr marL="365737" indent="0" algn="r">
              <a:buNone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indent="0" algn="r">
              <a:buNone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indent="0" algn="r">
              <a:buNone/>
            </a:pPr>
            <a:r>
              <a:rPr lang="cs-CZ" sz="6600" b="1" dirty="0">
                <a:solidFill>
                  <a:srgbClr val="1F497D"/>
                </a:solidFill>
                <a:latin typeface="+mn-lt"/>
              </a:rPr>
              <a:t>Realita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C6F827-0120-639D-2AF9-90B35C0DE877}"/>
              </a:ext>
            </a:extLst>
          </p:cNvPr>
          <p:cNvSpPr txBox="1"/>
          <p:nvPr/>
        </p:nvSpPr>
        <p:spPr>
          <a:xfrm>
            <a:off x="16326752" y="6447119"/>
            <a:ext cx="599984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333" b="1" dirty="0">
                <a:solidFill>
                  <a:srgbClr val="FF0000"/>
                </a:solidFill>
              </a:rPr>
              <a:t>Pořizuje kraj - služba</a:t>
            </a:r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3048D2A8-629E-CD39-699B-3FF071852081}"/>
              </a:ext>
            </a:extLst>
          </p:cNvPr>
          <p:cNvSpPr txBox="1">
            <a:spLocks/>
          </p:cNvSpPr>
          <p:nvPr/>
        </p:nvSpPr>
        <p:spPr>
          <a:xfrm>
            <a:off x="1033270" y="129598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8000" b="1" dirty="0">
                <a:solidFill>
                  <a:srgbClr val="1F497D"/>
                </a:solidFill>
                <a:latin typeface="+mn-lt"/>
              </a:rPr>
              <a:t>Způsob pořizování dat DI obcí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7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Způsob pořizování dat DI obcí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Optimální je pořizovat data DI nad daty ZPS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Data DI by měla korespondovat s daty ZPS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ZPS a DI by měla být skladebná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Data DI pak mohou poskytovat vysokou přesnost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Služba kraje =&gt; poskytování dat ZPS obcím pro tvorbu dat DI</a:t>
            </a:r>
          </a:p>
        </p:txBody>
      </p:sp>
    </p:spTree>
    <p:extLst>
      <p:ext uri="{BB962C8B-B14F-4D97-AF65-F5344CB8AC3E}">
        <p14:creationId xmlns:p14="http://schemas.microsoft.com/office/powerpoint/2010/main" val="112130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Využití vytvořených přesných dat ZPS a DI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Řešení majetkoprávních záležitostí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Řešení průjezdných šířek komunikací (krizové řízení, IZS)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Řešení dopravní dostupnosti v území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Identifikace ploch komunikací zasažených průběhy sítí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Výpočet odtokových poměrů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Pasporty (SDZ, VDZ, silniční zeleně, komunikací)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155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CC72861-46BB-23EC-F713-FB228EE21E76}"/>
              </a:ext>
            </a:extLst>
          </p:cNvPr>
          <p:cNvSpPr/>
          <p:nvPr/>
        </p:nvSpPr>
        <p:spPr>
          <a:xfrm>
            <a:off x="4483217" y="11267481"/>
            <a:ext cx="15219345" cy="2286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9599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11F904-7427-9EB0-E553-6E3ACB91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48" y="1666286"/>
            <a:ext cx="12119752" cy="1187572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078CBD14-C9C8-D631-C900-6001D478A575}"/>
              </a:ext>
            </a:extLst>
          </p:cNvPr>
          <p:cNvSpPr txBox="1">
            <a:spLocks/>
          </p:cNvSpPr>
          <p:nvPr/>
        </p:nvSpPr>
        <p:spPr>
          <a:xfrm>
            <a:off x="404620" y="0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Využití dat DI - majetkoprávní záležitosti</a:t>
            </a:r>
          </a:p>
        </p:txBody>
      </p:sp>
    </p:spTree>
    <p:extLst>
      <p:ext uri="{BB962C8B-B14F-4D97-AF65-F5344CB8AC3E}">
        <p14:creationId xmlns:p14="http://schemas.microsoft.com/office/powerpoint/2010/main" val="281278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FFF6C1A-5710-4BF9-FCC4-BDAC50FE9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85266"/>
              </p:ext>
            </p:extLst>
          </p:nvPr>
        </p:nvGraphicFramePr>
        <p:xfrm>
          <a:off x="3282520" y="3084225"/>
          <a:ext cx="14163961" cy="962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856920" imgH="4660200" progId="Photoshop.Image.11">
                  <p:embed/>
                </p:oleObj>
              </mc:Choice>
              <mc:Fallback>
                <p:oleObj name="Image" r:id="rId2" imgW="6856920" imgH="4660200" progId="Photoshop.Image.11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FFF6C1A-5710-4BF9-FCC4-BDAC50FE9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2520" y="3084225"/>
                        <a:ext cx="14163961" cy="962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6">
            <a:extLst>
              <a:ext uri="{FF2B5EF4-FFF2-40B4-BE49-F238E27FC236}">
                <a16:creationId xmlns:a16="http://schemas.microsoft.com/office/drawing/2014/main" id="{D03DCB6D-7146-C1B2-371F-0920B0BEC3A5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Využití dat ZPS a DI - majetkoprávní záležitosti</a:t>
            </a:r>
          </a:p>
        </p:txBody>
      </p:sp>
    </p:spTree>
    <p:extLst>
      <p:ext uri="{BB962C8B-B14F-4D97-AF65-F5344CB8AC3E}">
        <p14:creationId xmlns:p14="http://schemas.microsoft.com/office/powerpoint/2010/main" val="255982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8000" b="1" dirty="0">
                <a:solidFill>
                  <a:srgbClr val="1F497D"/>
                </a:solidFill>
                <a:latin typeface="+mn-lt"/>
              </a:rPr>
              <a:t>Jak data DI/TI do 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DTM kraje (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IS DMVS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)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 předat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Obec má vlastní systém (GIS)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Pak obce poskytuje data přímo do IS DMVS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Nutná integrace na webové služby IS DMVS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90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8000" b="1" dirty="0">
                <a:solidFill>
                  <a:srgbClr val="1F497D"/>
                </a:solidFill>
                <a:latin typeface="+mn-lt"/>
              </a:rPr>
              <a:t>Jak data DI/TI do 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DTM kraje (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IS DMVS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)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 předat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b="1" dirty="0">
                <a:solidFill>
                  <a:srgbClr val="FF0000"/>
                </a:solidFill>
                <a:latin typeface="+mn-lt"/>
              </a:rPr>
              <a:t>Obec využije službu DTM KK - Portál DTM KK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Správa TI/DI (komponenta IS)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Kraj uvažuje o poskytnutí služby pro malé obce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Systémové vedení dat DI/TI (návody, příručky, pokyny…)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Příjem podkladů - GAD DI/TI nebo dokumentací DI/TI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Jednotný datový sklad dat DI/TI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Nástroje pro zpracovávání přijatých podkladů DI/TI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Integrace na IS DMVS =&gt; předávání dat DI/TI do IS DMVS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29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8000" b="1" dirty="0">
                <a:solidFill>
                  <a:srgbClr val="1F497D"/>
                </a:solidFill>
                <a:latin typeface="+mn-lt"/>
              </a:rPr>
              <a:t>Jak data DI/TI do 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DTM kraje (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IS DMVS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)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 předat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7FCAB6-65A6-48AD-5DAE-287876EA1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3332658"/>
            <a:ext cx="18931467" cy="9589248"/>
          </a:xfrm>
          <a:prstGeom prst="rect">
            <a:avLst/>
          </a:prstGeom>
        </p:spPr>
      </p:pic>
      <p:pic>
        <p:nvPicPr>
          <p:cNvPr id="5" name="Picture 2" descr="T:\Priprava\Subject\Kraje\Olomoucky\Prezentace_01_2021\obr\unnamed.png">
            <a:extLst>
              <a:ext uri="{FF2B5EF4-FFF2-40B4-BE49-F238E27FC236}">
                <a16:creationId xmlns:a16="http://schemas.microsoft.com/office/drawing/2014/main" id="{3657DFE9-973B-7C24-B827-DDC24414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107" y="7574280"/>
            <a:ext cx="3265403" cy="32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9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EFC6260-5693-9FC1-4C9D-A782B3D5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3" y="3571627"/>
            <a:ext cx="6617484" cy="841100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C75B729-E1EB-5BC1-F138-E3ECB6A3C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96" y="3114857"/>
            <a:ext cx="8976520" cy="9597844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616D41F-8CE2-5456-B8DA-1981DFE27593}"/>
              </a:ext>
            </a:extLst>
          </p:cNvPr>
          <p:cNvCxnSpPr>
            <a:cxnSpLocks/>
          </p:cNvCxnSpPr>
          <p:nvPr/>
        </p:nvCxnSpPr>
        <p:spPr>
          <a:xfrm flipV="1">
            <a:off x="8606802" y="5277587"/>
            <a:ext cx="3515131" cy="660573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2749B3A-A597-35C6-E6ED-46F70BB24136}"/>
              </a:ext>
            </a:extLst>
          </p:cNvPr>
          <p:cNvCxnSpPr>
            <a:cxnSpLocks/>
          </p:cNvCxnSpPr>
          <p:nvPr/>
        </p:nvCxnSpPr>
        <p:spPr>
          <a:xfrm>
            <a:off x="8606803" y="7268357"/>
            <a:ext cx="8587503" cy="158877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B20589CC-ED21-8AFA-6616-4BA45DADC976}"/>
              </a:ext>
            </a:extLst>
          </p:cNvPr>
          <p:cNvSpPr/>
          <p:nvPr/>
        </p:nvSpPr>
        <p:spPr>
          <a:xfrm>
            <a:off x="19030283" y="5567342"/>
            <a:ext cx="2275692" cy="741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599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A0BF243-764B-B575-0D1F-08B32DB445F1}"/>
              </a:ext>
            </a:extLst>
          </p:cNvPr>
          <p:cNvSpPr/>
          <p:nvPr/>
        </p:nvSpPr>
        <p:spPr>
          <a:xfrm>
            <a:off x="17760364" y="7069499"/>
            <a:ext cx="3576090" cy="1580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599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F9F7578-1721-B7C3-0538-5395601EB5D4}"/>
              </a:ext>
            </a:extLst>
          </p:cNvPr>
          <p:cNvSpPr/>
          <p:nvPr/>
        </p:nvSpPr>
        <p:spPr>
          <a:xfrm>
            <a:off x="12779539" y="3567362"/>
            <a:ext cx="3576090" cy="4054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599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060D68F-9973-5C06-6498-4BEA85FFBF12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8000" b="1" dirty="0">
                <a:solidFill>
                  <a:srgbClr val="1F497D"/>
                </a:solidFill>
                <a:latin typeface="+mn-lt"/>
              </a:rPr>
              <a:t>Jaká data 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TI/DI </a:t>
            </a:r>
            <a:r>
              <a:rPr lang="pt-BR" sz="8000" b="1" dirty="0">
                <a:solidFill>
                  <a:srgbClr val="1F497D"/>
                </a:solidFill>
                <a:latin typeface="+mn-lt"/>
              </a:rPr>
              <a:t>budou obce do DTM předávat?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0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87245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Doplňková služba - 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Nástroj pro kontrolu dat DI/TI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Mohou využívat i obce s vlastním řešením pro správu TI/DI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Dostupnost na Portálu DTM KK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Webová aplikace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Verifikace dat pro pořizovatele dat DI/TI</a:t>
            </a:r>
          </a:p>
        </p:txBody>
      </p:sp>
    </p:spTree>
    <p:extLst>
      <p:ext uri="{BB962C8B-B14F-4D97-AF65-F5344CB8AC3E}">
        <p14:creationId xmlns:p14="http://schemas.microsoft.com/office/powerpoint/2010/main" val="153395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/>
          <p:cNvSpPr txBox="1">
            <a:spLocks/>
          </p:cNvSpPr>
          <p:nvPr/>
        </p:nvSpPr>
        <p:spPr>
          <a:xfrm>
            <a:off x="1028123" y="4821382"/>
            <a:ext cx="20776791" cy="3096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 dirty="0">
                <a:solidFill>
                  <a:srgbClr val="1F497D"/>
                </a:solidFill>
                <a:latin typeface="+mn-lt"/>
              </a:rPr>
            </a:br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cs-CZ" sz="8000" b="1" dirty="0">
                <a:solidFill>
                  <a:srgbClr val="1F497D"/>
                </a:solidFill>
                <a:latin typeface="+mn-lt"/>
              </a:rPr>
              <a:t>Diskuse</a:t>
            </a:r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63F0D53C-1575-448C-8498-140AE1EFA4F2}"/>
              </a:ext>
            </a:extLst>
          </p:cNvPr>
          <p:cNvSpPr txBox="1">
            <a:spLocks/>
          </p:cNvSpPr>
          <p:nvPr/>
        </p:nvSpPr>
        <p:spPr>
          <a:xfrm>
            <a:off x="12702210" y="12593782"/>
            <a:ext cx="9428406" cy="66829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spcBef>
                <a:spcPts val="600"/>
              </a:spcBef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DTM KK 2023+, 28.11.2022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4400" dirty="0">
              <a:solidFill>
                <a:srgbClr val="1F497D"/>
              </a:solidFill>
              <a:latin typeface="+mn-lt"/>
            </a:endParaRP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2" name="obrázek 1" descr="logo podpis (002)">
            <a:hlinkClick r:id="rId4"/>
            <a:extLst>
              <a:ext uri="{FF2B5EF4-FFF2-40B4-BE49-F238E27FC236}">
                <a16:creationId xmlns:a16="http://schemas.microsoft.com/office/drawing/2014/main" id="{F1B26B2E-4193-B438-2E85-75877E52D3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EF06B8E8-373C-9D2F-B50F-716121B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Rekapitulace služeb souvisejících s data TI/DI obcí - vypustit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Aktuální pořizování dat TI obcí z programu OP PIK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Kraj veden data ZPS.DI, která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slouží pro tvorbu dat DI obcí</a:t>
            </a:r>
          </a:p>
          <a:p>
            <a:pPr marL="1847850" indent="-857250">
              <a:buFontTx/>
              <a:buChar char="-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slouží pro tvorbu a zpřesňování průběhů sítí TI obcí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Využívání dat ZPS.DI obcemi pro správu majetku, pasportů 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Kraj uvažuje o poskytování správy a vedení dat TI/DI malých obcí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Služba pro kontrolu dat TI/DI (webová aplikace)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58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Pořizování dat TI/DI obcí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Pořizování dat pro datový fond DTM kraje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1) Pořizování dat TI obcí pro potřeby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2) Pořizování dat DI obcí pro potřeby DTM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99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4301FE-DCF0-DE12-04EA-2BD3290D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08" y="4641272"/>
            <a:ext cx="12813694" cy="8565461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1) Pořizování dat TI - Co je a co není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Domovní přípojka patří do ZPS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Domovní přípojky vede kraj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Využívá se geodetické měření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Správce TI domovní</a:t>
            </a:r>
            <a:br>
              <a:rPr lang="cs-CZ" sz="6600" dirty="0">
                <a:solidFill>
                  <a:srgbClr val="1F497D"/>
                </a:solidFill>
                <a:latin typeface="+mn-lt"/>
              </a:rPr>
            </a:br>
            <a:r>
              <a:rPr lang="cs-CZ" sz="6600" dirty="0">
                <a:solidFill>
                  <a:srgbClr val="1F497D"/>
                </a:solidFill>
                <a:latin typeface="+mn-lt"/>
              </a:rPr>
              <a:t>přípojku nevede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endParaRPr lang="cs-CZ" sz="54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85C1AD-D26D-2C0A-0A8D-726F8BEC9EDF}"/>
              </a:ext>
            </a:extLst>
          </p:cNvPr>
          <p:cNvSpPr txBox="1"/>
          <p:nvPr/>
        </p:nvSpPr>
        <p:spPr>
          <a:xfrm>
            <a:off x="12034152" y="5534561"/>
            <a:ext cx="3011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domovní</a:t>
            </a:r>
          </a:p>
          <a:p>
            <a:pPr algn="ctr"/>
            <a:r>
              <a:rPr lang="cs-CZ" sz="4000" dirty="0">
                <a:solidFill>
                  <a:srgbClr val="0070C0"/>
                </a:solidFill>
              </a:rPr>
              <a:t>přípojka - ZPS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FFA2E2-2907-7D5C-E52E-4CBADDF4E14F}"/>
              </a:ext>
            </a:extLst>
          </p:cNvPr>
          <p:cNvSpPr txBox="1"/>
          <p:nvPr/>
        </p:nvSpPr>
        <p:spPr>
          <a:xfrm>
            <a:off x="18550477" y="12094737"/>
            <a:ext cx="2837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>
                <a:solidFill>
                  <a:srgbClr val="00A249"/>
                </a:solidFill>
              </a:rPr>
              <a:t>trasa sítě - TI</a:t>
            </a:r>
          </a:p>
        </p:txBody>
      </p:sp>
    </p:spTree>
    <p:extLst>
      <p:ext uri="{BB962C8B-B14F-4D97-AF65-F5344CB8AC3E}">
        <p14:creationId xmlns:p14="http://schemas.microsoft.com/office/powerpoint/2010/main" val="7130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1) Pořizování dat TI</a:t>
            </a:r>
            <a:endParaRPr lang="cs-CZ" sz="66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Stanovení lokality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Rešerše dostupných dat → podkladová data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Analýza podkladových dat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Konsolidace dat − zpracování validních podkladů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Mapování dat − vyhledání a zaměření dat v terénu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Sjednocení dat z mapování a konsolidace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Import dat do DTM</a:t>
            </a:r>
          </a:p>
        </p:txBody>
      </p:sp>
    </p:spTree>
    <p:extLst>
      <p:ext uri="{BB962C8B-B14F-4D97-AF65-F5344CB8AC3E}">
        <p14:creationId xmlns:p14="http://schemas.microsoft.com/office/powerpoint/2010/main" val="5028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Rešerše dostupných dat TI</a:t>
            </a:r>
            <a:endParaRPr lang="cs-CZ" sz="66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2257218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Komunikace s vlastníkem, správcem nebo provozovatelem sítě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Vyhledání všech dostupných podkladů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Geodetické části z dokumentací staveb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Projektové dokumentace staveb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Data z pasportů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Schématické zákresy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Digitální i analogové podklady (skenují se)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Příprava a kompletace všech dostupných dat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91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16684943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Analýza podkladových dat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Výběr podkladů ke konsolidaci dat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Vyhovují 3 tř. př. podle Vyhlášky o DTM kraje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Sítě, které nelze vyhledat/vyšetřit a zaměřit 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Mapování dat TI</a:t>
            </a:r>
          </a:p>
          <a:p>
            <a:pPr marL="1882775" indent="-900113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Příprava schémat pro mapování dat</a:t>
            </a:r>
          </a:p>
          <a:p>
            <a:pPr marL="1882775" indent="-900113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Komunikace s tech. službami apod.</a:t>
            </a:r>
          </a:p>
          <a:p>
            <a:pPr marL="857250" indent="-857250">
              <a:buFontTx/>
              <a:buChar char="-"/>
            </a:pPr>
            <a:endParaRPr lang="pl-PL" sz="6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58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16684943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9600" b="1" dirty="0">
                <a:solidFill>
                  <a:srgbClr val="1F497D"/>
                </a:solidFill>
                <a:latin typeface="+mn-lt"/>
              </a:rPr>
              <a:t>Konsolidace dat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Přepracovávání analogových podkladů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Převody digitálních podkladů do JVF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Zpracování sítí, které nelze vyhledat/vyšetřit a zaměřit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Typicky sítě vodovodů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Klasifikace do 9 tř. př. podle Vyhlášky o DTM kraje</a:t>
            </a:r>
          </a:p>
          <a:p>
            <a:pPr marL="1847850" indent="-857250">
              <a:buFontTx/>
              <a:buChar char="-"/>
            </a:pPr>
            <a:r>
              <a:rPr lang="pl-PL" sz="6600" dirty="0">
                <a:solidFill>
                  <a:srgbClr val="1F497D"/>
                </a:solidFill>
                <a:latin typeface="+mn-lt"/>
              </a:rPr>
              <a:t>Orientační průběhy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5B61C4-48B1-31B8-2839-3AE9B1C87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838" y="115389"/>
            <a:ext cx="5214399" cy="54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5AE943-5914-7CEB-0B85-881E0D37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1" y="44811"/>
            <a:ext cx="20238720" cy="136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97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E4DD985A5FD4DBD2348C2B628B09B" ma:contentTypeVersion="6" ma:contentTypeDescription="Vytvoří nový dokument" ma:contentTypeScope="" ma:versionID="57d817461d67c115c18ef0d0a6344e15">
  <xsd:schema xmlns:xsd="http://www.w3.org/2001/XMLSchema" xmlns:xs="http://www.w3.org/2001/XMLSchema" xmlns:p="http://schemas.microsoft.com/office/2006/metadata/properties" xmlns:ns2="dd6277f7-e64d-4e89-9ed9-964ae47796fd" xmlns:ns3="e15960be-fc3e-41fe-858e-c182e84bd7b9" targetNamespace="http://schemas.microsoft.com/office/2006/metadata/properties" ma:root="true" ma:fieldsID="fba6a4c5814b1300f3ae555e307aad9d" ns2:_="" ns3:_="">
    <xsd:import namespace="dd6277f7-e64d-4e89-9ed9-964ae47796fd"/>
    <xsd:import namespace="e15960be-fc3e-41fe-858e-c182e84bd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277f7-e64d-4e89-9ed9-964ae4779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960be-fc3e-41fe-858e-c182e84bd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333895F-7A17-4399-950D-E96123FBF96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D9DF82C-AB19-496D-8299-9299DA1EDCD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B6962E8-5FBF-47BD-A92F-2A813060DB7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D8C6D58-5EF0-456C-8652-81DD7736F35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428ED85-42F4-481F-BFF3-261760B30E5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939A1DB-8E4D-4DB0-B09F-66E53B0B102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F28F152-60BF-49A5-AEDF-084AB488179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29A3042-A41B-47B3-A4D8-633395EBCFCF}"/>
</file>

<file path=customXml/itemProps17.xml><?xml version="1.0" encoding="utf-8"?>
<ds:datastoreItem xmlns:ds="http://schemas.openxmlformats.org/officeDocument/2006/customXml" ds:itemID="{4D141442-FA9B-4CE8-A65D-1F008073F201}"/>
</file>

<file path=customXml/itemProps18.xml><?xml version="1.0" encoding="utf-8"?>
<ds:datastoreItem xmlns:ds="http://schemas.openxmlformats.org/officeDocument/2006/customXml" ds:itemID="{0065711B-D97F-4522-BF80-E7B972C02424}"/>
</file>

<file path=customXml/itemProps2.xml><?xml version="1.0" encoding="utf-8"?>
<ds:datastoreItem xmlns:ds="http://schemas.openxmlformats.org/officeDocument/2006/customXml" ds:itemID="{8565B77A-39DA-46E0-AB2A-6612034D6A6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34B6B89-A7C9-433F-A458-4F2FCC01CDB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6B880C0-CDDF-4189-94BC-2CF8F086AF0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267E1DB-7993-4390-8343-78F52C751BC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65640C3-06E8-4584-8050-541FA3F57D2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513E4C4-BE4C-44E1-883D-1ABE1672D0A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924973A-920C-4896-868E-7F47DA65D5F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4A50761-660A-4D63-AA4C-784299A0FF6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4361</TotalTime>
  <Words>716</Words>
  <Application>Microsoft Office PowerPoint</Application>
  <PresentationFormat>Vlastní</PresentationFormat>
  <Paragraphs>145</Paragraphs>
  <Slides>22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Zenkl</dc:creator>
  <cp:lastModifiedBy>Karel Vondráček</cp:lastModifiedBy>
  <cp:revision>473</cp:revision>
  <cp:lastPrinted>2016-11-02T06:11:43Z</cp:lastPrinted>
  <dcterms:created xsi:type="dcterms:W3CDTF">2016-09-02T07:32:11Z</dcterms:created>
  <dcterms:modified xsi:type="dcterms:W3CDTF">2022-11-27T09:38:19Z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0x010100794E4DD985A5FD4DBD2348C2B628B09B</vt:lpwstr>
  </property>
</Properties>
</file>